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59" r:id="rId5"/>
    <p:sldId id="258" r:id="rId6"/>
    <p:sldId id="262" r:id="rId7"/>
    <p:sldId id="261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96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47647" y="4461497"/>
            <a:ext cx="8915399" cy="1656670"/>
          </a:xfrm>
        </p:spPr>
        <p:txBody>
          <a:bodyPr>
            <a:normAutofit/>
          </a:bodyPr>
          <a:lstStyle/>
          <a:p>
            <a:r>
              <a:rPr lang="es-ES" dirty="0"/>
              <a:t>Instancia Evaluativa : Integradora</a:t>
            </a:r>
          </a:p>
          <a:p>
            <a:r>
              <a:rPr lang="es-ES" dirty="0"/>
              <a:t>Alumno : Iscovich Marcos</a:t>
            </a:r>
          </a:p>
          <a:p>
            <a:r>
              <a:rPr lang="es-ES" dirty="0"/>
              <a:t>Proyecto: Sistema de gestión para turnos y clientes en peluquería</a:t>
            </a:r>
            <a:endParaRPr lang="es-AR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767" y="583309"/>
            <a:ext cx="7144975" cy="299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43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Análisis del Proyecto</a:t>
            </a:r>
            <a:br>
              <a:rPr lang="es-AR" b="1" dirty="0"/>
            </a:b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300451"/>
          </a:xfrm>
        </p:spPr>
        <p:txBody>
          <a:bodyPr>
            <a:normAutofit/>
          </a:bodyPr>
          <a:lstStyle/>
          <a:p>
            <a:r>
              <a:rPr lang="es-ES" dirty="0"/>
              <a:t>La dueña de una peluquería solicita un sistema web para gestionar sus clientes y los turnos.</a:t>
            </a:r>
          </a:p>
          <a:p>
            <a:r>
              <a:rPr lang="es-ES" dirty="0"/>
              <a:t>La solución será un sistema web, donde podrá agendar todos sus clientes, cargar todos los turnos y ver una estadística de los mismos.</a:t>
            </a:r>
            <a:endParaRPr lang="es-AR" dirty="0"/>
          </a:p>
          <a:p>
            <a:r>
              <a:rPr lang="es-ES" dirty="0"/>
              <a:t>Objetivo del sistema: </a:t>
            </a:r>
          </a:p>
          <a:p>
            <a:pPr lvl="4"/>
            <a:r>
              <a:rPr lang="es-ES" dirty="0"/>
              <a:t>Registrar los clientes y los turnos del día.</a:t>
            </a:r>
          </a:p>
          <a:p>
            <a:r>
              <a:rPr lang="es-ES" dirty="0"/>
              <a:t>Tiempo estimado de construcción : 2 a 3 meses.</a:t>
            </a:r>
          </a:p>
          <a:p>
            <a:r>
              <a:rPr lang="es-ES" dirty="0"/>
              <a:t>Impacto del Sistema : Si todo es registrado, generará una organización en el ámbito laboral, permitiendo conocer el flujo de trabajo diario.</a:t>
            </a:r>
          </a:p>
        </p:txBody>
      </p:sp>
    </p:spTree>
    <p:extLst>
      <p:ext uri="{BB962C8B-B14F-4D97-AF65-F5344CB8AC3E}">
        <p14:creationId xmlns:p14="http://schemas.microsoft.com/office/powerpoint/2010/main" val="11042742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Descripción breve del sistema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1271847"/>
            <a:ext cx="8915400" cy="536170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AR" dirty="0"/>
              <a:t>El sistema posee un panel de administrador en el cual podemos ver un barra lateral que nos muestra las diferentes funcionalidades, estas mismas son :</a:t>
            </a:r>
          </a:p>
          <a:p>
            <a:r>
              <a:rPr lang="es-AR" dirty="0"/>
              <a:t>Servicios</a:t>
            </a:r>
          </a:p>
          <a:p>
            <a:pPr lvl="3"/>
            <a:r>
              <a:rPr lang="es-AR" dirty="0"/>
              <a:t>Nuevo Servicio</a:t>
            </a:r>
          </a:p>
          <a:p>
            <a:r>
              <a:rPr lang="es-AR" dirty="0"/>
              <a:t>Clientes</a:t>
            </a:r>
          </a:p>
          <a:p>
            <a:pPr lvl="3"/>
            <a:r>
              <a:rPr lang="es-AR" dirty="0"/>
              <a:t>Agenda de Clientes</a:t>
            </a:r>
          </a:p>
          <a:p>
            <a:r>
              <a:rPr lang="es-AR" dirty="0"/>
              <a:t>Turnos</a:t>
            </a:r>
          </a:p>
          <a:p>
            <a:pPr lvl="3"/>
            <a:r>
              <a:rPr lang="es-AR" dirty="0"/>
              <a:t>Ver Turnos </a:t>
            </a:r>
          </a:p>
          <a:p>
            <a:pPr marL="0" indent="0">
              <a:buNone/>
            </a:pPr>
            <a:r>
              <a:rPr lang="es-AR" dirty="0"/>
              <a:t>En cada uno de ellos podemos crear, editar y eliminar los datos ingresados.</a:t>
            </a:r>
          </a:p>
          <a:p>
            <a:pPr marL="0" indent="0">
              <a:buNone/>
            </a:pPr>
            <a:r>
              <a:rPr lang="es-AR" dirty="0"/>
              <a:t>El apartado de los turnos tiene como destacado el sistema de drag and </a:t>
            </a:r>
            <a:r>
              <a:rPr lang="es-AR" dirty="0" err="1"/>
              <a:t>drop</a:t>
            </a:r>
            <a:r>
              <a:rPr lang="es-AR" dirty="0"/>
              <a:t>, en el cual podemos arrastrar el turno y colocarlo en el lugar deseado, esto modificara el día y/o el horario</a:t>
            </a:r>
          </a:p>
          <a:p>
            <a:pPr marL="0" indent="0">
              <a:buNone/>
            </a:pPr>
            <a:r>
              <a:rPr lang="es-AR" dirty="0"/>
              <a:t>Al seleccionar Pagina principal, nos muestra 2 gráficos en formato de área, donde podremos seleccionar un rango de fecha deseado.</a:t>
            </a:r>
          </a:p>
          <a:p>
            <a:pPr marL="0" indent="0">
              <a:buNone/>
            </a:pPr>
            <a:r>
              <a:rPr lang="es-AR" dirty="0"/>
              <a:t>Estos gráficos detallarán la cantidad de turnos y ventas por día. Al igual que los totales de los mismos.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r="2830"/>
          <a:stretch/>
        </p:blipFill>
        <p:spPr>
          <a:xfrm>
            <a:off x="980902" y="1271848"/>
            <a:ext cx="1562793" cy="527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47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89212" y="424605"/>
            <a:ext cx="8911687" cy="1280890"/>
          </a:xfrm>
        </p:spPr>
        <p:txBody>
          <a:bodyPr>
            <a:normAutofit/>
          </a:bodyPr>
          <a:lstStyle/>
          <a:p>
            <a:r>
              <a:rPr lang="es-ES" dirty="0"/>
              <a:t>Funcionalidades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1238596"/>
            <a:ext cx="8915400" cy="4929448"/>
          </a:xfrm>
        </p:spPr>
        <p:txBody>
          <a:bodyPr/>
          <a:lstStyle/>
          <a:p>
            <a:r>
              <a:rPr lang="es-ES" dirty="0"/>
              <a:t>Gestión de Clientes (crea, edita, actualiza y borra)</a:t>
            </a:r>
          </a:p>
          <a:p>
            <a:r>
              <a:rPr lang="es-ES" dirty="0"/>
              <a:t>Gestión de Servicios (crea, edita, actualiza y borra)</a:t>
            </a:r>
          </a:p>
          <a:p>
            <a:r>
              <a:rPr lang="es-ES" dirty="0"/>
              <a:t>Gestión de Turnos (crea, edita, actualiza y borra)</a:t>
            </a:r>
          </a:p>
          <a:p>
            <a:pPr lvl="2"/>
            <a:r>
              <a:rPr lang="es-ES" dirty="0"/>
              <a:t>El método implementado para mostrar los turnos es de drag and drop esto quiere decir que con el mousse se puede arrastrar el turno y colocarlo en el horario y día deseado</a:t>
            </a:r>
          </a:p>
          <a:p>
            <a:pPr lvl="2"/>
            <a:r>
              <a:rPr lang="es-ES" dirty="0"/>
              <a:t>Para editar el horario de un turno basta con agrandar el tamaño del turno y se modifica el tiempo de duración del turno</a:t>
            </a:r>
          </a:p>
          <a:p>
            <a:r>
              <a:rPr lang="es-ES" dirty="0"/>
              <a:t>Visualización de los datos completos de cada cliente y la información de la cantidad de veces que asistió al local y que servicio se le realizo</a:t>
            </a:r>
          </a:p>
          <a:p>
            <a:endParaRPr lang="es-ES" dirty="0"/>
          </a:p>
          <a:p>
            <a:r>
              <a:rPr lang="es-ES" dirty="0"/>
              <a:t>A modo estadísticas se pueden ver 2 gráficos en formato de área, los cuales muestran la cantidad de turnos por día, las ventas por día y los totales de ambos en un rango de fecha que el usuario elija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13800276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500"/>
                            </p:stCondLst>
                            <p:childTnLst>
                              <p:par>
                                <p:cTn id="3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500"/>
                            </p:stCondLst>
                            <p:childTnLst>
                              <p:par>
                                <p:cTn id="3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Marcador de contenido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58" y="689955"/>
            <a:ext cx="12003741" cy="6168045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87580" y="49510"/>
            <a:ext cx="8911687" cy="1280890"/>
          </a:xfrm>
        </p:spPr>
        <p:txBody>
          <a:bodyPr/>
          <a:lstStyle/>
          <a:p>
            <a:r>
              <a:rPr lang="es-ES" dirty="0"/>
              <a:t>Diagrama de Entidad de Relaciones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3183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Metodología Ágil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s-ES" dirty="0"/>
              <a:t>Versión 1.0 </a:t>
            </a:r>
            <a:endParaRPr lang="es-AR" dirty="0"/>
          </a:p>
          <a:p>
            <a:pPr lvl="0"/>
            <a:r>
              <a:rPr lang="es-ES" dirty="0"/>
              <a:t>Crear Cliente (CRUD)</a:t>
            </a:r>
            <a:endParaRPr lang="es-AR" dirty="0"/>
          </a:p>
          <a:p>
            <a:pPr lvl="0"/>
            <a:r>
              <a:rPr lang="es-ES" dirty="0"/>
              <a:t>Crear Servicios Peluquería (CRUD)</a:t>
            </a:r>
            <a:endParaRPr lang="es-AR" dirty="0"/>
          </a:p>
          <a:p>
            <a:pPr lvl="0"/>
            <a:r>
              <a:rPr lang="es-ES" dirty="0"/>
              <a:t>Crear Servicios uñas (CRUD)</a:t>
            </a:r>
            <a:endParaRPr lang="es-AR" dirty="0"/>
          </a:p>
          <a:p>
            <a:pPr lvl="0"/>
            <a:r>
              <a:rPr lang="es-ES" dirty="0"/>
              <a:t>Crear Turno </a:t>
            </a:r>
            <a:endParaRPr lang="es-AR" dirty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r>
              <a:rPr lang="es-AR" dirty="0"/>
              <a:t>Versión 2.0</a:t>
            </a:r>
          </a:p>
          <a:p>
            <a:pPr lvl="0"/>
            <a:r>
              <a:rPr lang="es-ES" dirty="0"/>
              <a:t>Crear Ficha del cliente (CRUD)</a:t>
            </a:r>
            <a:endParaRPr lang="es-AR" dirty="0"/>
          </a:p>
          <a:p>
            <a:pPr lvl="0"/>
            <a:r>
              <a:rPr lang="es-ES" dirty="0"/>
              <a:t>Editar Turnos (cambiar el cliente, el servicio, el precio, hora de inicio y fin, fecha del turno)</a:t>
            </a:r>
            <a:endParaRPr lang="es-AR" dirty="0"/>
          </a:p>
          <a:p>
            <a:pPr marL="0" indent="0">
              <a:buNone/>
            </a:pPr>
            <a:r>
              <a:rPr lang="es-ES" dirty="0"/>
              <a:t> </a:t>
            </a:r>
            <a:endParaRPr lang="es-AR" dirty="0"/>
          </a:p>
          <a:p>
            <a:pPr marL="0" indent="0">
              <a:buNone/>
            </a:pPr>
            <a:r>
              <a:rPr lang="es-ES" dirty="0"/>
              <a:t>Versión 3.0</a:t>
            </a:r>
            <a:endParaRPr lang="es-AR" dirty="0"/>
          </a:p>
          <a:p>
            <a:pPr lvl="0"/>
            <a:r>
              <a:rPr lang="es-ES" dirty="0"/>
              <a:t>Visualización de la cantidad de veces que un cliente asistió al local y ver el servicio que se realizo</a:t>
            </a:r>
            <a:endParaRPr lang="es-AR" dirty="0"/>
          </a:p>
          <a:p>
            <a:pPr lvl="0"/>
            <a:r>
              <a:rPr lang="es-ES" dirty="0"/>
              <a:t>Ver cuadro de estadísticas de los turnos por día y las ventas por día. </a:t>
            </a:r>
            <a:endParaRPr lang="es-AR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523005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6000"/>
                            </p:stCondLst>
                            <p:childTnLst>
                              <p:par>
                                <p:cTn id="1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0"/>
                            </p:stCondLst>
                            <p:childTnLst>
                              <p:par>
                                <p:cTn id="27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2000"/>
                            </p:stCondLst>
                            <p:childTnLst>
                              <p:par>
                                <p:cTn id="31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4000"/>
                            </p:stCondLst>
                            <p:childTnLst>
                              <p:par>
                                <p:cTn id="3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6000"/>
                            </p:stCondLst>
                            <p:childTnLst>
                              <p:par>
                                <p:cTn id="3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8000"/>
                            </p:stCondLst>
                            <p:childTnLst>
                              <p:par>
                                <p:cTn id="43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0"/>
                            </p:stCondLst>
                            <p:childTnLst>
                              <p:par>
                                <p:cTn id="47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2000"/>
                            </p:stCondLst>
                            <p:childTnLst>
                              <p:par>
                                <p:cTn id="51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3" dur="2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Tecnologías Implementadas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067" y="5029752"/>
            <a:ext cx="2159283" cy="136285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000" y="1472001"/>
            <a:ext cx="1654154" cy="165415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561" y="1183963"/>
            <a:ext cx="2619417" cy="147096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501" y="2915607"/>
            <a:ext cx="2602597" cy="1626623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2324" y="1357050"/>
            <a:ext cx="2098886" cy="2023734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067" y="3902945"/>
            <a:ext cx="3373491" cy="70608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484" y="4472066"/>
            <a:ext cx="2440929" cy="2006789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053" y="4810556"/>
            <a:ext cx="3572091" cy="1786046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4610" y="1611680"/>
            <a:ext cx="3028950" cy="1514475"/>
          </a:xfrm>
          <a:prstGeom prst="rect">
            <a:avLst/>
          </a:prstGeom>
        </p:spPr>
      </p:pic>
      <p:sp>
        <p:nvSpPr>
          <p:cNvPr id="13" name="Cuadro de texto 2"/>
          <p:cNvSpPr txBox="1">
            <a:spLocks noChangeArrowheads="1"/>
          </p:cNvSpPr>
          <p:nvPr/>
        </p:nvSpPr>
        <p:spPr bwMode="auto">
          <a:xfrm>
            <a:off x="1064029" y="2992494"/>
            <a:ext cx="2096609" cy="466725"/>
          </a:xfrm>
          <a:prstGeom prst="rect">
            <a:avLst/>
          </a:prstGeom>
          <a:noFill/>
          <a:ln>
            <a:noFill/>
          </a:ln>
          <a:effectLst/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05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Times New Roman" panose="02020603050405020304" pitchFamily="18" charset="0"/>
                <a:cs typeface="Times New Roman" panose="02020603050405020304" pitchFamily="18" charset="0"/>
              </a:rPr>
              <a:t>Utilizado como lenguaje principal de programación</a:t>
            </a:r>
          </a:p>
        </p:txBody>
      </p:sp>
      <p:sp>
        <p:nvSpPr>
          <p:cNvPr id="14" name="Cuadro de texto 2"/>
          <p:cNvSpPr txBox="1">
            <a:spLocks noChangeArrowheads="1"/>
          </p:cNvSpPr>
          <p:nvPr/>
        </p:nvSpPr>
        <p:spPr bwMode="auto">
          <a:xfrm>
            <a:off x="3383175" y="3257426"/>
            <a:ext cx="2877185" cy="6121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s-AR" sz="105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Librería con la que se creó las interfaces de usuario, versión 18.2.0</a:t>
            </a:r>
          </a:p>
        </p:txBody>
      </p:sp>
      <p:sp>
        <p:nvSpPr>
          <p:cNvPr id="16" name="Cuadro de texto 2"/>
          <p:cNvSpPr txBox="1">
            <a:spLocks noChangeArrowheads="1"/>
          </p:cNvSpPr>
          <p:nvPr/>
        </p:nvSpPr>
        <p:spPr bwMode="auto">
          <a:xfrm>
            <a:off x="8967009" y="2981685"/>
            <a:ext cx="2446487" cy="4476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s-AR" sz="105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Gestor con el que se creó el código fuente.</a:t>
            </a:r>
          </a:p>
        </p:txBody>
      </p:sp>
      <p:sp>
        <p:nvSpPr>
          <p:cNvPr id="18" name="Cuadro de texto 2"/>
          <p:cNvSpPr txBox="1">
            <a:spLocks noChangeArrowheads="1"/>
          </p:cNvSpPr>
          <p:nvPr/>
        </p:nvSpPr>
        <p:spPr bwMode="auto">
          <a:xfrm>
            <a:off x="6036212" y="2165680"/>
            <a:ext cx="2574765" cy="4686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s-AR" sz="105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Librería utilizada para los componentes, estilos y animaciones</a:t>
            </a:r>
          </a:p>
        </p:txBody>
      </p:sp>
      <p:sp>
        <p:nvSpPr>
          <p:cNvPr id="19" name="Cuadro de texto 2"/>
          <p:cNvSpPr txBox="1">
            <a:spLocks noChangeArrowheads="1"/>
          </p:cNvSpPr>
          <p:nvPr/>
        </p:nvSpPr>
        <p:spPr bwMode="auto">
          <a:xfrm>
            <a:off x="6416785" y="4447698"/>
            <a:ext cx="2727215" cy="492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s-AR" sz="105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Gestor utilizado para la gestión y almacenamiento de la base de datos</a:t>
            </a:r>
          </a:p>
        </p:txBody>
      </p:sp>
      <p:sp>
        <p:nvSpPr>
          <p:cNvPr id="20" name="Cuadro de texto 2"/>
          <p:cNvSpPr txBox="1">
            <a:spLocks noChangeArrowheads="1"/>
          </p:cNvSpPr>
          <p:nvPr/>
        </p:nvSpPr>
        <p:spPr bwMode="auto">
          <a:xfrm>
            <a:off x="3564745" y="6240412"/>
            <a:ext cx="2952433" cy="47688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s-AR" sz="105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ORM que permitió manipular la base de datos</a:t>
            </a:r>
          </a:p>
        </p:txBody>
      </p:sp>
      <p:sp>
        <p:nvSpPr>
          <p:cNvPr id="21" name="Cuadro de texto 2"/>
          <p:cNvSpPr txBox="1">
            <a:spLocks noChangeArrowheads="1"/>
          </p:cNvSpPr>
          <p:nvPr/>
        </p:nvSpPr>
        <p:spPr bwMode="auto">
          <a:xfrm>
            <a:off x="7492897" y="6074321"/>
            <a:ext cx="3587968" cy="31828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s-AR" sz="105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ORM que permitió manipular la base de datos</a:t>
            </a:r>
          </a:p>
        </p:txBody>
      </p:sp>
      <p:sp>
        <p:nvSpPr>
          <p:cNvPr id="22" name="Cuadro de texto 2"/>
          <p:cNvSpPr txBox="1">
            <a:spLocks noChangeArrowheads="1"/>
          </p:cNvSpPr>
          <p:nvPr/>
        </p:nvSpPr>
        <p:spPr bwMode="auto">
          <a:xfrm>
            <a:off x="1230284" y="6091999"/>
            <a:ext cx="2233066" cy="47688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s-AR" sz="105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Librería encargada de todo el calendario </a:t>
            </a:r>
            <a:r>
              <a:rPr lang="es-AR" sz="105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drag</a:t>
            </a:r>
            <a:r>
              <a:rPr lang="es-AR" sz="105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s-AR" sz="105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drop</a:t>
            </a:r>
            <a:endParaRPr lang="es-AR" sz="105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Cuadro de texto 2"/>
          <p:cNvSpPr txBox="1">
            <a:spLocks noChangeArrowheads="1"/>
          </p:cNvSpPr>
          <p:nvPr/>
        </p:nvSpPr>
        <p:spPr bwMode="auto">
          <a:xfrm>
            <a:off x="1152301" y="4413419"/>
            <a:ext cx="3270069" cy="4400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s-ES" sz="105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Librería utilizada para la creación de los gráficos</a:t>
            </a:r>
            <a:endParaRPr lang="es-AR" sz="105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47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800" decel="100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  <p:bldP spid="14" grpId="0"/>
      <p:bldP spid="16" grpId="0"/>
      <p:bldP spid="18" grpId="0"/>
      <p:bldP spid="19" grpId="0"/>
      <p:bldP spid="20" grpId="0"/>
      <p:bldP spid="21" grpId="0"/>
      <p:bldP spid="22" grpId="0"/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01576">
            <a:off x="472932" y="460864"/>
            <a:ext cx="4136136" cy="233387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89124">
            <a:off x="5985163" y="399009"/>
            <a:ext cx="4357659" cy="2457583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817" y="1638957"/>
            <a:ext cx="4779194" cy="2695315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01043">
            <a:off x="568276" y="3422730"/>
            <a:ext cx="4886035" cy="2748395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128" y="3320124"/>
            <a:ext cx="5370022" cy="3020637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57" t="11026" r="28689" b="10425"/>
          <a:stretch/>
        </p:blipFill>
        <p:spPr>
          <a:xfrm>
            <a:off x="7745914" y="1232628"/>
            <a:ext cx="1729047" cy="1753986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10" t="19086" r="32596" b="19158"/>
          <a:stretch/>
        </p:blipFill>
        <p:spPr>
          <a:xfrm>
            <a:off x="972589" y="4862179"/>
            <a:ext cx="1862051" cy="1812175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99" t="14950" r="31882" b="16385"/>
          <a:stretch/>
        </p:blipFill>
        <p:spPr>
          <a:xfrm>
            <a:off x="3865418" y="190696"/>
            <a:ext cx="2202874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646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0"/>
                            </p:stCondLst>
                            <p:childTnLst>
                              <p:par>
                                <p:cTn id="2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500"/>
                            </p:stCondLst>
                            <p:childTnLst>
                              <p:par>
                                <p:cTn id="4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7500"/>
                            </p:stCondLst>
                            <p:childTnLst>
                              <p:par>
                                <p:cTn id="48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95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spiral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535</TotalTime>
  <Words>592</Words>
  <Application>Microsoft Office PowerPoint</Application>
  <PresentationFormat>Panorámica</PresentationFormat>
  <Paragraphs>56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Wingdings 3</vt:lpstr>
      <vt:lpstr>Espiral</vt:lpstr>
      <vt:lpstr>Presentación de PowerPoint</vt:lpstr>
      <vt:lpstr>Análisis del Proyecto </vt:lpstr>
      <vt:lpstr>Descripción breve del sistema</vt:lpstr>
      <vt:lpstr>Funcionalidades</vt:lpstr>
      <vt:lpstr>Diagrama de Entidad de Relaciones</vt:lpstr>
      <vt:lpstr>Metodología Ágil</vt:lpstr>
      <vt:lpstr>Tecnologías Implementadas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Instituto Superior Santa Rosa de Calamuchita</dc:title>
  <dc:creator>Iscovich Marcos</dc:creator>
  <cp:lastModifiedBy>marcoscba5@gmail.com</cp:lastModifiedBy>
  <cp:revision>23</cp:revision>
  <dcterms:created xsi:type="dcterms:W3CDTF">2022-10-29T12:14:53Z</dcterms:created>
  <dcterms:modified xsi:type="dcterms:W3CDTF">2022-11-03T23:38:20Z</dcterms:modified>
</cp:coreProperties>
</file>