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5" r:id="rId4"/>
    <p:sldId id="306" r:id="rId5"/>
    <p:sldId id="307" r:id="rId6"/>
    <p:sldId id="308" r:id="rId7"/>
    <p:sldId id="309" r:id="rId8"/>
    <p:sldId id="311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0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F626D-A9FD-4A96-A66C-B45E8194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0480CE-E08C-417A-A7E2-63248A829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0BA66-CB94-4ECF-AE12-C6C26543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DBAC7D-50EF-4B34-9CB2-D638DD9C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3F76A-32C8-423A-ACC5-29614AE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0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8643-6AA7-4B9C-A3F4-029F1EE1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2FFC9C-F3CF-465E-8F5A-D2A89FA5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3F109-1C98-43BC-8E33-A53A6F63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C3D7A-AA81-4893-9BB9-BC3288DA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AF3A6-8244-47C2-BF9B-ACED4274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21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817A61-BECC-471A-832F-566ABEB33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EAF847-0D4B-4DF1-AC69-050BCBEF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997EC-5C5D-4E12-94B0-C17ED4F1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235DA-89AE-4148-8FC2-C6AFFC32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A533E-F894-47B4-8837-54DB848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85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A10B9-1590-493C-9307-96BDFD08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4F2D8-3B2E-465C-9597-47235FAE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4AB7A-5F91-4EF1-B330-215592E2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CE5D6-1514-4E81-BB3B-9EBE4237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638D3-D377-41C3-8587-BB2C2434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5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FEC59-FD99-4339-B3E7-05CB4D36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BC9698-DED8-45D4-B842-6ECA0487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D1A6A-D0B2-474C-879A-53215F0B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A1B734-2183-42D3-8F7F-2D17750B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F5152-C058-4025-A060-4A5222F1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2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CB22C-75B4-4539-810B-CF3612D3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C663A-E146-45C2-A0F5-FB18F40FC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14450A-D9A4-4C1D-AC3B-26047F07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6E1735-2E43-4BD4-A196-F17B7CF5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C6B327-A591-4BAF-B0BF-2FCF295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29E76-7F52-4036-AA3D-D8150268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21E6C-C11F-4801-A1B3-209E7AEC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286D2E-F834-4709-B27B-35E01480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1E4352-D7E1-4E25-AAEC-1BA65E7EE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B7F4C2-101D-46DD-AC2F-5158283C5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4135B6-653F-4A85-B81C-C44AE0331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548207-360D-4B9D-8A78-B4CCD06D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3F4294-44DB-4F08-8257-82CEE7C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A6E59E-0C1B-4772-BBD4-4686289B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75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C1AC0-28ED-4F68-9591-31D8C570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E2EF06-5D18-4851-BDD4-3358C54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AF2F5E-228B-4988-A367-45D4CB90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6B3990-17BF-467B-B7DD-B13B1365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72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A2C0B4-F991-4673-8152-88219AC4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D500EC-B678-4425-A820-F423926B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1EACAA-0CB2-460C-A4CF-150EA41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2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84807-56ED-4A74-B58F-8DA4BD37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3C7F1-7D09-4C44-AD66-336752088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B36DC7-F785-4BB0-8170-0A732468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47E117-89BA-41EF-A04F-695FA41B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D9EC51-EE94-48F0-81E4-031F281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CEC416-CBC0-4DD3-A369-7881956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4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7BE06-4677-431B-BAB7-82604C52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D905DB-EB3F-4DEF-817D-29E46372F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BEE1D9-17F0-47A0-B99F-1DEA80EF1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8B1F2D-C2BE-4904-AA2C-6949A084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95FBB3-103C-487C-9278-65478035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EE79DF-07C9-4FEC-949C-B9754217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331A19-4CE6-4F7E-9FB3-61E1DB25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AFF0A5-5E2B-4914-BF6D-2DE706DA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1510B-F994-4E85-A03D-A0949344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0A33-FF08-4247-B675-93F98420A27B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1AFD6-FF3D-4A57-995C-29E11F450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AA824D-D9B6-497D-AF2C-573B26480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FD78-D0F5-4414-9D04-57546987F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5E193-87B4-4353-AFB0-90B9A612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pt-BR" dirty="0"/>
              <a:t>S2</a:t>
            </a:r>
            <a:br>
              <a:rPr lang="pt-BR" dirty="0"/>
            </a:br>
            <a:r>
              <a:rPr lang="pt-BR" dirty="0"/>
              <a:t>Atividade 3</a:t>
            </a:r>
          </a:p>
        </p:txBody>
      </p:sp>
      <p:pic>
        <p:nvPicPr>
          <p:cNvPr id="4" name="Picture 2" descr="Script de computador em uma tela">
            <a:extLst>
              <a:ext uri="{FF2B5EF4-FFF2-40B4-BE49-F238E27FC236}">
                <a16:creationId xmlns:a16="http://schemas.microsoft.com/office/drawing/2014/main" id="{7085E67C-341A-4D02-A2CE-FC58DD9FE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426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8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508566" cy="1262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iremos criar uma pasta para armazenar nossos arquivos “.</a:t>
            </a:r>
            <a:r>
              <a:rPr lang="pt-BR" dirty="0" err="1"/>
              <a:t>js</a:t>
            </a:r>
            <a:r>
              <a:rPr lang="pt-BR" dirty="0"/>
              <a:t>”, linkando ele com o html também.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082F27-DBC3-4DED-BFDA-A2CFA67E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3" y="1370276"/>
            <a:ext cx="10630894" cy="539183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2A9C067-D313-41E5-AA18-C2243DBA23C5}"/>
              </a:ext>
            </a:extLst>
          </p:cNvPr>
          <p:cNvSpPr/>
          <p:nvPr/>
        </p:nvSpPr>
        <p:spPr>
          <a:xfrm>
            <a:off x="4104504" y="5774889"/>
            <a:ext cx="2869810" cy="3180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15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50" y="0"/>
            <a:ext cx="9955237" cy="1103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damos funcionalidade para quando clicar no menu hamburguer, irá aparecer o resto do menu.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38181F-8EDE-427E-AAB7-D93D1763C98E}"/>
              </a:ext>
            </a:extLst>
          </p:cNvPr>
          <p:cNvSpPr txBox="1"/>
          <p:nvPr/>
        </p:nvSpPr>
        <p:spPr>
          <a:xfrm>
            <a:off x="728868" y="4209919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</a:rPr>
              <a:t>Ao clicar(</a:t>
            </a:r>
            <a:r>
              <a:rPr lang="pt-BR" sz="2000" dirty="0" err="1">
                <a:solidFill>
                  <a:srgbClr val="000000"/>
                </a:solidFill>
              </a:rPr>
              <a:t>onclick</a:t>
            </a:r>
            <a:r>
              <a:rPr lang="pt-BR" sz="2000" dirty="0">
                <a:solidFill>
                  <a:srgbClr val="000000"/>
                </a:solidFill>
              </a:rPr>
              <a:t>) no mobile irá entrar em uma repetição, onde i será igual 0 e haverá um incremento até que seja </a:t>
            </a:r>
            <a:r>
              <a:rPr lang="pt-BR" sz="2000" dirty="0" err="1">
                <a:solidFill>
                  <a:srgbClr val="000000"/>
                </a:solidFill>
              </a:rPr>
              <a:t>atinginda</a:t>
            </a:r>
            <a:r>
              <a:rPr lang="pt-BR" sz="2000" dirty="0">
                <a:solidFill>
                  <a:srgbClr val="000000"/>
                </a:solidFill>
              </a:rPr>
              <a:t> a quantidade de elementos na variável menu (usamos o “.</a:t>
            </a:r>
            <a:r>
              <a:rPr lang="pt-BR" sz="2000" dirty="0" err="1">
                <a:solidFill>
                  <a:srgbClr val="000000"/>
                </a:solidFill>
              </a:rPr>
              <a:t>length</a:t>
            </a:r>
            <a:r>
              <a:rPr lang="pt-BR" sz="2000" dirty="0">
                <a:solidFill>
                  <a:srgbClr val="000000"/>
                </a:solidFill>
              </a:rPr>
              <a:t>” para saber a quantidade de itens em uma variável. Após isso iremos deixar o display </a:t>
            </a:r>
            <a:r>
              <a:rPr lang="pt-BR" sz="2000" dirty="0" err="1">
                <a:solidFill>
                  <a:srgbClr val="000000"/>
                </a:solidFill>
              </a:rPr>
              <a:t>inline</a:t>
            </a:r>
            <a:r>
              <a:rPr lang="pt-BR" sz="2000" dirty="0">
                <a:solidFill>
                  <a:srgbClr val="000000"/>
                </a:solidFill>
              </a:rPr>
              <a:t> (tirando o </a:t>
            </a:r>
            <a:r>
              <a:rPr lang="pt-BR" sz="2000" dirty="0" err="1">
                <a:solidFill>
                  <a:srgbClr val="000000"/>
                </a:solidFill>
              </a:rPr>
              <a:t>none</a:t>
            </a:r>
            <a:r>
              <a:rPr lang="pt-BR" sz="2000" dirty="0">
                <a:solidFill>
                  <a:srgbClr val="000000"/>
                </a:solidFill>
              </a:rPr>
              <a:t> para deixar visível) para o elemento da variável menu que tenha índice “i”.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DD4EF4-1B27-47D3-9647-D640AFC9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24" y="958213"/>
            <a:ext cx="9024952" cy="29458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2C0F03-A464-4C99-B7C3-45015164CB3B}"/>
              </a:ext>
            </a:extLst>
          </p:cNvPr>
          <p:cNvSpPr txBox="1"/>
          <p:nvPr/>
        </p:nvSpPr>
        <p:spPr>
          <a:xfrm>
            <a:off x="7394712" y="4979360"/>
            <a:ext cx="3538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Resumindo a repetição fará com que o índice “i” vá de 0 até quantos itens tiverem na variável, dando estilo </a:t>
            </a:r>
            <a:r>
              <a:rPr lang="pt-BR" dirty="0" err="1"/>
              <a:t>inline</a:t>
            </a:r>
            <a:r>
              <a:rPr lang="pt-BR" dirty="0"/>
              <a:t> para cada variável até chegar na ultima. </a:t>
            </a:r>
          </a:p>
        </p:txBody>
      </p:sp>
    </p:spTree>
    <p:extLst>
      <p:ext uri="{BB962C8B-B14F-4D97-AF65-F5344CB8AC3E}">
        <p14:creationId xmlns:p14="http://schemas.microsoft.com/office/powerpoint/2010/main" val="293010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717" y="1967998"/>
            <a:ext cx="10508566" cy="8384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89DB20-844E-43B1-95B6-E6606899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42" y="2806403"/>
            <a:ext cx="9613116" cy="16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2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5" y="420553"/>
            <a:ext cx="10819483" cy="1249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Mas agora precisamos fazer com que ele fique visível e invisível também, utilizando o click. Para isso usamos uma condição para verificar se o menu está </a:t>
            </a:r>
            <a:r>
              <a:rPr lang="pt-BR" dirty="0" err="1"/>
              <a:t>visivel</a:t>
            </a:r>
            <a:r>
              <a:rPr lang="pt-BR" dirty="0"/>
              <a:t> ou não.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7215B1-FF75-457D-A6BB-0F89EFE5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1" y="2011681"/>
            <a:ext cx="11449331" cy="35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7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508566" cy="8384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E77058-8DF9-4E2D-A4F5-521990B4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58" y="2043435"/>
            <a:ext cx="8887084" cy="8384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A41BA2-A8B9-4C8B-AA87-0148D0B1DDDE}"/>
              </a:ext>
            </a:extLst>
          </p:cNvPr>
          <p:cNvSpPr txBox="1"/>
          <p:nvPr/>
        </p:nvSpPr>
        <p:spPr>
          <a:xfrm>
            <a:off x="4084320" y="139710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0000"/>
                </a:solidFill>
              </a:rPr>
              <a:t>Menu invisível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7AE441-626A-4D9B-8379-10296D30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429" y="3976162"/>
            <a:ext cx="8169560" cy="125685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6D6F2F-47C0-4A9A-8ABA-D38E0CF6A693}"/>
              </a:ext>
            </a:extLst>
          </p:cNvPr>
          <p:cNvSpPr txBox="1"/>
          <p:nvPr/>
        </p:nvSpPr>
        <p:spPr>
          <a:xfrm>
            <a:off x="4058529" y="32755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0000"/>
                </a:solidFill>
              </a:rPr>
              <a:t>Menu visível</a:t>
            </a:r>
          </a:p>
        </p:txBody>
      </p:sp>
    </p:spTree>
    <p:extLst>
      <p:ext uri="{BB962C8B-B14F-4D97-AF65-F5344CB8AC3E}">
        <p14:creationId xmlns:p14="http://schemas.microsoft.com/office/powerpoint/2010/main" val="299147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508566" cy="8384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Alertas </a:t>
            </a:r>
          </a:p>
        </p:txBody>
      </p:sp>
    </p:spTree>
    <p:extLst>
      <p:ext uri="{BB962C8B-B14F-4D97-AF65-F5344CB8AC3E}">
        <p14:creationId xmlns:p14="http://schemas.microsoft.com/office/powerpoint/2010/main" val="100100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336" y="831874"/>
            <a:ext cx="8341326" cy="8384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Os alertas podem ser usados de diversas formas, e existem 3 tipos deles: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266028-ABCE-48C1-83AD-A09BC9C0CA92}"/>
              </a:ext>
            </a:extLst>
          </p:cNvPr>
          <p:cNvSpPr txBox="1"/>
          <p:nvPr/>
        </p:nvSpPr>
        <p:spPr>
          <a:xfrm>
            <a:off x="1192695" y="2367171"/>
            <a:ext cx="98066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 err="1">
                <a:solidFill>
                  <a:srgbClr val="FF0000"/>
                </a:solidFill>
              </a:rPr>
              <a:t>Alert</a:t>
            </a:r>
            <a:r>
              <a:rPr lang="pt-BR" sz="4400" dirty="0"/>
              <a:t> </a:t>
            </a:r>
            <a:r>
              <a:rPr lang="pt-BR" sz="4400" dirty="0">
                <a:sym typeface="Wingdings" panose="05000000000000000000" pitchFamily="2" charset="2"/>
              </a:rPr>
              <a:t> Usado para </a:t>
            </a:r>
            <a:r>
              <a:rPr lang="pt-BR" sz="4400" dirty="0"/>
              <a:t>alertas</a:t>
            </a:r>
          </a:p>
          <a:p>
            <a:r>
              <a:rPr lang="pt-BR" sz="4400" dirty="0" err="1">
                <a:solidFill>
                  <a:srgbClr val="FF0000"/>
                </a:solidFill>
              </a:rPr>
              <a:t>Confirm</a:t>
            </a:r>
            <a:r>
              <a:rPr lang="pt-BR" sz="4400" dirty="0"/>
              <a:t> </a:t>
            </a:r>
            <a:r>
              <a:rPr lang="pt-BR" sz="4400" dirty="0">
                <a:sym typeface="Wingdings" panose="05000000000000000000" pitchFamily="2" charset="2"/>
              </a:rPr>
              <a:t> Usado para </a:t>
            </a:r>
            <a:r>
              <a:rPr lang="pt-BR" sz="4400" dirty="0"/>
              <a:t>confirmações</a:t>
            </a:r>
          </a:p>
          <a:p>
            <a:r>
              <a:rPr lang="pt-BR" sz="4400" dirty="0">
                <a:solidFill>
                  <a:srgbClr val="FF0000"/>
                </a:solidFill>
              </a:rPr>
              <a:t>Prompt</a:t>
            </a:r>
            <a:r>
              <a:rPr lang="pt-BR" sz="4400" dirty="0"/>
              <a:t> </a:t>
            </a:r>
            <a:r>
              <a:rPr lang="pt-BR" sz="4400" dirty="0">
                <a:sym typeface="Wingdings" panose="05000000000000000000" pitchFamily="2" charset="2"/>
              </a:rPr>
              <a:t> Usado para o usuário digitar 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08412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739970" cy="1501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Vamos começar pelo </a:t>
            </a:r>
            <a:r>
              <a:rPr lang="pt-BR" dirty="0" err="1"/>
              <a:t>alert</a:t>
            </a:r>
            <a:r>
              <a:rPr lang="pt-BR" dirty="0"/>
              <a:t>. Como o próprio nome diz, ele serve para alertas podendo avisar o usuário sobre algum erro, entre outras coisas.</a:t>
            </a:r>
          </a:p>
          <a:p>
            <a:pPr marL="0" indent="0" algn="ctr">
              <a:buNone/>
            </a:pPr>
            <a:r>
              <a:rPr lang="pt-BR" dirty="0"/>
              <a:t>Exemplo de uso de um </a:t>
            </a:r>
            <a:r>
              <a:rPr lang="pt-BR" dirty="0" err="1"/>
              <a:t>alert</a:t>
            </a:r>
            <a:r>
              <a:rPr lang="pt-BR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6DD21C-16CA-4DF5-95B4-576CE27A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72" y="2466728"/>
            <a:ext cx="8569507" cy="132518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834188-49AC-4766-8DFA-76506EB2B5D0}"/>
              </a:ext>
            </a:extLst>
          </p:cNvPr>
          <p:cNvSpPr txBox="1"/>
          <p:nvPr/>
        </p:nvSpPr>
        <p:spPr>
          <a:xfrm>
            <a:off x="4572000" y="1921565"/>
            <a:ext cx="254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Codificação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E8CD08-3CF7-4847-9EB1-C0B9438B466C}"/>
              </a:ext>
            </a:extLst>
          </p:cNvPr>
          <p:cNvSpPr txBox="1"/>
          <p:nvPr/>
        </p:nvSpPr>
        <p:spPr>
          <a:xfrm>
            <a:off x="4571999" y="4152407"/>
            <a:ext cx="254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Resultado: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3FA902-E09A-42CC-82DB-34064D10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028" y="4722250"/>
            <a:ext cx="6756194" cy="19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508566" cy="123597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/>
              <a:t>Agora já o </a:t>
            </a:r>
            <a:r>
              <a:rPr lang="pt-BR" dirty="0" err="1"/>
              <a:t>confirm</a:t>
            </a:r>
            <a:r>
              <a:rPr lang="pt-BR" dirty="0"/>
              <a:t> ele é usado para confirmar uma ação, e ele irá retornar o valor “false” ou “</a:t>
            </a:r>
            <a:r>
              <a:rPr lang="pt-BR" dirty="0" err="1"/>
              <a:t>true</a:t>
            </a:r>
            <a:r>
              <a:rPr lang="pt-BR" dirty="0"/>
              <a:t>”.</a:t>
            </a:r>
          </a:p>
          <a:p>
            <a:pPr marL="0" indent="0" algn="ctr">
              <a:buNone/>
            </a:pPr>
            <a:r>
              <a:rPr lang="pt-BR" dirty="0"/>
              <a:t>Exemplo de uso de um “</a:t>
            </a:r>
            <a:r>
              <a:rPr lang="pt-BR" dirty="0" err="1"/>
              <a:t>confirm</a:t>
            </a:r>
            <a:r>
              <a:rPr lang="pt-BR" dirty="0"/>
              <a:t>”: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34B788-3A2F-4EF7-8882-83FA4BCB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31" y="2844282"/>
            <a:ext cx="9806184" cy="23511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BD8A37-9EE6-4AD3-A40E-7300368860B3}"/>
              </a:ext>
            </a:extLst>
          </p:cNvPr>
          <p:cNvSpPr txBox="1"/>
          <p:nvPr/>
        </p:nvSpPr>
        <p:spPr>
          <a:xfrm>
            <a:off x="4529797" y="2269717"/>
            <a:ext cx="254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Codificação</a:t>
            </a:r>
          </a:p>
        </p:txBody>
      </p:sp>
    </p:spTree>
    <p:extLst>
      <p:ext uri="{BB962C8B-B14F-4D97-AF65-F5344CB8AC3E}">
        <p14:creationId xmlns:p14="http://schemas.microsoft.com/office/powerpoint/2010/main" val="427629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8D4137A-0604-48D9-B342-B872FE0F3959}"/>
              </a:ext>
            </a:extLst>
          </p:cNvPr>
          <p:cNvSpPr txBox="1"/>
          <p:nvPr/>
        </p:nvSpPr>
        <p:spPr>
          <a:xfrm>
            <a:off x="1836140" y="4291168"/>
            <a:ext cx="2546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Quando clicar no OK: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303F6-87AB-439E-B26F-BB281D15E002}"/>
              </a:ext>
            </a:extLst>
          </p:cNvPr>
          <p:cNvSpPr txBox="1"/>
          <p:nvPr/>
        </p:nvSpPr>
        <p:spPr>
          <a:xfrm>
            <a:off x="3538330" y="218884"/>
            <a:ext cx="511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Resultado: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FA2EFC-8851-406A-A629-507353B5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64" y="1067047"/>
            <a:ext cx="6861870" cy="20064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F4AB36-78CB-4646-9E02-3B3F5213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4" y="4899845"/>
            <a:ext cx="5655807" cy="166420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866271-D43A-41DB-98BE-7D63029245C7}"/>
              </a:ext>
            </a:extLst>
          </p:cNvPr>
          <p:cNvSpPr txBox="1"/>
          <p:nvPr/>
        </p:nvSpPr>
        <p:spPr>
          <a:xfrm>
            <a:off x="7953850" y="4319825"/>
            <a:ext cx="314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Quando clicar no Cancelar: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42267D7-6A0E-409A-B828-ACE562F1D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925" y="4923549"/>
            <a:ext cx="5627466" cy="16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/>
              <a:t>Nesta atividade precisamos adicionar funcionalidades utilizando </a:t>
            </a:r>
            <a:r>
              <a:rPr lang="pt-BR" sz="2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pt-BR" sz="2200"/>
              <a:t> então vamos ver um pouco sobre variáveis.</a:t>
            </a:r>
            <a:endParaRPr lang="pt-BR" sz="22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Javascript Js Logo Source - Free vector graphic on Pixabay">
            <a:extLst>
              <a:ext uri="{FF2B5EF4-FFF2-40B4-BE49-F238E27FC236}">
                <a16:creationId xmlns:a16="http://schemas.microsoft.com/office/drawing/2014/main" id="{9EFE28AD-9E51-4B2B-86C9-0980DC9CC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4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508566" cy="1381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 por fim o uso do “prompt”. Ele é usado para quando queremos retirar informações do usuário que sejam além de duas possibilidades.</a:t>
            </a:r>
          </a:p>
          <a:p>
            <a:pPr marL="0" indent="0" algn="ctr">
              <a:buNone/>
            </a:pPr>
            <a:r>
              <a:rPr lang="pt-BR" dirty="0"/>
              <a:t>Um exemplo do uso do “prompt”: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281FC1-C0C9-4537-98B0-D2348194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7" y="2933602"/>
            <a:ext cx="11466925" cy="15385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4DF99D-8E4B-42E5-AD19-FCA33B04E20E}"/>
              </a:ext>
            </a:extLst>
          </p:cNvPr>
          <p:cNvSpPr txBox="1"/>
          <p:nvPr/>
        </p:nvSpPr>
        <p:spPr>
          <a:xfrm>
            <a:off x="4529797" y="2269717"/>
            <a:ext cx="254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Codificação</a:t>
            </a:r>
          </a:p>
        </p:txBody>
      </p:sp>
    </p:spTree>
    <p:extLst>
      <p:ext uri="{BB962C8B-B14F-4D97-AF65-F5344CB8AC3E}">
        <p14:creationId xmlns:p14="http://schemas.microsoft.com/office/powerpoint/2010/main" val="387315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F475C4-317F-491E-A46F-F3AFB3534A74}"/>
              </a:ext>
            </a:extLst>
          </p:cNvPr>
          <p:cNvSpPr txBox="1"/>
          <p:nvPr/>
        </p:nvSpPr>
        <p:spPr>
          <a:xfrm>
            <a:off x="3538330" y="218884"/>
            <a:ext cx="511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Resultados: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914CC3-1DE7-4772-8E3C-CC612BEE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86" y="865215"/>
            <a:ext cx="6544426" cy="26294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E4B0336-FA21-4E81-A345-0CA1A081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86" y="4290647"/>
            <a:ext cx="6611267" cy="19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2589-7D12-4A75-925C-0465352F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b="1" dirty="0"/>
              <a:t>Atividade finalizada!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6500C-5FD0-41C0-AB22-05A8EA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3691853"/>
            <a:ext cx="10325000" cy="20208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Qualquer dúvida mande mensagem para o número: (14)998666220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2665D3-B361-4A78-9347-F328D391CCCD}"/>
              </a:ext>
            </a:extLst>
          </p:cNvPr>
          <p:cNvSpPr txBox="1">
            <a:spLocks/>
          </p:cNvSpPr>
          <p:nvPr/>
        </p:nvSpPr>
        <p:spPr>
          <a:xfrm>
            <a:off x="933500" y="2103437"/>
            <a:ext cx="103250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FF0000"/>
                </a:solidFill>
              </a:rPr>
              <a:t>Utilize os slides como base, acrescente funcionalidades no seu projeto a partir dele!</a:t>
            </a:r>
          </a:p>
        </p:txBody>
      </p:sp>
    </p:spTree>
    <p:extLst>
      <p:ext uri="{BB962C8B-B14F-4D97-AF65-F5344CB8AC3E}">
        <p14:creationId xmlns:p14="http://schemas.microsoft.com/office/powerpoint/2010/main" val="227829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5" y="526568"/>
            <a:ext cx="9806608" cy="1567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O javascript é uma linguagem de trabalho que trabalha muito com variáveis. Variaveis podem ser imaginadas como um espaço que irá armazenar algo e você nomeará este espaço.</a:t>
            </a:r>
          </a:p>
        </p:txBody>
      </p:sp>
      <p:sp>
        <p:nvSpPr>
          <p:cNvPr id="2" name="Quadro 1">
            <a:extLst>
              <a:ext uri="{FF2B5EF4-FFF2-40B4-BE49-F238E27FC236}">
                <a16:creationId xmlns:a16="http://schemas.microsoft.com/office/drawing/2014/main" id="{B565A0C7-765E-4E9C-BD1F-34973DF7C18E}"/>
              </a:ext>
            </a:extLst>
          </p:cNvPr>
          <p:cNvSpPr/>
          <p:nvPr/>
        </p:nvSpPr>
        <p:spPr>
          <a:xfrm>
            <a:off x="2471530" y="3034748"/>
            <a:ext cx="3273287" cy="2610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4B6EB94-8AFE-4C29-B718-1B1C2DED3EA6}"/>
              </a:ext>
            </a:extLst>
          </p:cNvPr>
          <p:cNvSpPr/>
          <p:nvPr/>
        </p:nvSpPr>
        <p:spPr>
          <a:xfrm>
            <a:off x="6533322" y="3034748"/>
            <a:ext cx="3273287" cy="2610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67CF9F-AB58-4795-9919-AC77648A121E}"/>
              </a:ext>
            </a:extLst>
          </p:cNvPr>
          <p:cNvSpPr txBox="1"/>
          <p:nvPr/>
        </p:nvSpPr>
        <p:spPr>
          <a:xfrm>
            <a:off x="3081129" y="2511528"/>
            <a:ext cx="205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Numero1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49F449-6CD4-4608-83D3-F2FF5FC79C2C}"/>
              </a:ext>
            </a:extLst>
          </p:cNvPr>
          <p:cNvSpPr txBox="1"/>
          <p:nvPr/>
        </p:nvSpPr>
        <p:spPr>
          <a:xfrm>
            <a:off x="7142921" y="2517913"/>
            <a:ext cx="205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Texto1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482E9E-20E6-4297-8644-A9556F66A940}"/>
              </a:ext>
            </a:extLst>
          </p:cNvPr>
          <p:cNvSpPr txBox="1"/>
          <p:nvPr/>
        </p:nvSpPr>
        <p:spPr>
          <a:xfrm>
            <a:off x="2922102" y="3739922"/>
            <a:ext cx="23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7B9071-07BF-4780-8870-8468E4BFD2F3}"/>
              </a:ext>
            </a:extLst>
          </p:cNvPr>
          <p:cNvSpPr txBox="1"/>
          <p:nvPr/>
        </p:nvSpPr>
        <p:spPr>
          <a:xfrm>
            <a:off x="6983894" y="3739921"/>
            <a:ext cx="23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“Fe”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B3E4491-6F4A-4F5F-A9BE-DD1787644CA2}"/>
              </a:ext>
            </a:extLst>
          </p:cNvPr>
          <p:cNvCxnSpPr>
            <a:cxnSpLocks/>
          </p:cNvCxnSpPr>
          <p:nvPr/>
        </p:nvCxnSpPr>
        <p:spPr>
          <a:xfrm flipH="1" flipV="1">
            <a:off x="2160105" y="2292626"/>
            <a:ext cx="1656521" cy="3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C1FF5FB-2F75-4935-A164-84C45C6E1712}"/>
              </a:ext>
            </a:extLst>
          </p:cNvPr>
          <p:cNvCxnSpPr>
            <a:cxnSpLocks/>
          </p:cNvCxnSpPr>
          <p:nvPr/>
        </p:nvCxnSpPr>
        <p:spPr>
          <a:xfrm flipV="1">
            <a:off x="8375376" y="2292627"/>
            <a:ext cx="1431231" cy="32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D97520-C94C-460B-BCF9-BB6C508F540B}"/>
              </a:ext>
            </a:extLst>
          </p:cNvPr>
          <p:cNvSpPr txBox="1"/>
          <p:nvPr/>
        </p:nvSpPr>
        <p:spPr>
          <a:xfrm>
            <a:off x="185530" y="1808513"/>
            <a:ext cx="188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Nome do espaço (variável)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BD54F4-E0AD-4CF8-9A0E-0A38ADF7334E}"/>
              </a:ext>
            </a:extLst>
          </p:cNvPr>
          <p:cNvSpPr txBox="1"/>
          <p:nvPr/>
        </p:nvSpPr>
        <p:spPr>
          <a:xfrm>
            <a:off x="9680714" y="1870069"/>
            <a:ext cx="188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Nome do espaço (variável)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1F19097-786A-4CD6-A9FB-3C75AABA0819}"/>
              </a:ext>
            </a:extLst>
          </p:cNvPr>
          <p:cNvCxnSpPr>
            <a:cxnSpLocks/>
          </p:cNvCxnSpPr>
          <p:nvPr/>
        </p:nvCxnSpPr>
        <p:spPr>
          <a:xfrm>
            <a:off x="4108171" y="4810539"/>
            <a:ext cx="1186070" cy="125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2584EA1-6D69-41D9-982A-50F59A7A27A3}"/>
              </a:ext>
            </a:extLst>
          </p:cNvPr>
          <p:cNvCxnSpPr>
            <a:cxnSpLocks/>
          </p:cNvCxnSpPr>
          <p:nvPr/>
        </p:nvCxnSpPr>
        <p:spPr>
          <a:xfrm flipH="1">
            <a:off x="6659215" y="4810539"/>
            <a:ext cx="1239081" cy="125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C0B0461-2500-45F0-8B9A-DE2311D90891}"/>
              </a:ext>
            </a:extLst>
          </p:cNvPr>
          <p:cNvSpPr txBox="1"/>
          <p:nvPr/>
        </p:nvSpPr>
        <p:spPr>
          <a:xfrm>
            <a:off x="4530588" y="6076578"/>
            <a:ext cx="299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Valor dentro do espaço (variável) </a:t>
            </a:r>
          </a:p>
        </p:txBody>
      </p:sp>
    </p:spTree>
    <p:extLst>
      <p:ext uri="{BB962C8B-B14F-4D97-AF65-F5344CB8AC3E}">
        <p14:creationId xmlns:p14="http://schemas.microsoft.com/office/powerpoint/2010/main" val="15770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04" y="284530"/>
            <a:ext cx="10040024" cy="13121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Como podemos ver no ultimo slide, as variáveis podem receber diferentes tipos de valores, entre eles os mais utilizados são:</a:t>
            </a: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F354E3D-C423-402D-9FE6-D1EBF1A862A3}"/>
              </a:ext>
            </a:extLst>
          </p:cNvPr>
          <p:cNvSpPr/>
          <p:nvPr/>
        </p:nvSpPr>
        <p:spPr>
          <a:xfrm>
            <a:off x="708990" y="3152914"/>
            <a:ext cx="3273287" cy="2610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808D24-9856-4662-9CE4-34633BFF41E5}"/>
              </a:ext>
            </a:extLst>
          </p:cNvPr>
          <p:cNvSpPr txBox="1"/>
          <p:nvPr/>
        </p:nvSpPr>
        <p:spPr>
          <a:xfrm>
            <a:off x="1159563" y="3858088"/>
            <a:ext cx="23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10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79F3B7-DBF6-4EC6-8DFA-FE6E30EC4B51}"/>
              </a:ext>
            </a:extLst>
          </p:cNvPr>
          <p:cNvSpPr txBox="1"/>
          <p:nvPr/>
        </p:nvSpPr>
        <p:spPr>
          <a:xfrm>
            <a:off x="233566" y="1847574"/>
            <a:ext cx="4224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Number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— São </a:t>
            </a: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valores numéricos podendo ser inteiro(int) ou float.</a:t>
            </a:r>
            <a:endParaRPr lang="pt-BR" sz="2400" dirty="0"/>
          </a:p>
        </p:txBody>
      </p:sp>
      <p:sp>
        <p:nvSpPr>
          <p:cNvPr id="16" name="Quadro 15">
            <a:extLst>
              <a:ext uri="{FF2B5EF4-FFF2-40B4-BE49-F238E27FC236}">
                <a16:creationId xmlns:a16="http://schemas.microsoft.com/office/drawing/2014/main" id="{D2A80596-3E08-4D25-A45E-ABF26CF9B68A}"/>
              </a:ext>
            </a:extLst>
          </p:cNvPr>
          <p:cNvSpPr/>
          <p:nvPr/>
        </p:nvSpPr>
        <p:spPr>
          <a:xfrm>
            <a:off x="4598503" y="3152914"/>
            <a:ext cx="3273287" cy="2610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05739-9B7F-4566-A012-21924034E32F}"/>
              </a:ext>
            </a:extLst>
          </p:cNvPr>
          <p:cNvSpPr txBox="1"/>
          <p:nvPr/>
        </p:nvSpPr>
        <p:spPr>
          <a:xfrm>
            <a:off x="5049076" y="3858088"/>
            <a:ext cx="23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“</a:t>
            </a:r>
            <a:r>
              <a:rPr lang="pt-BR" sz="7200" dirty="0" err="1"/>
              <a:t>fe</a:t>
            </a:r>
            <a:r>
              <a:rPr lang="pt-BR" sz="7200" dirty="0"/>
              <a:t>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258B8B8-2B91-49B4-AE1C-B33BAB093341}"/>
              </a:ext>
            </a:extLst>
          </p:cNvPr>
          <p:cNvSpPr txBox="1"/>
          <p:nvPr/>
        </p:nvSpPr>
        <p:spPr>
          <a:xfrm>
            <a:off x="4545492" y="1847574"/>
            <a:ext cx="3379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sz="2400" dirty="0"/>
              <a:t> – São basicamente textos que vem entre aspas para identifica-los</a:t>
            </a:r>
          </a:p>
        </p:txBody>
      </p:sp>
      <p:sp>
        <p:nvSpPr>
          <p:cNvPr id="19" name="Quadro 18">
            <a:extLst>
              <a:ext uri="{FF2B5EF4-FFF2-40B4-BE49-F238E27FC236}">
                <a16:creationId xmlns:a16="http://schemas.microsoft.com/office/drawing/2014/main" id="{93CC5CD6-0D2A-4546-9BE2-0275AD40808F}"/>
              </a:ext>
            </a:extLst>
          </p:cNvPr>
          <p:cNvSpPr/>
          <p:nvPr/>
        </p:nvSpPr>
        <p:spPr>
          <a:xfrm>
            <a:off x="8488016" y="3152914"/>
            <a:ext cx="3273287" cy="2610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FF60813-CB95-411A-A02F-5912ADC77D10}"/>
              </a:ext>
            </a:extLst>
          </p:cNvPr>
          <p:cNvSpPr txBox="1"/>
          <p:nvPr/>
        </p:nvSpPr>
        <p:spPr>
          <a:xfrm>
            <a:off x="8938589" y="3858088"/>
            <a:ext cx="23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/>
              <a:t>true</a:t>
            </a:r>
            <a:endParaRPr lang="pt-BR" sz="7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2C59A3D-8D38-4992-92F9-49BE192B3089}"/>
              </a:ext>
            </a:extLst>
          </p:cNvPr>
          <p:cNvSpPr txBox="1"/>
          <p:nvPr/>
        </p:nvSpPr>
        <p:spPr>
          <a:xfrm>
            <a:off x="8488016" y="2216906"/>
            <a:ext cx="3379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r>
              <a:rPr lang="pt-BR" sz="2400" dirty="0"/>
              <a:t> – Ele irá receber apenas </a:t>
            </a:r>
            <a:r>
              <a:rPr lang="pt-BR" sz="2400" dirty="0" err="1"/>
              <a:t>true</a:t>
            </a:r>
            <a:r>
              <a:rPr lang="pt-BR" sz="2400" dirty="0"/>
              <a:t> ou false</a:t>
            </a:r>
          </a:p>
        </p:txBody>
      </p:sp>
    </p:spTree>
    <p:extLst>
      <p:ext uri="{BB962C8B-B14F-4D97-AF65-F5344CB8AC3E}">
        <p14:creationId xmlns:p14="http://schemas.microsoft.com/office/powerpoint/2010/main" val="593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536702" cy="1037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já vimos oque é uma variável e seus tipos, então vamos utilizar ela no javascript. Primeiro vamos criar um arquivo com “.</a:t>
            </a:r>
            <a:r>
              <a:rPr lang="pt-BR" dirty="0" err="1"/>
              <a:t>js</a:t>
            </a:r>
            <a:r>
              <a:rPr lang="pt-BR" dirty="0"/>
              <a:t>”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88D741-7C44-4011-A0C2-7B268EAD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1646754"/>
            <a:ext cx="9805182" cy="521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3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508566" cy="1366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Para criar a variável utilizamos “var” e na frente o nome da variável. Após isso um único sinal de “=“ que para a linguagem seria a mesma coisa que “receber” e na frente colocamos oque a variável irá receber.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5C1FE0-DB33-48BB-955F-74E16066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82" y="2214373"/>
            <a:ext cx="5645118" cy="2429253"/>
          </a:xfrm>
          <a:prstGeom prst="rect">
            <a:avLst/>
          </a:prstGeom>
        </p:spPr>
      </p:pic>
      <p:sp>
        <p:nvSpPr>
          <p:cNvPr id="9" name="Quadro 8">
            <a:extLst>
              <a:ext uri="{FF2B5EF4-FFF2-40B4-BE49-F238E27FC236}">
                <a16:creationId xmlns:a16="http://schemas.microsoft.com/office/drawing/2014/main" id="{24F7385C-2BD0-434C-A1FF-989FE4B928B5}"/>
              </a:ext>
            </a:extLst>
          </p:cNvPr>
          <p:cNvSpPr/>
          <p:nvPr/>
        </p:nvSpPr>
        <p:spPr>
          <a:xfrm>
            <a:off x="8660804" y="2894071"/>
            <a:ext cx="3273287" cy="2610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260857-FF78-4C8A-928C-BFFA66DEC455}"/>
              </a:ext>
            </a:extLst>
          </p:cNvPr>
          <p:cNvSpPr txBox="1"/>
          <p:nvPr/>
        </p:nvSpPr>
        <p:spPr>
          <a:xfrm>
            <a:off x="9111376" y="3599245"/>
            <a:ext cx="23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78C280-903D-4FC0-89EC-9B388D4EA367}"/>
              </a:ext>
            </a:extLst>
          </p:cNvPr>
          <p:cNvSpPr txBox="1"/>
          <p:nvPr/>
        </p:nvSpPr>
        <p:spPr>
          <a:xfrm>
            <a:off x="9270405" y="2370850"/>
            <a:ext cx="205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Numero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756FB0-8947-439A-AE58-5C501483D9EE}"/>
              </a:ext>
            </a:extLst>
          </p:cNvPr>
          <p:cNvCxnSpPr/>
          <p:nvPr/>
        </p:nvCxnSpPr>
        <p:spPr>
          <a:xfrm>
            <a:off x="4670474" y="3094892"/>
            <a:ext cx="3742006" cy="9284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508566" cy="573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vamos criar uma básica conta entre dois números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910C40-9B4F-4C94-B138-638D16FF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3" y="2069504"/>
            <a:ext cx="4204784" cy="2228177"/>
          </a:xfrm>
          <a:prstGeom prst="rect">
            <a:avLst/>
          </a:prstGeom>
        </p:spPr>
      </p:pic>
      <p:sp>
        <p:nvSpPr>
          <p:cNvPr id="13" name="Quadro 12">
            <a:extLst>
              <a:ext uri="{FF2B5EF4-FFF2-40B4-BE49-F238E27FC236}">
                <a16:creationId xmlns:a16="http://schemas.microsoft.com/office/drawing/2014/main" id="{52F695E6-4303-4EB6-8CC0-AC5281A6C219}"/>
              </a:ext>
            </a:extLst>
          </p:cNvPr>
          <p:cNvSpPr/>
          <p:nvPr/>
        </p:nvSpPr>
        <p:spPr>
          <a:xfrm>
            <a:off x="7073805" y="1878255"/>
            <a:ext cx="3273287" cy="2610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E16128-ABC5-484A-9139-8A3FC6531387}"/>
              </a:ext>
            </a:extLst>
          </p:cNvPr>
          <p:cNvSpPr txBox="1"/>
          <p:nvPr/>
        </p:nvSpPr>
        <p:spPr>
          <a:xfrm>
            <a:off x="7524377" y="2583429"/>
            <a:ext cx="23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1 + 2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CDF7DE-AA6C-4B4B-B7BF-A3440CBB803E}"/>
              </a:ext>
            </a:extLst>
          </p:cNvPr>
          <p:cNvSpPr txBox="1"/>
          <p:nvPr/>
        </p:nvSpPr>
        <p:spPr>
          <a:xfrm>
            <a:off x="7683402" y="1173080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C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75A697-A132-4475-8E6F-9B58DC188F60}"/>
              </a:ext>
            </a:extLst>
          </p:cNvPr>
          <p:cNvSpPr txBox="1"/>
          <p:nvPr/>
        </p:nvSpPr>
        <p:spPr>
          <a:xfrm>
            <a:off x="655691" y="5166913"/>
            <a:ext cx="394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Então “c” irá receber o número 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533C69-C20B-4070-AEB5-4214493C1083}"/>
              </a:ext>
            </a:extLst>
          </p:cNvPr>
          <p:cNvSpPr txBox="1"/>
          <p:nvPr/>
        </p:nvSpPr>
        <p:spPr>
          <a:xfrm>
            <a:off x="1887224" y="1231924"/>
            <a:ext cx="268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“console.log()” Serve para exibir algo no console</a:t>
            </a:r>
          </a:p>
        </p:txBody>
      </p:sp>
    </p:spTree>
    <p:extLst>
      <p:ext uri="{BB962C8B-B14F-4D97-AF65-F5344CB8AC3E}">
        <p14:creationId xmlns:p14="http://schemas.microsoft.com/office/powerpoint/2010/main" val="27855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49" y="1531063"/>
            <a:ext cx="4008384" cy="86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mobile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6669FD2D-F82D-40C3-8111-D3987CAA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392808"/>
            <a:ext cx="6253212" cy="31422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96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F4DAE9-4B41-4B0C-B0EC-8AFF2FB3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21" y="1258957"/>
            <a:ext cx="9683576" cy="5403273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420552"/>
            <a:ext cx="10508566" cy="8384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Então vamos começar utilizando o site criado na ultima atividade, para criar um menu responsivo com funcionalidade </a:t>
            </a:r>
          </a:p>
        </p:txBody>
      </p:sp>
    </p:spTree>
    <p:extLst>
      <p:ext uri="{BB962C8B-B14F-4D97-AF65-F5344CB8AC3E}">
        <p14:creationId xmlns:p14="http://schemas.microsoft.com/office/powerpoint/2010/main" val="165142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627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S2 Atividade 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 finalizada!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 Atividade 3</dc:title>
  <dc:creator>Felipe Bassetto</dc:creator>
  <cp:lastModifiedBy>Felipe Bassetto</cp:lastModifiedBy>
  <cp:revision>4</cp:revision>
  <dcterms:created xsi:type="dcterms:W3CDTF">2021-10-28T16:57:35Z</dcterms:created>
  <dcterms:modified xsi:type="dcterms:W3CDTF">2021-11-01T21:20:28Z</dcterms:modified>
</cp:coreProperties>
</file>