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c81df7535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c81df7535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c81df753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c81df753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c81df7535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c81df7535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c81df753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c81df753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c81df7535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c81df7535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c81df7535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c81df7535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c81df7535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c81df7535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c81df7535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c81df7535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c81df753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c81df753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c81df7535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c81df7535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c81df7535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c81df7535_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dk1"/>
                </a:solidFill>
              </a:rPr>
              <a:t>How expensive was your coffee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A predictive analysis of sa</a:t>
            </a:r>
            <a:r>
              <a:rPr lang="pt-BR" sz="2600">
                <a:solidFill>
                  <a:schemeClr val="dk1"/>
                </a:solidFill>
              </a:rPr>
              <a:t>les in a coffee shop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12825" y="4396550"/>
            <a:ext cx="200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Alberto Alabau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Marcos Jurach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Sales as a continuous distribution</a:t>
            </a:r>
            <a:endParaRPr sz="280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The model that performed the best was the Linear Regression!</a:t>
            </a:r>
            <a:endParaRPr sz="12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Sadly this doesn’t mean the model is good.</a:t>
            </a: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R² on the test set: </a:t>
            </a:r>
            <a:r>
              <a:rPr lang="pt-BR" sz="1200">
                <a:solidFill>
                  <a:srgbClr val="990000"/>
                </a:solidFill>
              </a:rPr>
              <a:t>0.395</a:t>
            </a:r>
            <a:endParaRPr sz="1200">
              <a:solidFill>
                <a:srgbClr val="990000"/>
              </a:solidFill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99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This can be justified by the fact that the feature</a:t>
            </a: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is not actually continuous, since it’s a sum of item prices.</a:t>
            </a:r>
            <a:endParaRPr sz="12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50" y="1707600"/>
            <a:ext cx="37909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Sales as a categorical variable</a:t>
            </a:r>
            <a:endParaRPr sz="28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The models, in general, perform better, with the Decision Tree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	performing the best with the score of 0.57.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	The best part about the model is that it doesn’t predict high value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	sales that are actually low and mid value. 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	This comes at the cost of the precision of the sale price.</a:t>
            </a:r>
            <a:endParaRPr sz="12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700" y="1197225"/>
            <a:ext cx="3094675" cy="288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Where are we and where are we going</a:t>
            </a:r>
            <a:endParaRPr sz="280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The data </a:t>
            </a:r>
            <a:r>
              <a:rPr lang="pt-BR" sz="1200" dirty="0" err="1"/>
              <a:t>collection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</a:t>
            </a:r>
            <a:r>
              <a:rPr lang="pt-BR" sz="1200" dirty="0" err="1"/>
              <a:t>going</a:t>
            </a:r>
            <a:r>
              <a:rPr lang="pt-BR" sz="1200" dirty="0"/>
              <a:t> </a:t>
            </a:r>
            <a:r>
              <a:rPr lang="pt-BR" sz="1200" dirty="0" err="1"/>
              <a:t>great</a:t>
            </a:r>
            <a:r>
              <a:rPr lang="pt-BR" sz="1200" dirty="0"/>
              <a:t>!</a:t>
            </a:r>
            <a:endParaRPr sz="12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 dirty="0" err="1"/>
              <a:t>Creating</a:t>
            </a:r>
            <a:r>
              <a:rPr lang="pt-BR" sz="1200" dirty="0"/>
              <a:t> a </a:t>
            </a:r>
            <a:r>
              <a:rPr lang="pt-BR" sz="1200" dirty="0" err="1"/>
              <a:t>reliable</a:t>
            </a:r>
            <a:r>
              <a:rPr lang="pt-BR" sz="1200" dirty="0"/>
              <a:t> model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predict</a:t>
            </a:r>
            <a:r>
              <a:rPr lang="pt-BR" sz="1200" dirty="0"/>
              <a:t> </a:t>
            </a:r>
            <a:r>
              <a:rPr lang="pt-BR" sz="1200" dirty="0" err="1"/>
              <a:t>revenue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</a:t>
            </a:r>
            <a:r>
              <a:rPr lang="pt-BR" sz="1200" dirty="0" err="1"/>
              <a:t>pretty</a:t>
            </a:r>
            <a:r>
              <a:rPr lang="pt-BR" sz="1200" dirty="0"/>
              <a:t> </a:t>
            </a:r>
            <a:r>
              <a:rPr lang="pt-BR" sz="1200" dirty="0" err="1"/>
              <a:t>difficult</a:t>
            </a:r>
            <a:r>
              <a:rPr lang="pt-BR" sz="1200" dirty="0"/>
              <a:t> </a:t>
            </a:r>
            <a:r>
              <a:rPr lang="pt-BR" sz="1200" dirty="0" err="1"/>
              <a:t>with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amount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data </a:t>
            </a:r>
            <a:r>
              <a:rPr lang="pt-BR" sz="1200" dirty="0" err="1"/>
              <a:t>up</a:t>
            </a:r>
            <a:r>
              <a:rPr lang="pt-BR" sz="1200" dirty="0"/>
              <a:t> </a:t>
            </a:r>
            <a:r>
              <a:rPr lang="pt-BR" sz="1200" dirty="0" err="1"/>
              <a:t>until</a:t>
            </a:r>
            <a:r>
              <a:rPr lang="pt-BR" sz="1200" dirty="0"/>
              <a:t> </a:t>
            </a:r>
            <a:r>
              <a:rPr lang="pt-BR" sz="1200" dirty="0" err="1"/>
              <a:t>now</a:t>
            </a:r>
            <a:r>
              <a:rPr lang="pt-BR" sz="1200" dirty="0"/>
              <a:t>.</a:t>
            </a:r>
            <a:endParaRPr sz="1200" dirty="0">
              <a:solidFill>
                <a:srgbClr val="990000"/>
              </a:solidFill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99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dirty="0"/>
              <a:t>The </a:t>
            </a:r>
            <a:r>
              <a:rPr lang="pt-BR" sz="1200" dirty="0" err="1"/>
              <a:t>useful</a:t>
            </a:r>
            <a:r>
              <a:rPr lang="pt-BR" sz="1200" dirty="0"/>
              <a:t> model </a:t>
            </a:r>
            <a:r>
              <a:rPr lang="pt-BR" sz="1200" dirty="0" err="1"/>
              <a:t>we</a:t>
            </a:r>
            <a:r>
              <a:rPr lang="pt-BR" sz="1200" dirty="0"/>
              <a:t> </a:t>
            </a:r>
            <a:r>
              <a:rPr lang="pt-BR" sz="1200" dirty="0" err="1"/>
              <a:t>got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</a:t>
            </a:r>
            <a:r>
              <a:rPr lang="pt-BR" sz="1200" dirty="0" err="1"/>
              <a:t>enough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justify</a:t>
            </a:r>
            <a:r>
              <a:rPr lang="pt-BR" sz="1200" dirty="0"/>
              <a:t> some </a:t>
            </a:r>
            <a:r>
              <a:rPr lang="pt-BR" sz="1200" dirty="0" err="1"/>
              <a:t>decision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management </a:t>
            </a:r>
            <a:r>
              <a:rPr lang="pt-BR" sz="1200" dirty="0" err="1"/>
              <a:t>and</a:t>
            </a:r>
            <a:r>
              <a:rPr lang="pt-BR" sz="1200" dirty="0"/>
              <a:t> marketing </a:t>
            </a:r>
            <a:r>
              <a:rPr lang="pt-BR" sz="1200" dirty="0" err="1"/>
              <a:t>team</a:t>
            </a:r>
            <a:r>
              <a:rPr lang="pt-BR" sz="1200" dirty="0"/>
              <a:t>, </a:t>
            </a:r>
            <a:r>
              <a:rPr lang="pt-BR" sz="1200" dirty="0" err="1"/>
              <a:t>but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prediction</a:t>
            </a:r>
            <a:r>
              <a:rPr lang="pt-BR" sz="1200" dirty="0"/>
              <a:t> </a:t>
            </a:r>
            <a:r>
              <a:rPr lang="pt-BR" sz="1200" dirty="0" err="1"/>
              <a:t>will</a:t>
            </a:r>
            <a:r>
              <a:rPr lang="pt-BR" sz="1200" dirty="0"/>
              <a:t> </a:t>
            </a:r>
            <a:r>
              <a:rPr lang="pt-BR" sz="1200" dirty="0" err="1"/>
              <a:t>be</a:t>
            </a:r>
            <a:r>
              <a:rPr lang="pt-BR" sz="1200" dirty="0"/>
              <a:t> more in a </a:t>
            </a:r>
            <a:r>
              <a:rPr lang="pt-BR" sz="1200" dirty="0" err="1"/>
              <a:t>abroad</a:t>
            </a:r>
            <a:r>
              <a:rPr lang="pt-BR" sz="1200" dirty="0"/>
              <a:t> </a:t>
            </a:r>
            <a:r>
              <a:rPr lang="pt-BR" sz="1200" dirty="0" err="1"/>
              <a:t>direction</a:t>
            </a:r>
            <a:r>
              <a:rPr lang="pt-BR" sz="1200" dirty="0"/>
              <a:t> </a:t>
            </a:r>
            <a:r>
              <a:rPr lang="pt-BR" sz="1200" dirty="0" err="1"/>
              <a:t>instead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a </a:t>
            </a:r>
            <a:r>
              <a:rPr lang="pt-BR" sz="1200" dirty="0" err="1"/>
              <a:t>specific</a:t>
            </a:r>
            <a:r>
              <a:rPr lang="pt-BR" sz="1200" dirty="0"/>
              <a:t> </a:t>
            </a:r>
            <a:r>
              <a:rPr lang="pt-BR" sz="1200" dirty="0" err="1"/>
              <a:t>revenue</a:t>
            </a:r>
            <a:r>
              <a:rPr lang="pt-BR" sz="1200" dirty="0"/>
              <a:t>. 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 The starting point and the goal </a:t>
            </a:r>
            <a:endParaRPr sz="28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10000"/>
          </a:bodyPr>
          <a:lstStyle/>
          <a:p>
            <a:pPr marL="914400" lvl="0" indent="-307975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Over 20.000 sales with at least 30 features each</a:t>
            </a:r>
            <a:endParaRPr sz="20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-307975" algn="l" rtl="0">
              <a:spcBef>
                <a:spcPts val="120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All data comes from a single month</a:t>
            </a:r>
            <a:endParaRPr sz="20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-307975" algn="l" rtl="0">
              <a:spcBef>
                <a:spcPts val="120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This analysis focus on predicting the impact on the revenue of management and marketing decisions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 How many features can a sale have?</a:t>
            </a:r>
            <a:endParaRPr sz="28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The features chosen were:</a:t>
            </a:r>
            <a:endParaRPr sz="2000"/>
          </a:p>
          <a:p>
            <a:pPr marL="13716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Gender </a:t>
            </a:r>
            <a:endParaRPr sz="2000"/>
          </a:p>
          <a:p>
            <a:pPr marL="13716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Generation </a:t>
            </a:r>
            <a:endParaRPr sz="2000"/>
          </a:p>
          <a:p>
            <a:pPr marL="13716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Time period</a:t>
            </a:r>
            <a:endParaRPr sz="2000"/>
          </a:p>
          <a:p>
            <a:pPr marL="13716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Product group</a:t>
            </a:r>
            <a:endParaRPr sz="20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-336550" algn="l" rtl="0">
              <a:spcBef>
                <a:spcPts val="120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Two approaches on the target variable: </a:t>
            </a:r>
            <a:endParaRPr sz="2000"/>
          </a:p>
          <a:p>
            <a:pPr marL="13716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As a continuous distribution</a:t>
            </a:r>
            <a:endParaRPr sz="2000"/>
          </a:p>
          <a:p>
            <a:pPr marL="13716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"/>
            </a:pPr>
            <a:r>
              <a:rPr lang="pt-BR" sz="2000"/>
              <a:t>As a categorical variable, with the categories being Cheap, Average and Expensive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-110150" y="25620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Sales by time period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50" y="0"/>
            <a:ext cx="544002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74625" y="3060326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number of sales during the night is almost none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 it profitable been opened during the nights?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105325" y="9574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Amount of products by prices and gender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2363800"/>
            <a:ext cx="4881900" cy="16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The gender is very proportional between the different price segments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The most popular products are the cheaper ones and the products above 8€ are the less popular.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725" y="242800"/>
            <a:ext cx="30467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Amount of sales by Age and Price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Few difference in the amount of sales by 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Total symmetry on the amount of sales by prices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850" y="96200"/>
            <a:ext cx="42654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Profit by type of Product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The beverages (coffee and tea) represent a huge proportion of our sales in front of the food and the other products.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076" y="50225"/>
            <a:ext cx="58185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Waste vs Sold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Amount of bakery sold upper the amount of waste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72025"/>
            <a:ext cx="57390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58450" y="671725"/>
            <a:ext cx="219114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Conclusions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mangement</a:t>
            </a:r>
            <a:r>
              <a:rPr lang="pt-BR" dirty="0"/>
              <a:t> point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558450" y="1834825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dirty="0"/>
              <a:t>The shops are popular in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segments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age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gender</a:t>
            </a:r>
            <a:r>
              <a:rPr lang="pt-BR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pt-BR" dirty="0"/>
              <a:t>The </a:t>
            </a:r>
            <a:r>
              <a:rPr lang="pt-BR" dirty="0" err="1"/>
              <a:t>beverages</a:t>
            </a:r>
            <a:r>
              <a:rPr lang="pt-BR" dirty="0"/>
              <a:t> are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income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pastry</a:t>
            </a:r>
            <a:r>
              <a:rPr lang="pt-BR" dirty="0"/>
              <a:t> </a:t>
            </a:r>
            <a:r>
              <a:rPr lang="pt-BR" dirty="0" err="1"/>
              <a:t>gives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a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revenue</a:t>
            </a:r>
            <a:r>
              <a:rPr lang="pt-BR" dirty="0"/>
              <a:t>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pt-BR" dirty="0"/>
              <a:t>Night </a:t>
            </a:r>
            <a:r>
              <a:rPr lang="pt-BR" dirty="0" err="1"/>
              <a:t>sales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explored</a:t>
            </a:r>
            <a:r>
              <a:rPr lang="pt-BR" dirty="0"/>
              <a:t> </a:t>
            </a:r>
            <a:r>
              <a:rPr lang="pt-BR" dirty="0" err="1"/>
              <a:t>deeper</a:t>
            </a:r>
            <a:r>
              <a:rPr lang="pt-BR" dirty="0"/>
              <a:t>.</a:t>
            </a:r>
            <a:endParaRPr dirty="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75" y="838775"/>
            <a:ext cx="48101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Open Sans</vt:lpstr>
      <vt:lpstr>Economica</vt:lpstr>
      <vt:lpstr>Luxe</vt:lpstr>
      <vt:lpstr>How expensive was your coffee</vt:lpstr>
      <vt:lpstr> The starting point and the goal </vt:lpstr>
      <vt:lpstr> How many features can a sale have?</vt:lpstr>
      <vt:lpstr>Sales by time period</vt:lpstr>
      <vt:lpstr>Amount of products by prices and gender</vt:lpstr>
      <vt:lpstr>Amount of sales by Age and Price</vt:lpstr>
      <vt:lpstr>Profit by type of Product</vt:lpstr>
      <vt:lpstr>Waste vs Sold</vt:lpstr>
      <vt:lpstr>Conclusions from the mangement point of view</vt:lpstr>
      <vt:lpstr>Sales as a continuous distribution</vt:lpstr>
      <vt:lpstr>Sales as a categorical variable</vt:lpstr>
      <vt:lpstr>Where are we and where are we going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expensive was your coffee</dc:title>
  <cp:lastModifiedBy>Marcos Jurach</cp:lastModifiedBy>
  <cp:revision>2</cp:revision>
  <dcterms:modified xsi:type="dcterms:W3CDTF">2022-10-26T13:15:57Z</dcterms:modified>
</cp:coreProperties>
</file>