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59" r:id="rId6"/>
    <p:sldId id="269" r:id="rId7"/>
    <p:sldId id="266" r:id="rId8"/>
    <p:sldId id="270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c81df753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c81df753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c81df753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c81df753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c81df753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c81df753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3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c81df753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c81df753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c81df753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c81df753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27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c81df753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c81df753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c81df753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c81df753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3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>
                <a:solidFill>
                  <a:schemeClr val="dk1"/>
                </a:solidFill>
              </a:rPr>
              <a:t>Masters </a:t>
            </a:r>
            <a:r>
              <a:rPr lang="pt-BR" sz="5000" dirty="0" err="1">
                <a:solidFill>
                  <a:schemeClr val="dk1"/>
                </a:solidFill>
              </a:rPr>
              <a:t>Analysis</a:t>
            </a:r>
            <a:endParaRPr sz="5000" dirty="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The </a:t>
            </a:r>
            <a:r>
              <a:rPr lang="pt-BR" sz="2600" dirty="0" err="1"/>
              <a:t>state</a:t>
            </a:r>
            <a:r>
              <a:rPr lang="pt-BR" sz="2600" dirty="0"/>
              <a:t> </a:t>
            </a:r>
            <a:r>
              <a:rPr lang="pt-BR" sz="2600" dirty="0" err="1"/>
              <a:t>of</a:t>
            </a:r>
            <a:r>
              <a:rPr lang="pt-BR" sz="2600" dirty="0"/>
              <a:t> master </a:t>
            </a:r>
            <a:r>
              <a:rPr lang="pt-BR" sz="2600" dirty="0" err="1"/>
              <a:t>degrees</a:t>
            </a:r>
            <a:r>
              <a:rPr lang="pt-BR" sz="2600" dirty="0"/>
              <a:t> </a:t>
            </a:r>
            <a:r>
              <a:rPr lang="pt-BR" sz="2600" dirty="0" err="1"/>
              <a:t>offered</a:t>
            </a:r>
            <a:r>
              <a:rPr lang="pt-BR" sz="2600" dirty="0"/>
              <a:t> </a:t>
            </a:r>
            <a:r>
              <a:rPr lang="pt-BR" sz="2600" dirty="0" err="1"/>
              <a:t>around</a:t>
            </a:r>
            <a:r>
              <a:rPr lang="pt-BR" sz="2600" dirty="0"/>
              <a:t> </a:t>
            </a:r>
            <a:r>
              <a:rPr lang="pt-BR" sz="2600" dirty="0" err="1"/>
              <a:t>the</a:t>
            </a:r>
            <a:r>
              <a:rPr lang="pt-BR" sz="2600" dirty="0"/>
              <a:t> world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2825" y="4396550"/>
            <a:ext cx="200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Marcos Jurach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 The </a:t>
            </a:r>
            <a:r>
              <a:rPr lang="pt-BR" sz="2800" dirty="0" err="1"/>
              <a:t>starting</a:t>
            </a:r>
            <a:r>
              <a:rPr lang="pt-BR" sz="2800" dirty="0"/>
              <a:t> point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goal</a:t>
            </a:r>
            <a:r>
              <a:rPr lang="pt-BR" sz="2800" dirty="0"/>
              <a:t> </a:t>
            </a:r>
            <a:endParaRPr sz="28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914400" lvl="0" indent="-307975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r>
              <a:rPr lang="en-US" sz="2000" dirty="0"/>
              <a:t>Data scrapped from a single website</a:t>
            </a:r>
          </a:p>
          <a:p>
            <a:pPr marL="914400" lvl="0" indent="-307975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endParaRPr lang="en-US" sz="2000" dirty="0"/>
          </a:p>
          <a:p>
            <a:pPr marL="914400" lvl="0" indent="-307975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r>
              <a:rPr lang="pt-BR" sz="2000" dirty="0"/>
              <a:t>Over 60k </a:t>
            </a:r>
            <a:r>
              <a:rPr lang="pt-BR" sz="2000" dirty="0" err="1"/>
              <a:t>entries</a:t>
            </a:r>
            <a:endParaRPr lang="pt-BR" sz="2000" dirty="0"/>
          </a:p>
          <a:p>
            <a:pPr marL="914400" lvl="0" indent="-307975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endParaRPr lang="en-US" sz="2000" dirty="0"/>
          </a:p>
          <a:p>
            <a:pPr marL="914400" lvl="0" indent="-307975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r>
              <a:rPr lang="en-US" sz="2000" dirty="0"/>
              <a:t>Bigger picture and case study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 Looking </a:t>
            </a:r>
            <a:r>
              <a:rPr lang="pt-BR" sz="2800" dirty="0" err="1"/>
              <a:t>at</a:t>
            </a:r>
            <a:r>
              <a:rPr lang="pt-BR" sz="2800" dirty="0"/>
              <a:t> its </a:t>
            </a:r>
            <a:r>
              <a:rPr lang="pt-BR" sz="2800" dirty="0" err="1"/>
              <a:t>own</a:t>
            </a:r>
            <a:r>
              <a:rPr lang="pt-BR" sz="2800" dirty="0"/>
              <a:t> </a:t>
            </a:r>
            <a:r>
              <a:rPr lang="pt-BR" sz="2800" dirty="0" err="1"/>
              <a:t>definition</a:t>
            </a:r>
            <a:endParaRPr sz="28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endParaRPr lang="en-US" sz="2000" dirty="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en-US" sz="2000" dirty="0"/>
              <a:t>The definition of a master is wide</a:t>
            </a:r>
          </a:p>
          <a:p>
            <a:pPr marL="57785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2000" dirty="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en-US" sz="2000" dirty="0"/>
              <a:t>These are courses offered in English for everyone interested</a:t>
            </a: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endParaRPr lang="en-US" sz="2000" dirty="0"/>
          </a:p>
          <a:p>
            <a:pPr marL="914400" indent="-336550">
              <a:buSzPct val="100000"/>
              <a:buFont typeface="Open Sans"/>
              <a:buChar char=""/>
            </a:pPr>
            <a:r>
              <a:rPr lang="en-US" sz="2000" dirty="0"/>
              <a:t>No matching titles on the analysis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 Case </a:t>
            </a:r>
            <a:r>
              <a:rPr lang="pt-BR" sz="2800" dirty="0" err="1"/>
              <a:t>study</a:t>
            </a:r>
            <a:endParaRPr sz="28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endParaRPr lang="en-US" sz="2000" dirty="0"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en-US" sz="2000" dirty="0"/>
              <a:t>Is the price of a course predictable?</a:t>
            </a:r>
          </a:p>
          <a:p>
            <a:pPr marL="1371600" lvl="1" indent="-336550">
              <a:buSzPct val="100000"/>
              <a:buChar char=""/>
            </a:pPr>
            <a:r>
              <a:rPr lang="en-US" sz="1600" dirty="0"/>
              <a:t>Price vs formation type </a:t>
            </a:r>
            <a:endParaRPr sz="16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-336550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r>
              <a:rPr lang="en-US" sz="2000" dirty="0"/>
              <a:t>Price as a categorical variable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7124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59301" y="330467"/>
            <a:ext cx="40452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Courses </a:t>
            </a:r>
            <a:r>
              <a:rPr lang="pt-BR" dirty="0" err="1"/>
              <a:t>by</a:t>
            </a:r>
            <a:r>
              <a:rPr lang="pt-BR" dirty="0"/>
              <a:t> country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United States and United Kingdom dominates the list</a:t>
            </a: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If we count China and Hong Kong as a same source, they would be in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The top 15 countries offer up to 87% of the total amount of courses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555DC-F10B-DE35-71A9-D0805238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32" y="1347616"/>
            <a:ext cx="2514951" cy="244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EB03D-F554-BC0C-D82C-82B25E460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132" y="4086377"/>
            <a:ext cx="1486107" cy="219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59301" y="330467"/>
            <a:ext cx="40452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type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Master, in general, is the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most offered formation</a:t>
            </a: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The amount of MPhil courses, compared to MSc and MA, is really low</a:t>
            </a: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1A146-294F-17AF-F3A6-5C781FB30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3" y="1793651"/>
            <a:ext cx="4175097" cy="19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Can we predict the program price?</a:t>
            </a:r>
            <a:endParaRPr sz="2800" dirty="0"/>
          </a:p>
        </p:txBody>
      </p:sp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F0D4A51B-2542-CC57-FD80-E1F260F5F360}"/>
              </a:ext>
            </a:extLst>
          </p:cNvPr>
          <p:cNvSpPr txBox="1">
            <a:spLocks/>
          </p:cNvSpPr>
          <p:nvPr/>
        </p:nvSpPr>
        <p:spPr>
          <a:xfrm>
            <a:off x="464100" y="13776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914400" indent="-336550">
              <a:buSzPct val="100000"/>
              <a:buFont typeface="Open Sans"/>
              <a:buChar char=""/>
            </a:pPr>
            <a:endParaRPr lang="en-US" sz="2000" dirty="0"/>
          </a:p>
          <a:p>
            <a:pPr marL="914400" indent="-336550">
              <a:buSzPct val="100000"/>
              <a:buFont typeface="Open Sans"/>
              <a:buChar char=""/>
            </a:pPr>
            <a:r>
              <a:rPr lang="en-US" sz="2000" dirty="0"/>
              <a:t>Analysis of the US programs</a:t>
            </a:r>
          </a:p>
          <a:p>
            <a:pPr marL="577850" indent="0">
              <a:buSzPct val="100000"/>
              <a:buNone/>
            </a:pPr>
            <a:endParaRPr lang="en-US" sz="2000" dirty="0"/>
          </a:p>
          <a:p>
            <a:pPr marL="914400" indent="-336550">
              <a:spcBef>
                <a:spcPts val="1200"/>
              </a:spcBef>
              <a:buSzPct val="100000"/>
              <a:buFont typeface="Open Sans"/>
              <a:buChar char=""/>
            </a:pPr>
            <a:r>
              <a:rPr lang="en-US" sz="2000" dirty="0"/>
              <a:t>Price divided by classes</a:t>
            </a:r>
          </a:p>
          <a:p>
            <a:pPr marL="1371600" lvl="1" indent="-336550">
              <a:spcBef>
                <a:spcPts val="1200"/>
              </a:spcBef>
              <a:buSzPct val="100000"/>
              <a:buFont typeface="Open Sans"/>
              <a:buChar char=""/>
            </a:pPr>
            <a:r>
              <a:rPr lang="en-US" sz="1600" dirty="0"/>
              <a:t>4 classes total, based on the quantiles</a:t>
            </a:r>
          </a:p>
          <a:p>
            <a:pPr marL="914400" indent="-336550">
              <a:spcBef>
                <a:spcPts val="1200"/>
              </a:spcBef>
              <a:buSzPct val="100000"/>
              <a:buFont typeface="Open Sans"/>
              <a:buChar char=""/>
            </a:pPr>
            <a:endParaRPr lang="en-US" sz="2000" dirty="0"/>
          </a:p>
          <a:p>
            <a:pPr marL="914400" indent="-336550">
              <a:spcBef>
                <a:spcPts val="1200"/>
              </a:spcBef>
              <a:buSzPct val="100000"/>
              <a:buFont typeface="Open Sans"/>
              <a:buChar char=""/>
            </a:pPr>
            <a:r>
              <a:rPr lang="en-US" sz="2000" dirty="0"/>
              <a:t>Features related to the applicant </a:t>
            </a:r>
          </a:p>
          <a:p>
            <a:pPr marL="1371600" lvl="1" indent="-336550">
              <a:spcBef>
                <a:spcPts val="1200"/>
              </a:spcBef>
              <a:buSzPct val="100000"/>
              <a:buFont typeface="Open Sans"/>
              <a:buChar char=""/>
            </a:pPr>
            <a:r>
              <a:rPr lang="en-US" sz="1600" dirty="0"/>
              <a:t>Program types</a:t>
            </a:r>
          </a:p>
          <a:p>
            <a:pPr marL="1371600" lvl="1" indent="-336550">
              <a:spcBef>
                <a:spcPts val="1200"/>
              </a:spcBef>
              <a:buSzPct val="100000"/>
              <a:buFont typeface="Open Sans"/>
              <a:buChar char=""/>
            </a:pPr>
            <a:r>
              <a:rPr lang="en-US" sz="1600" dirty="0"/>
              <a:t>IELTS score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Open Sans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Can we predict the program price?</a:t>
            </a:r>
            <a:endParaRPr sz="2800" dirty="0"/>
          </a:p>
        </p:txBody>
      </p:sp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F0D4A51B-2542-CC57-FD80-E1F260F5F360}"/>
              </a:ext>
            </a:extLst>
          </p:cNvPr>
          <p:cNvSpPr txBox="1">
            <a:spLocks/>
          </p:cNvSpPr>
          <p:nvPr/>
        </p:nvSpPr>
        <p:spPr>
          <a:xfrm>
            <a:off x="-252073" y="1075157"/>
            <a:ext cx="5335626" cy="299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914400" indent="-336550">
              <a:buSzPct val="100000"/>
              <a:buFont typeface="Open Sans"/>
              <a:buChar char=""/>
            </a:pPr>
            <a:endParaRPr lang="en-US" sz="2000" dirty="0"/>
          </a:p>
          <a:p>
            <a:pPr marL="914400" indent="-336550">
              <a:buSzPct val="100000"/>
              <a:buFont typeface="Open Sans"/>
              <a:buChar char=""/>
            </a:pPr>
            <a:r>
              <a:rPr lang="en-US" dirty="0"/>
              <a:t>The best model was the Random Forest</a:t>
            </a:r>
          </a:p>
          <a:p>
            <a:pPr marL="914400" indent="-336550">
              <a:buSzPct val="100000"/>
              <a:buFont typeface="Open Sans"/>
              <a:buChar char=""/>
            </a:pPr>
            <a:endParaRPr lang="en-US" dirty="0"/>
          </a:p>
          <a:p>
            <a:pPr marL="1371600" lvl="1" indent="-336550">
              <a:buSzPct val="100000"/>
              <a:buFont typeface="Open Sans"/>
              <a:buChar char=""/>
            </a:pPr>
            <a:r>
              <a:rPr lang="en-US" dirty="0"/>
              <a:t>The score was 0.369</a:t>
            </a:r>
          </a:p>
          <a:p>
            <a:pPr marL="1371600" lvl="1" indent="-336550">
              <a:buSzPct val="100000"/>
              <a:buFont typeface="Open Sans"/>
              <a:buChar char=""/>
            </a:pPr>
            <a:endParaRPr lang="en-US" dirty="0"/>
          </a:p>
          <a:p>
            <a:pPr marL="1371600" lvl="1" indent="-336550">
              <a:buSzPct val="100000"/>
              <a:buFont typeface="Open Sans"/>
              <a:buChar char=""/>
            </a:pPr>
            <a:r>
              <a:rPr lang="en-US" dirty="0"/>
              <a:t>Prices between the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quartile are hard to predict</a:t>
            </a:r>
          </a:p>
          <a:p>
            <a:pPr marL="1371600" lvl="1" indent="-336550">
              <a:buSzPct val="100000"/>
              <a:buFont typeface="Open Sans"/>
              <a:buChar char=""/>
            </a:pPr>
            <a:endParaRPr lang="en-US" dirty="0"/>
          </a:p>
          <a:p>
            <a:pPr marL="1371600" lvl="1" indent="-336550">
              <a:buSzPct val="100000"/>
              <a:buFont typeface="Open Sans"/>
              <a:buChar char=""/>
            </a:pPr>
            <a:r>
              <a:rPr lang="en-US" dirty="0"/>
              <a:t>Strangely enough, the model wrongfully guesses prices on the highest range more frequently for the values that are on the 2</a:t>
            </a:r>
            <a:r>
              <a:rPr lang="en-US" baseline="30000" dirty="0"/>
              <a:t>nd</a:t>
            </a:r>
            <a:r>
              <a:rPr lang="en-US" dirty="0"/>
              <a:t> range than the 3</a:t>
            </a:r>
            <a:r>
              <a:rPr lang="en-US" baseline="30000" dirty="0"/>
              <a:t>rd.</a:t>
            </a:r>
            <a:endParaRPr lang="en-US" dirty="0"/>
          </a:p>
          <a:p>
            <a:pPr marL="1371600" lvl="1" indent="-336550">
              <a:buSzPct val="100000"/>
              <a:buFont typeface="Open Sans"/>
              <a:buChar char=""/>
            </a:pPr>
            <a:endParaRPr lang="en-US" sz="1600" dirty="0"/>
          </a:p>
          <a:p>
            <a:pPr marL="914400" indent="-336550">
              <a:buSzPct val="100000"/>
              <a:buFont typeface="Open Sans"/>
              <a:buChar char=""/>
            </a:pPr>
            <a:endParaRPr lang="en-US" sz="16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Open Sans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7DD83-8A4E-8418-3A57-4D56F88A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19" y="946372"/>
            <a:ext cx="3671381" cy="29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59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242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Economica</vt:lpstr>
      <vt:lpstr>Luxe</vt:lpstr>
      <vt:lpstr>Masters Analysis</vt:lpstr>
      <vt:lpstr> The starting point and the goal </vt:lpstr>
      <vt:lpstr> Looking at its own definition</vt:lpstr>
      <vt:lpstr> Case study</vt:lpstr>
      <vt:lpstr>Courses by country</vt:lpstr>
      <vt:lpstr>Program type</vt:lpstr>
      <vt:lpstr>Can we predict the program price?</vt:lpstr>
      <vt:lpstr>Can we predict the program price?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expensive was your coffee</dc:title>
  <dc:creator>Marcos Jurach</dc:creator>
  <cp:lastModifiedBy>Marcos Jurach</cp:lastModifiedBy>
  <cp:revision>3</cp:revision>
  <dcterms:modified xsi:type="dcterms:W3CDTF">2023-02-24T21:27:05Z</dcterms:modified>
</cp:coreProperties>
</file>