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72" r:id="rId14"/>
    <p:sldId id="268" r:id="rId15"/>
    <p:sldId id="279" r:id="rId16"/>
    <p:sldId id="280" r:id="rId17"/>
    <p:sldId id="281" r:id="rId18"/>
    <p:sldId id="282" r:id="rId19"/>
    <p:sldId id="273" r:id="rId20"/>
    <p:sldId id="274" r:id="rId21"/>
    <p:sldId id="275" r:id="rId22"/>
    <p:sldId id="276" r:id="rId23"/>
    <p:sldId id="283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arcos.lopez8357/viz/Caloriesburnedperminute/Sheet1#1" TargetMode="External"/><Relationship Id="rId2" Type="http://schemas.openxmlformats.org/officeDocument/2006/relationships/hyperlink" Target="https://public.tableau.com/app/profile/marcos.lopez8357/viz/Activity_16941361272930/Hoja5#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lic.tableau.com/app/profile/marcos.lopez8357/viz/StepsperTime/Sheet1" TargetMode="External"/><Relationship Id="rId4" Type="http://schemas.openxmlformats.org/officeDocument/2006/relationships/hyperlink" Target="https://public.tableau.com/app/profile/marcos.lopez8357/viz/TotalTimeinBed/Sheet1#1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0398034" cy="2220686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Project </a:t>
            </a:r>
            <a:r>
              <a:rPr lang="es-AR" b="1" dirty="0" err="1" smtClean="0"/>
              <a:t>Bellabeat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n-US" dirty="0"/>
              <a:t>How can we make the best marketing campaign using data?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30788" y="2788438"/>
            <a:ext cx="3209109" cy="568717"/>
          </a:xfrm>
        </p:spPr>
        <p:txBody>
          <a:bodyPr/>
          <a:lstStyle/>
          <a:p>
            <a:r>
              <a:rPr lang="es-AR" dirty="0" err="1" smtClean="0"/>
              <a:t>By</a:t>
            </a:r>
            <a:r>
              <a:rPr lang="es-AR" dirty="0" smtClean="0"/>
              <a:t> Marcos López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" y="2390504"/>
            <a:ext cx="4079966" cy="407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4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632" y="877008"/>
            <a:ext cx="5408023" cy="313618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81804" y="365759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What days do the most and least activity take place on?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82880" y="4155111"/>
            <a:ext cx="9797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query allows us to answer this question and analyze other data. The answer to the question is that the busiest days </a:t>
            </a:r>
            <a:r>
              <a:rPr lang="en-US" dirty="0" smtClean="0"/>
              <a:t>are </a:t>
            </a:r>
            <a:r>
              <a:rPr lang="en-US" u="sng" dirty="0" smtClean="0"/>
              <a:t>Tuesday</a:t>
            </a:r>
            <a:r>
              <a:rPr lang="en-US" dirty="0" smtClean="0"/>
              <a:t> and </a:t>
            </a:r>
            <a:r>
              <a:rPr lang="en-US" u="sng" dirty="0" smtClean="0"/>
              <a:t>Wednesday</a:t>
            </a:r>
            <a:r>
              <a:rPr lang="en-US" dirty="0"/>
              <a:t>, and the day with the least activity is </a:t>
            </a:r>
            <a:r>
              <a:rPr lang="en-US" u="sng" dirty="0"/>
              <a:t>Sunday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also notice that after a month, the clients that continue with their activity are reduced from 33 to 21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amount of calories burned is consistently around 2300 kcal a </a:t>
            </a:r>
            <a:r>
              <a:rPr lang="en-US" dirty="0" smtClean="0"/>
              <a:t>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7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48194" y="114886"/>
            <a:ext cx="65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What days do users have the most and least sleep?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995851" y="484218"/>
            <a:ext cx="6196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</a:t>
            </a:r>
            <a:r>
              <a:rPr lang="en-US" dirty="0"/>
              <a:t>get the most sleep and the recommended at least 7 hours on Sundays, Wednesdays, and Saturdays. The rest of the week users get 6.7-6.9 hours of sleep.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more sleep users get the greater amount of time they spend in bed awake throughout the week with Sundays having an average 50 minutes of restless sleep.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596126"/>
            <a:ext cx="5590902" cy="242536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48194" y="3264884"/>
            <a:ext cx="474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Are there any activity trends over time?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9" y="3877612"/>
            <a:ext cx="5590902" cy="288894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5995851" y="4063420"/>
            <a:ext cx="3892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</a:t>
            </a:r>
            <a:r>
              <a:rPr lang="en-US" dirty="0"/>
              <a:t>gradually stopped logging activity data over the month with the largest decline occurring from may 8 - 12th 27 users to 21 users.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</a:t>
            </a:r>
            <a:r>
              <a:rPr lang="en-US" dirty="0"/>
              <a:t>had at least 7,000 steps on 27 of the 31 days and less than 7,000 on only 4 days.</a:t>
            </a:r>
          </a:p>
        </p:txBody>
      </p:sp>
    </p:spTree>
    <p:extLst>
      <p:ext uri="{BB962C8B-B14F-4D97-AF65-F5344CB8AC3E}">
        <p14:creationId xmlns:p14="http://schemas.microsoft.com/office/powerpoint/2010/main" val="129946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50" y="1138204"/>
            <a:ext cx="6661730" cy="162250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533374" y="551330"/>
            <a:ext cx="5459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u="sng" dirty="0" smtClean="0"/>
              <a:t>How do </a:t>
            </a:r>
            <a:r>
              <a:rPr lang="es-AR" sz="2000" b="1" u="sng" dirty="0" err="1" smtClean="0"/>
              <a:t>number</a:t>
            </a:r>
            <a:r>
              <a:rPr lang="es-AR" sz="2000" b="1" u="sng" dirty="0" smtClean="0"/>
              <a:t> of </a:t>
            </a:r>
            <a:r>
              <a:rPr lang="es-AR" sz="2000" b="1" u="sng" dirty="0" err="1" smtClean="0"/>
              <a:t>steps</a:t>
            </a:r>
            <a:r>
              <a:rPr lang="es-AR" sz="2000" b="1" u="sng" dirty="0" smtClean="0"/>
              <a:t> </a:t>
            </a:r>
            <a:r>
              <a:rPr lang="es-AR" sz="2000" b="1" u="sng" dirty="0" err="1" smtClean="0"/>
              <a:t>vary</a:t>
            </a:r>
            <a:r>
              <a:rPr lang="es-AR" sz="2000" b="1" u="sng" dirty="0" smtClean="0"/>
              <a:t> </a:t>
            </a:r>
            <a:r>
              <a:rPr lang="es-AR" sz="2000" b="1" u="sng" dirty="0" err="1" smtClean="0"/>
              <a:t>by</a:t>
            </a:r>
            <a:r>
              <a:rPr lang="es-AR" sz="2000" b="1" u="sng" dirty="0" smtClean="0"/>
              <a:t> </a:t>
            </a:r>
            <a:r>
              <a:rPr lang="es-AR" sz="2000" b="1" u="sng" dirty="0" err="1" smtClean="0"/>
              <a:t>day</a:t>
            </a:r>
            <a:r>
              <a:rPr lang="es-AR" sz="2000" b="1" u="sng" dirty="0"/>
              <a:t>?</a:t>
            </a:r>
            <a:endParaRPr lang="en-US" sz="2000" b="1" u="sng" dirty="0"/>
          </a:p>
        </p:txBody>
      </p:sp>
      <p:sp>
        <p:nvSpPr>
          <p:cNvPr id="6" name="CuadroTexto 5"/>
          <p:cNvSpPr txBox="1"/>
          <p:nvPr/>
        </p:nvSpPr>
        <p:spPr>
          <a:xfrm>
            <a:off x="1274833" y="2947474"/>
            <a:ext cx="8774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Tuesday</a:t>
            </a:r>
            <a:r>
              <a:rPr lang="en-US" dirty="0" smtClean="0"/>
              <a:t> </a:t>
            </a:r>
            <a:r>
              <a:rPr lang="en-US" dirty="0"/>
              <a:t>has the highest step </a:t>
            </a:r>
            <a:r>
              <a:rPr lang="en-US" dirty="0" smtClean="0"/>
              <a:t>count.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on average the day with the most steps per user is Saturday.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last one is Sunday, both in total and on average.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106163" y="4380419"/>
            <a:ext cx="8323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these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queries we were able to extract a lot of useful information that will help us for the conclusion.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continue with the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6006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17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9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973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569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88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28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205118"/>
            <a:ext cx="10998925" cy="501084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860765" y="5538652"/>
            <a:ext cx="5865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Sunday stands out as the day where users spend the most time in bed on average.</a:t>
            </a:r>
          </a:p>
        </p:txBody>
      </p:sp>
    </p:spTree>
    <p:extLst>
      <p:ext uri="{BB962C8B-B14F-4D97-AF65-F5344CB8AC3E}">
        <p14:creationId xmlns:p14="http://schemas.microsoft.com/office/powerpoint/2010/main" val="78996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06731" y="731520"/>
            <a:ext cx="1946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 smtClean="0">
                <a:latin typeface="Calisto MT" panose="02040603050505030304" pitchFamily="18" charset="0"/>
              </a:rPr>
              <a:t>Index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371600" y="2065342"/>
            <a:ext cx="65967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smtClean="0">
                <a:latin typeface="Calisto MT" panose="02040603050505030304" pitchFamily="18" charset="0"/>
                <a:cs typeface="Arial" panose="020B0604020202020204" pitchFamily="34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smtClean="0">
                <a:latin typeface="Calisto MT" panose="02040603050505030304" pitchFamily="18" charset="0"/>
                <a:cs typeface="Arial" panose="020B0604020202020204" pitchFamily="34" charset="0"/>
              </a:rPr>
              <a:t>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smtClean="0">
                <a:latin typeface="Calisto MT" panose="02040603050505030304" pitchFamily="18" charset="0"/>
                <a:cs typeface="Arial" panose="020B0604020202020204" pitchFamily="34" charset="0"/>
              </a:rPr>
              <a:t>Prepare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err="1" smtClean="0">
                <a:latin typeface="Calisto MT" panose="02040603050505030304" pitchFamily="18" charset="0"/>
                <a:cs typeface="Arial" panose="020B0604020202020204" pitchFamily="34" charset="0"/>
              </a:rPr>
              <a:t>Clean</a:t>
            </a:r>
            <a:r>
              <a:rPr lang="es-AR" sz="2400" b="1" dirty="0" smtClean="0">
                <a:latin typeface="Calisto MT" panose="02040603050505030304" pitchFamily="18" charset="0"/>
                <a:cs typeface="Arial" panose="020B0604020202020204" pitchFamily="34" charset="0"/>
              </a:rPr>
              <a:t> and </a:t>
            </a:r>
            <a:r>
              <a:rPr lang="es-AR" sz="2400" b="1" dirty="0" err="1" smtClean="0">
                <a:latin typeface="Calisto MT" panose="02040603050505030304" pitchFamily="18" charset="0"/>
                <a:cs typeface="Arial" panose="020B0604020202020204" pitchFamily="34" charset="0"/>
              </a:rPr>
              <a:t>Process</a:t>
            </a:r>
            <a:endParaRPr lang="es-AR" sz="2400" b="1" dirty="0" smtClean="0">
              <a:latin typeface="Calisto MT" panose="02040603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smtClean="0">
                <a:latin typeface="Calisto MT" panose="02040603050505030304" pitchFamily="18" charset="0"/>
                <a:cs typeface="Arial" panose="020B0604020202020204" pitchFamily="34" charset="0"/>
              </a:rPr>
              <a:t>Analyze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smtClean="0">
                <a:latin typeface="Calisto MT" panose="02040603050505030304" pitchFamily="18" charset="0"/>
                <a:cs typeface="Arial" panose="020B0604020202020204" pitchFamily="34" charset="0"/>
              </a:rPr>
              <a:t>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b="1" dirty="0" err="1" smtClean="0">
                <a:latin typeface="Calisto MT" panose="02040603050505030304" pitchFamily="18" charset="0"/>
                <a:cs typeface="Arial" panose="020B0604020202020204" pitchFamily="34" charset="0"/>
              </a:rPr>
              <a:t>Act</a:t>
            </a:r>
            <a:endParaRPr lang="en-US" sz="2400" b="1" dirty="0">
              <a:latin typeface="Calisto MT" panose="0204060305050503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74" y="731520"/>
            <a:ext cx="6217921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14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" y="366062"/>
            <a:ext cx="9562012" cy="615230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993086" y="627017"/>
            <a:ext cx="19245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day with the most steps on average is Saturday, but Monday and Tuesday also stand out.</a:t>
            </a:r>
          </a:p>
        </p:txBody>
      </p:sp>
    </p:spTree>
    <p:extLst>
      <p:ext uri="{BB962C8B-B14F-4D97-AF65-F5344CB8AC3E}">
        <p14:creationId xmlns:p14="http://schemas.microsoft.com/office/powerpoint/2010/main" val="346576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9" y="305797"/>
            <a:ext cx="12117491" cy="535041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26122" y="5930537"/>
            <a:ext cx="961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notice that from 3 to 7 p.m. there is a sharp increase in the total step count, with between 5 and 7 p.m. being the time of day where the most steps are taken.</a:t>
            </a:r>
          </a:p>
        </p:txBody>
      </p:sp>
    </p:spTree>
    <p:extLst>
      <p:ext uri="{BB962C8B-B14F-4D97-AF65-F5344CB8AC3E}">
        <p14:creationId xmlns:p14="http://schemas.microsoft.com/office/powerpoint/2010/main" val="1412304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6" y="235433"/>
            <a:ext cx="11795759" cy="542048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416629" y="5878286"/>
            <a:ext cx="623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 in the previous slide we can notice a similar trend in terms of average calorie consumption.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8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979714" y="600892"/>
            <a:ext cx="8530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are interested in seeing the visualizations in more detail you can enter the following links</a:t>
            </a:r>
            <a:r>
              <a:rPr lang="en-US" sz="2400" dirty="0" smtClean="0"/>
              <a:t>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61257" y="1828800"/>
            <a:ext cx="113646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 smtClean="0"/>
              <a:t>Dashboard</a:t>
            </a:r>
            <a:r>
              <a:rPr lang="es-AR" dirty="0" smtClean="0"/>
              <a:t> </a:t>
            </a:r>
            <a:r>
              <a:rPr lang="es-AR" dirty="0" err="1" smtClean="0"/>
              <a:t>Activity</a:t>
            </a:r>
            <a:r>
              <a:rPr lang="es-AR" dirty="0"/>
              <a:t> Resumen: </a:t>
            </a:r>
            <a:endParaRPr lang="es-AR" dirty="0" smtClean="0"/>
          </a:p>
          <a:p>
            <a:r>
              <a:rPr lang="es-AR" i="1" dirty="0" smtClean="0">
                <a:hlinkClick r:id="rId2"/>
              </a:rPr>
              <a:t>https</a:t>
            </a:r>
            <a:r>
              <a:rPr lang="es-AR" i="1" dirty="0">
                <a:hlinkClick r:id="rId2"/>
              </a:rPr>
              <a:t>://</a:t>
            </a:r>
            <a:r>
              <a:rPr lang="es-AR" i="1" dirty="0" smtClean="0">
                <a:hlinkClick r:id="rId2"/>
              </a:rPr>
              <a:t>public.tableau.com/app/profile/marcos.lopez8357/viz/Activity_16941361272930/Hoja5#1</a:t>
            </a:r>
            <a:endParaRPr lang="es-AR" i="1" dirty="0" smtClean="0"/>
          </a:p>
          <a:p>
            <a:endParaRPr lang="es-AR" i="1" dirty="0"/>
          </a:p>
          <a:p>
            <a:r>
              <a:rPr lang="es-AR" i="1" dirty="0" err="1" smtClean="0"/>
              <a:t>Calories</a:t>
            </a:r>
            <a:r>
              <a:rPr lang="es-AR" i="1" dirty="0" smtClean="0"/>
              <a:t> </a:t>
            </a:r>
            <a:r>
              <a:rPr lang="es-AR" i="1" dirty="0" err="1" smtClean="0"/>
              <a:t>Burned</a:t>
            </a:r>
            <a:r>
              <a:rPr lang="es-AR" i="1" dirty="0" smtClean="0"/>
              <a:t> </a:t>
            </a:r>
            <a:r>
              <a:rPr lang="es-AR" i="1" smtClean="0"/>
              <a:t>per Minute:</a:t>
            </a:r>
            <a:endParaRPr lang="es-AR" i="1" dirty="0" smtClean="0"/>
          </a:p>
          <a:p>
            <a:r>
              <a:rPr lang="es-AR" i="1" dirty="0">
                <a:hlinkClick r:id="rId3"/>
              </a:rPr>
              <a:t>https://</a:t>
            </a:r>
            <a:r>
              <a:rPr lang="es-AR" i="1" dirty="0" smtClean="0">
                <a:hlinkClick r:id="rId3"/>
              </a:rPr>
              <a:t>public.tableau.com/app/profile/marcos.lopez8357/viz/Caloriesburnedperminute/Sheet1#1</a:t>
            </a:r>
            <a:endParaRPr lang="es-AR" i="1" dirty="0" smtClean="0"/>
          </a:p>
          <a:p>
            <a:endParaRPr lang="es-AR" i="1" dirty="0"/>
          </a:p>
          <a:p>
            <a:r>
              <a:rPr lang="es-AR" i="1" dirty="0" smtClean="0"/>
              <a:t>Total Time In </a:t>
            </a:r>
            <a:r>
              <a:rPr lang="es-AR" i="1" dirty="0" err="1" smtClean="0"/>
              <a:t>Bed</a:t>
            </a:r>
            <a:r>
              <a:rPr lang="es-AR" i="1" dirty="0" smtClean="0"/>
              <a:t>:</a:t>
            </a:r>
          </a:p>
          <a:p>
            <a:r>
              <a:rPr lang="es-AR" i="1" dirty="0">
                <a:hlinkClick r:id="rId4"/>
              </a:rPr>
              <a:t>https://</a:t>
            </a:r>
            <a:r>
              <a:rPr lang="es-AR" i="1" dirty="0" smtClean="0">
                <a:hlinkClick r:id="rId4"/>
              </a:rPr>
              <a:t>public.tableau.com/app/profile/marcos.lopez8357/viz/TotalTimeinBed/Sheet1#1</a:t>
            </a:r>
            <a:endParaRPr lang="es-AR" i="1" dirty="0" smtClean="0"/>
          </a:p>
          <a:p>
            <a:endParaRPr lang="es-AR" i="1" dirty="0"/>
          </a:p>
          <a:p>
            <a:r>
              <a:rPr lang="es-AR" i="1" dirty="0" err="1" smtClean="0"/>
              <a:t>Steps</a:t>
            </a:r>
            <a:r>
              <a:rPr lang="es-AR" i="1" dirty="0" smtClean="0"/>
              <a:t> per Time:</a:t>
            </a:r>
          </a:p>
          <a:p>
            <a:r>
              <a:rPr lang="es-AR" i="1" dirty="0">
                <a:hlinkClick r:id="rId5"/>
              </a:rPr>
              <a:t>https://</a:t>
            </a:r>
            <a:r>
              <a:rPr lang="es-AR" i="1" dirty="0" smtClean="0">
                <a:hlinkClick r:id="rId5"/>
              </a:rPr>
              <a:t>public.tableau.com/app/profile/marcos.lopez8357/viz/StepsperTime/Sheet1</a:t>
            </a:r>
            <a:endParaRPr lang="es-AR" i="1" dirty="0" smtClean="0"/>
          </a:p>
          <a:p>
            <a:endParaRPr lang="es-AR" i="1" dirty="0" smtClean="0"/>
          </a:p>
          <a:p>
            <a:endParaRPr lang="es-AR" i="1" dirty="0" smtClean="0"/>
          </a:p>
          <a:p>
            <a:endParaRPr lang="es-AR" i="1" dirty="0" smtClean="0"/>
          </a:p>
          <a:p>
            <a:endParaRPr lang="es-AR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11210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023" y="463972"/>
            <a:ext cx="8534400" cy="1507067"/>
          </a:xfrm>
        </p:spPr>
        <p:txBody>
          <a:bodyPr/>
          <a:lstStyle/>
          <a:p>
            <a:r>
              <a:rPr lang="es-AR" dirty="0" smtClean="0"/>
              <a:t>ACT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475205" y="1788159"/>
            <a:ext cx="10171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this stage, after analyzing the data we can deduce the following key points for the development of a marketing strategy: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75205" y="2821577"/>
            <a:ext cx="10171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number of people interested in weight compared to those interested in sleeping or walking is significantly lower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Most </a:t>
            </a:r>
            <a:r>
              <a:rPr lang="en-US" sz="2000" dirty="0"/>
              <a:t>users make between 5,000 and 10,000 a day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Most </a:t>
            </a:r>
            <a:r>
              <a:rPr lang="en-US" sz="2000" dirty="0"/>
              <a:t>users have trouble staying asleep in their sleep </a:t>
            </a:r>
            <a:r>
              <a:rPr lang="en-US" sz="2000" dirty="0" smtClean="0"/>
              <a:t>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After the first month the number of active users reduces </a:t>
            </a:r>
            <a:r>
              <a:rPr lang="en-US" sz="2000" dirty="0" smtClean="0"/>
              <a:t>significantly.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Although Monday to Friday is when most physical activity is carried out, there is also a lot of activity on Saturday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times of greatest physical activity are between 5 and 7 p.m. Just after average work hours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13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3800" y="241695"/>
            <a:ext cx="3665720" cy="1507067"/>
          </a:xfrm>
        </p:spPr>
        <p:txBody>
          <a:bodyPr/>
          <a:lstStyle/>
          <a:p>
            <a:r>
              <a:rPr lang="en-US" b="1" i="1" u="sng" dirty="0"/>
              <a:t>Conclusion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299063" y="1649325"/>
            <a:ext cx="768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Taking into account the analysis carried out, we can make the following recommendations for the marketing </a:t>
            </a:r>
            <a:r>
              <a:rPr lang="en-US" sz="2000" dirty="0" smtClean="0"/>
              <a:t>strategy:</a:t>
            </a:r>
            <a:endParaRPr lang="en-US" sz="2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901336" y="2549128"/>
            <a:ext cx="1013677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better to focus on light activities such as meditation, walking or running than on exercise that requires greater physical effort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Focus </a:t>
            </a:r>
            <a:r>
              <a:rPr lang="en-US" sz="2000" dirty="0"/>
              <a:t>on giving options to improve sleep and physical activity than on </a:t>
            </a:r>
            <a:r>
              <a:rPr lang="en-US" sz="2000" dirty="0" smtClean="0"/>
              <a:t>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Give </a:t>
            </a:r>
            <a:r>
              <a:rPr lang="en-US" sz="2000" dirty="0"/>
              <a:t>some reward to those users who manage to do more than 10,000 steps a </a:t>
            </a:r>
            <a:r>
              <a:rPr lang="en-US" sz="2000" dirty="0" smtClean="0"/>
              <a:t>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Look for incentives for users to register every day and especially at the end of the month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Generate </a:t>
            </a:r>
            <a:r>
              <a:rPr lang="en-US" sz="2000" dirty="0"/>
              <a:t>ideas for physical activities to do on the weekends, especially on </a:t>
            </a:r>
            <a:r>
              <a:rPr lang="en-US" sz="2000" dirty="0" smtClean="0"/>
              <a:t>Saturdays.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Encourage people to do some physical activity after work. One approach may be to offer post-work relaxation exercises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Offer </a:t>
            </a:r>
            <a:r>
              <a:rPr lang="en-US" sz="2000" dirty="0"/>
              <a:t>exercises and tools to improve the quality of sleep cycles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731520" y="2549128"/>
            <a:ext cx="10246223" cy="3825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029" y="550333"/>
            <a:ext cx="8534400" cy="1507067"/>
          </a:xfrm>
        </p:spPr>
        <p:txBody>
          <a:bodyPr/>
          <a:lstStyle/>
          <a:p>
            <a:r>
              <a:rPr lang="es-AR" u="sng" dirty="0" smtClean="0"/>
              <a:t>Introduction</a:t>
            </a:r>
            <a:endParaRPr lang="en-US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7457" y="1743892"/>
            <a:ext cx="8534400" cy="3615267"/>
          </a:xfrm>
        </p:spPr>
        <p:txBody>
          <a:bodyPr/>
          <a:lstStyle/>
          <a:p>
            <a:r>
              <a:rPr lang="en-US" dirty="0"/>
              <a:t>For this project I will take the role of a data analyst </a:t>
            </a:r>
            <a:r>
              <a:rPr lang="en-US" dirty="0" err="1"/>
              <a:t>jr</a:t>
            </a:r>
            <a:r>
              <a:rPr lang="en-US" dirty="0"/>
              <a:t> at </a:t>
            </a:r>
            <a:r>
              <a:rPr lang="en-US" dirty="0" err="1"/>
              <a:t>Bellabeat</a:t>
            </a:r>
            <a:r>
              <a:rPr lang="en-US" dirty="0"/>
              <a:t>., a high-tech manufacturer of health-focused products for women, and meet different characters and team members. In order to answer the key business questions, </a:t>
            </a:r>
            <a:r>
              <a:rPr lang="en-US" dirty="0" smtClean="0"/>
              <a:t>I </a:t>
            </a:r>
            <a:r>
              <a:rPr lang="en-US" dirty="0"/>
              <a:t>will follow the steps of the data analysis process: </a:t>
            </a:r>
            <a:r>
              <a:rPr lang="en-US" b="1" u="sng" dirty="0"/>
              <a:t>ask, prepare, process, analyze, share, and </a:t>
            </a:r>
            <a:r>
              <a:rPr lang="en-US" b="1" u="sng" dirty="0" smtClean="0"/>
              <a:t>act.</a:t>
            </a:r>
          </a:p>
          <a:p>
            <a:r>
              <a:rPr lang="en-US" dirty="0"/>
              <a:t>The data will be cleaned and analyzed using SQL and </a:t>
            </a:r>
            <a:r>
              <a:rPr lang="en-US" dirty="0" smtClean="0"/>
              <a:t>Tableau.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861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5652" y="350278"/>
            <a:ext cx="8534400" cy="1507067"/>
          </a:xfrm>
        </p:spPr>
        <p:txBody>
          <a:bodyPr/>
          <a:lstStyle/>
          <a:p>
            <a:r>
              <a:rPr lang="es-AR" u="sng" dirty="0" smtClean="0"/>
              <a:t>ASK</a:t>
            </a:r>
            <a:endParaRPr lang="en-US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0765" y="897881"/>
            <a:ext cx="8534400" cy="3615267"/>
          </a:xfrm>
        </p:spPr>
        <p:txBody>
          <a:bodyPr/>
          <a:lstStyle/>
          <a:p>
            <a:r>
              <a:rPr lang="en-US" dirty="0" smtClean="0"/>
              <a:t>I have been asked to focus on </a:t>
            </a:r>
            <a:r>
              <a:rPr lang="en-US" dirty="0"/>
              <a:t>one of </a:t>
            </a:r>
            <a:r>
              <a:rPr lang="en-US" dirty="0" err="1"/>
              <a:t>Bellabeat’s</a:t>
            </a:r>
            <a:r>
              <a:rPr lang="en-US" dirty="0"/>
              <a:t> products and analyze smart device data to gain insight into how consumers are using their smart devices. The insights you discover will then help guide marketing strategy for the company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key question we must ask ourselves is: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788920" y="4106644"/>
            <a:ext cx="5937069" cy="9541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tx1"/>
                </a:solidFill>
              </a:rPr>
              <a:t>What data can we extract to carry out the marketing strategy?</a:t>
            </a:r>
            <a:endParaRPr lang="en-US" sz="28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4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475" y="-210756"/>
            <a:ext cx="8534400" cy="1507067"/>
          </a:xfrm>
        </p:spPr>
        <p:txBody>
          <a:bodyPr/>
          <a:lstStyle/>
          <a:p>
            <a:r>
              <a:rPr lang="es-AR" u="sng" dirty="0" smtClean="0"/>
              <a:t>PREPARE</a:t>
            </a:r>
            <a:endParaRPr lang="en-US" u="sng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63475" y="837466"/>
            <a:ext cx="8534400" cy="1391195"/>
          </a:xfrm>
        </p:spPr>
        <p:txBody>
          <a:bodyPr>
            <a:normAutofit/>
          </a:bodyPr>
          <a:lstStyle/>
          <a:p>
            <a:r>
              <a:rPr lang="en-US" dirty="0"/>
              <a:t>In this stage I will load all the information in tables inside a database in Microsoft SQL Server. I will also check for duplicates and filter out NULL </a:t>
            </a:r>
            <a:r>
              <a:rPr lang="en-US" dirty="0" smtClean="0"/>
              <a:t>data.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" y="2228661"/>
            <a:ext cx="5321544" cy="30779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242" y="753533"/>
            <a:ext cx="2733902" cy="5210902"/>
          </a:xfrm>
          <a:prstGeom prst="rect">
            <a:avLst/>
          </a:prstGeom>
        </p:spPr>
      </p:pic>
      <p:sp>
        <p:nvSpPr>
          <p:cNvPr id="7" name="Flecha izquierda, derecha y arriba 6"/>
          <p:cNvSpPr/>
          <p:nvPr/>
        </p:nvSpPr>
        <p:spPr>
          <a:xfrm flipV="1">
            <a:off x="5805654" y="2228661"/>
            <a:ext cx="3030583" cy="1018902"/>
          </a:xfrm>
          <a:prstGeom prst="leftRight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5343649" y="3247563"/>
            <a:ext cx="39545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dirty="0"/>
              <a:t>query on the left lets me know how many unique values ​​there are per column. The one on the right lets me know how many values ​​were repeated.</a:t>
            </a:r>
          </a:p>
          <a:p>
            <a:pPr algn="ctr"/>
            <a:r>
              <a:rPr lang="en-US" dirty="0"/>
              <a:t>These queries were made to detect which duplicate values ​​existed and if they should be deleted or not. However, analyzing column by column, duplicate data does not impair the analysis.</a:t>
            </a:r>
          </a:p>
        </p:txBody>
      </p:sp>
    </p:spTree>
    <p:extLst>
      <p:ext uri="{BB962C8B-B14F-4D97-AF65-F5344CB8AC3E}">
        <p14:creationId xmlns:p14="http://schemas.microsoft.com/office/powerpoint/2010/main" val="167430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1" y="937450"/>
            <a:ext cx="5908107" cy="4535700"/>
          </a:xfrm>
        </p:spPr>
      </p:pic>
      <p:sp>
        <p:nvSpPr>
          <p:cNvPr id="5" name="CuadroTexto 4"/>
          <p:cNvSpPr txBox="1"/>
          <p:nvPr/>
        </p:nvSpPr>
        <p:spPr>
          <a:xfrm>
            <a:off x="6923315" y="3022420"/>
            <a:ext cx="4478048" cy="10156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This </a:t>
            </a:r>
            <a:r>
              <a:rPr lang="en-US" sz="2000" dirty="0">
                <a:solidFill>
                  <a:schemeClr val="tx1"/>
                </a:solidFill>
              </a:rPr>
              <a:t>query allows me to update the "</a:t>
            </a:r>
            <a:r>
              <a:rPr lang="en-US" sz="2000" dirty="0" err="1">
                <a:solidFill>
                  <a:schemeClr val="tx1"/>
                </a:solidFill>
              </a:rPr>
              <a:t>dailyActivity_merged</a:t>
            </a:r>
            <a:r>
              <a:rPr lang="en-US" sz="2000" dirty="0">
                <a:solidFill>
                  <a:schemeClr val="tx1"/>
                </a:solidFill>
              </a:rPr>
              <a:t>" table by removing all NULL data from </a:t>
            </a:r>
            <a:r>
              <a:rPr lang="en-US" sz="2000" dirty="0" smtClean="0">
                <a:solidFill>
                  <a:schemeClr val="tx1"/>
                </a:solidFill>
              </a:rPr>
              <a:t>it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echa doblada 5"/>
          <p:cNvSpPr/>
          <p:nvPr/>
        </p:nvSpPr>
        <p:spPr>
          <a:xfrm flipH="1">
            <a:off x="7445829" y="1985554"/>
            <a:ext cx="1781825" cy="940526"/>
          </a:xfrm>
          <a:prstGeom prst="bentArrow">
            <a:avLst>
              <a:gd name="adj1" fmla="val 25000"/>
              <a:gd name="adj2" fmla="val 23000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80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84212" y="562131"/>
            <a:ext cx="8534400" cy="9616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ANALYZE</a:t>
            </a:r>
            <a:endParaRPr lang="en-US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84212" y="1614159"/>
            <a:ext cx="10798039" cy="568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At this stage we will answer a series of questions to know the profile of the </a:t>
            </a:r>
            <a:r>
              <a:rPr lang="en-US" dirty="0" smtClean="0"/>
              <a:t>clients</a:t>
            </a:r>
            <a:r>
              <a:rPr lang="en-US" dirty="0"/>
              <a:t>. But first we must answer the following basic questions: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44578" y="2688178"/>
            <a:ext cx="608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How </a:t>
            </a:r>
            <a:r>
              <a:rPr lang="en-US" b="1" u="sng" dirty="0"/>
              <a:t>many unique user Ids are in each table?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78" y="3500846"/>
            <a:ext cx="3770222" cy="2288771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4454435" y="4702710"/>
            <a:ext cx="1785551" cy="41801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6431869" y="4249995"/>
            <a:ext cx="3422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query gives us as a result that the first table has 33 users. The second 24 and the third 8.</a:t>
            </a:r>
          </a:p>
        </p:txBody>
      </p:sp>
    </p:spTree>
    <p:extLst>
      <p:ext uri="{BB962C8B-B14F-4D97-AF65-F5344CB8AC3E}">
        <p14:creationId xmlns:p14="http://schemas.microsoft.com/office/powerpoint/2010/main" val="78213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28948" y="191192"/>
            <a:ext cx="636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How much activity are users </a:t>
            </a:r>
            <a:r>
              <a:rPr lang="en-US" b="1" u="sng" dirty="0" smtClean="0"/>
              <a:t>performing </a:t>
            </a:r>
            <a:r>
              <a:rPr lang="en-US" b="1" u="sng" dirty="0"/>
              <a:t>on average?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8" y="702396"/>
            <a:ext cx="5451345" cy="2899175"/>
          </a:xfrm>
          <a:prstGeom prst="rect">
            <a:avLst/>
          </a:prstGeom>
        </p:spPr>
      </p:pic>
      <p:sp>
        <p:nvSpPr>
          <p:cNvPr id="7" name="Flecha izquierda 6"/>
          <p:cNvSpPr/>
          <p:nvPr/>
        </p:nvSpPr>
        <p:spPr>
          <a:xfrm>
            <a:off x="6078634" y="1446589"/>
            <a:ext cx="1423852" cy="574766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814353" y="702396"/>
            <a:ext cx="3811590" cy="20313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query resulted </a:t>
            </a:r>
            <a:r>
              <a:rPr lang="en-US" dirty="0" smtClean="0">
                <a:solidFill>
                  <a:schemeClr val="tx1"/>
                </a:solidFill>
              </a:rPr>
              <a:t>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7 </a:t>
            </a:r>
            <a:r>
              <a:rPr lang="en-US" dirty="0">
                <a:solidFill>
                  <a:schemeClr val="tx1"/>
                </a:solidFill>
              </a:rPr>
              <a:t>people taking more than 10,000 steps. 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18 </a:t>
            </a:r>
            <a:r>
              <a:rPr lang="en-US" dirty="0">
                <a:solidFill>
                  <a:schemeClr val="tx1"/>
                </a:solidFill>
              </a:rPr>
              <a:t>people made between less than </a:t>
            </a:r>
            <a:r>
              <a:rPr lang="en-US" dirty="0" smtClean="0">
                <a:solidFill>
                  <a:schemeClr val="tx1"/>
                </a:solidFill>
              </a:rPr>
              <a:t>10,000 steps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5000.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8 </a:t>
            </a:r>
            <a:r>
              <a:rPr lang="en-US" dirty="0">
                <a:solidFill>
                  <a:schemeClr val="tx1"/>
                </a:solidFill>
              </a:rPr>
              <a:t>people less than </a:t>
            </a:r>
            <a:r>
              <a:rPr lang="en-US" dirty="0" smtClean="0">
                <a:solidFill>
                  <a:schemeClr val="tx1"/>
                </a:solidFill>
              </a:rPr>
              <a:t>5000 steps.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8" y="4443585"/>
            <a:ext cx="4174481" cy="220540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91750" y="3887165"/>
            <a:ext cx="608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How much sleep do users get on average?</a:t>
            </a:r>
          </a:p>
        </p:txBody>
      </p:sp>
      <p:sp>
        <p:nvSpPr>
          <p:cNvPr id="13" name="Flecha izquierda 12"/>
          <p:cNvSpPr/>
          <p:nvPr/>
        </p:nvSpPr>
        <p:spPr>
          <a:xfrm flipH="1">
            <a:off x="4937624" y="5239312"/>
            <a:ext cx="1541417" cy="61395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/>
          <p:cNvSpPr txBox="1"/>
          <p:nvPr/>
        </p:nvSpPr>
        <p:spPr>
          <a:xfrm>
            <a:off x="6803486" y="3287139"/>
            <a:ext cx="4543291" cy="3416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This query gave us the following results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Only 3 users tracked their sleep for the full month.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15 </a:t>
            </a:r>
            <a:r>
              <a:rPr lang="en-US" dirty="0">
                <a:solidFill>
                  <a:schemeClr val="tx1"/>
                </a:solidFill>
              </a:rPr>
              <a:t>of the 24 did complete at least half of the month at 15 daily logs or more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12 </a:t>
            </a:r>
            <a:r>
              <a:rPr lang="en-US" dirty="0">
                <a:solidFill>
                  <a:schemeClr val="tx1"/>
                </a:solidFill>
              </a:rPr>
              <a:t>got at least 7 hours of sleep.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other 12 got less than 7 hours.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Most </a:t>
            </a:r>
            <a:r>
              <a:rPr lang="en-US" dirty="0">
                <a:solidFill>
                  <a:schemeClr val="tx1"/>
                </a:solidFill>
              </a:rPr>
              <a:t>users have time disrupted from sleep, 19 of the 24 had more than 15 minutes of being awake during their sleep cycle</a:t>
            </a:r>
          </a:p>
        </p:txBody>
      </p:sp>
    </p:spTree>
    <p:extLst>
      <p:ext uri="{BB962C8B-B14F-4D97-AF65-F5344CB8AC3E}">
        <p14:creationId xmlns:p14="http://schemas.microsoft.com/office/powerpoint/2010/main" val="29447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9" y="1060257"/>
            <a:ext cx="5787043" cy="559826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817" y="1060258"/>
            <a:ext cx="4758692" cy="5598265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6139543" y="3174274"/>
            <a:ext cx="653143" cy="103196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2272937" y="352697"/>
            <a:ext cx="764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Combine the sleep and activity data grouped by Id into one table</a:t>
            </a:r>
          </a:p>
        </p:txBody>
      </p:sp>
    </p:spTree>
    <p:extLst>
      <p:ext uri="{BB962C8B-B14F-4D97-AF65-F5344CB8AC3E}">
        <p14:creationId xmlns:p14="http://schemas.microsoft.com/office/powerpoint/2010/main" val="384069243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2672</TotalTime>
  <Words>1161</Words>
  <Application>Microsoft Office PowerPoint</Application>
  <PresentationFormat>Panorámica</PresentationFormat>
  <Paragraphs>93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Calisto MT</vt:lpstr>
      <vt:lpstr>Century Gothic</vt:lpstr>
      <vt:lpstr>Wingdings 3</vt:lpstr>
      <vt:lpstr>Sector</vt:lpstr>
      <vt:lpstr>Project Bellabeat How can we make the best marketing campaign using data?</vt:lpstr>
      <vt:lpstr>Presentación de PowerPoint</vt:lpstr>
      <vt:lpstr>Introduction</vt:lpstr>
      <vt:lpstr>ASK</vt:lpstr>
      <vt:lpstr>PREPARE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capstone Project case of study 2</dc:title>
  <dc:creator>Usuario de Windows</dc:creator>
  <cp:lastModifiedBy>Usuario de Windows</cp:lastModifiedBy>
  <cp:revision>49</cp:revision>
  <dcterms:created xsi:type="dcterms:W3CDTF">2023-09-04T17:47:24Z</dcterms:created>
  <dcterms:modified xsi:type="dcterms:W3CDTF">2023-09-20T20:08:52Z</dcterms:modified>
</cp:coreProperties>
</file>