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4" r:id="rId14"/>
    <p:sldId id="273"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hyperlink" Target="https://public.tableau.com/app/profile/marcos.lopez8357/viz/DashboardBikes_16952544784820/Dashboard1#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58092" y="1404620"/>
            <a:ext cx="9640386" cy="1711236"/>
          </a:xfrm>
        </p:spPr>
        <p:txBody>
          <a:bodyPr/>
          <a:lstStyle/>
          <a:p>
            <a:r>
              <a:rPr lang="es-AR" sz="6000" b="1" dirty="0" smtClean="0"/>
              <a:t>Google Data </a:t>
            </a:r>
            <a:r>
              <a:rPr lang="es-AR" sz="6000" b="1" dirty="0" err="1" smtClean="0"/>
              <a:t>Analytics</a:t>
            </a:r>
            <a:r>
              <a:rPr lang="es-AR" sz="6000" b="1" dirty="0" smtClean="0"/>
              <a:t> </a:t>
            </a:r>
            <a:r>
              <a:rPr lang="es-AR" sz="6000" b="1" dirty="0" err="1" smtClean="0"/>
              <a:t>Capstone</a:t>
            </a:r>
            <a:r>
              <a:rPr lang="es-AR" sz="6000" b="1" dirty="0" smtClean="0"/>
              <a:t> Project</a:t>
            </a:r>
            <a:r>
              <a:rPr lang="es-AR" sz="6000" dirty="0" smtClean="0"/>
              <a:t>:</a:t>
            </a:r>
            <a:endParaRPr lang="en-US" sz="6000" dirty="0"/>
          </a:p>
        </p:txBody>
      </p:sp>
      <p:sp>
        <p:nvSpPr>
          <p:cNvPr id="3" name="Subtítulo 2"/>
          <p:cNvSpPr>
            <a:spLocks noGrp="1"/>
          </p:cNvSpPr>
          <p:nvPr>
            <p:ph type="subTitle" idx="1"/>
          </p:nvPr>
        </p:nvSpPr>
        <p:spPr>
          <a:xfrm>
            <a:off x="2566949" y="4846321"/>
            <a:ext cx="6831673" cy="1086237"/>
          </a:xfrm>
        </p:spPr>
        <p:txBody>
          <a:bodyPr>
            <a:normAutofit/>
          </a:bodyPr>
          <a:lstStyle/>
          <a:p>
            <a:r>
              <a:rPr lang="es-AR" sz="2800" dirty="0" smtClean="0"/>
              <a:t>By Marcos López</a:t>
            </a:r>
            <a:endParaRPr lang="en-US" sz="2800" dirty="0"/>
          </a:p>
        </p:txBody>
      </p:sp>
      <p:sp>
        <p:nvSpPr>
          <p:cNvPr id="4" name="CuadroTexto 3"/>
          <p:cNvSpPr txBox="1"/>
          <p:nvPr/>
        </p:nvSpPr>
        <p:spPr>
          <a:xfrm>
            <a:off x="3775162" y="3292568"/>
            <a:ext cx="4415245" cy="12003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s-AR" sz="3600" dirty="0">
                <a:latin typeface="Bahnschrift SemiLight" panose="020B0502040204020203" pitchFamily="34" charset="0"/>
              </a:rPr>
              <a:t>Cyclistic Case Study </a:t>
            </a:r>
            <a:r>
              <a:rPr lang="es-AR" sz="3600" dirty="0" smtClean="0">
                <a:latin typeface="Bahnschrift SemiLight" panose="020B0502040204020203" pitchFamily="34" charset="0"/>
              </a:rPr>
              <a:t>with SQL </a:t>
            </a:r>
            <a:r>
              <a:rPr lang="es-AR" sz="3600" dirty="0">
                <a:latin typeface="Bahnschrift SemiLight" panose="020B0502040204020203" pitchFamily="34" charset="0"/>
              </a:rPr>
              <a:t>and </a:t>
            </a:r>
            <a:r>
              <a:rPr lang="es-AR" sz="3600" dirty="0" smtClean="0">
                <a:latin typeface="Bahnschrift SemiLight" panose="020B0502040204020203" pitchFamily="34" charset="0"/>
              </a:rPr>
              <a:t>Tableu</a:t>
            </a:r>
            <a:endParaRPr lang="en-US" sz="3600" dirty="0">
              <a:latin typeface="Bahnschrift SemiLight" panose="020B0502040204020203" pitchFamily="34" charset="0"/>
            </a:endParaRPr>
          </a:p>
        </p:txBody>
      </p:sp>
    </p:spTree>
    <p:extLst>
      <p:ext uri="{BB962C8B-B14F-4D97-AF65-F5344CB8AC3E}">
        <p14:creationId xmlns:p14="http://schemas.microsoft.com/office/powerpoint/2010/main" val="3187883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31520" y="358049"/>
            <a:ext cx="4232366" cy="6356259"/>
          </a:xfrm>
          <a:prstGeom prst="rect">
            <a:avLst/>
          </a:prstGeom>
        </p:spPr>
      </p:pic>
      <p:sp>
        <p:nvSpPr>
          <p:cNvPr id="16" name="Flecha izquierda, derecha y arriba 15"/>
          <p:cNvSpPr/>
          <p:nvPr/>
        </p:nvSpPr>
        <p:spPr>
          <a:xfrm flipV="1">
            <a:off x="5101046" y="1508760"/>
            <a:ext cx="2651760" cy="888274"/>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n 16"/>
          <p:cNvPicPr>
            <a:picLocks noChangeAspect="1"/>
          </p:cNvPicPr>
          <p:nvPr/>
        </p:nvPicPr>
        <p:blipFill>
          <a:blip r:embed="rId3"/>
          <a:stretch>
            <a:fillRect/>
          </a:stretch>
        </p:blipFill>
        <p:spPr>
          <a:xfrm>
            <a:off x="7752806" y="358050"/>
            <a:ext cx="4304212" cy="6356258"/>
          </a:xfrm>
          <a:prstGeom prst="rect">
            <a:avLst/>
          </a:prstGeom>
        </p:spPr>
      </p:pic>
      <p:sp>
        <p:nvSpPr>
          <p:cNvPr id="18" name="CuadroTexto 17"/>
          <p:cNvSpPr txBox="1"/>
          <p:nvPr/>
        </p:nvSpPr>
        <p:spPr>
          <a:xfrm>
            <a:off x="5012872" y="2625635"/>
            <a:ext cx="2828109" cy="3170099"/>
          </a:xfrm>
          <a:prstGeom prst="rect">
            <a:avLst/>
          </a:prstGeom>
          <a:noFill/>
        </p:spPr>
        <p:txBody>
          <a:bodyPr wrap="square" rtlCol="0">
            <a:spAutoFit/>
          </a:bodyPr>
          <a:lstStyle/>
          <a:p>
            <a:r>
              <a:rPr lang="en-US" sz="2000" dirty="0">
                <a:latin typeface="Calisto MT" panose="02040603050505030304" pitchFamily="18" charset="0"/>
              </a:rPr>
              <a:t>This query allows us to see which are the most used stations by both groups. In this case, </a:t>
            </a:r>
            <a:r>
              <a:rPr lang="en-US" sz="2000" dirty="0">
                <a:solidFill>
                  <a:srgbClr val="0070C0"/>
                </a:solidFill>
                <a:latin typeface="Calisto MT" panose="02040603050505030304" pitchFamily="18" charset="0"/>
              </a:rPr>
              <a:t>members</a:t>
            </a:r>
            <a:r>
              <a:rPr lang="en-US" sz="2000" dirty="0">
                <a:latin typeface="Calisto MT" panose="02040603050505030304" pitchFamily="18" charset="0"/>
              </a:rPr>
              <a:t> tend to use the </a:t>
            </a:r>
            <a:r>
              <a:rPr lang="en-US" sz="2000" u="sng" dirty="0">
                <a:solidFill>
                  <a:srgbClr val="0070C0"/>
                </a:solidFill>
                <a:latin typeface="Calisto MT" panose="02040603050505030304" pitchFamily="18" charset="0"/>
              </a:rPr>
              <a:t>"Kingsbury St &amp; Kenzie St"</a:t>
            </a:r>
            <a:r>
              <a:rPr lang="en-US" sz="2000" dirty="0">
                <a:latin typeface="Calisto MT" panose="02040603050505030304" pitchFamily="18" charset="0"/>
              </a:rPr>
              <a:t> station more, while the </a:t>
            </a:r>
            <a:r>
              <a:rPr lang="en-US" sz="2000" dirty="0">
                <a:solidFill>
                  <a:srgbClr val="FF0000"/>
                </a:solidFill>
                <a:latin typeface="Calisto MT" panose="02040603050505030304" pitchFamily="18" charset="0"/>
              </a:rPr>
              <a:t>casual</a:t>
            </a:r>
            <a:r>
              <a:rPr lang="en-US" sz="2000" dirty="0">
                <a:latin typeface="Calisto MT" panose="02040603050505030304" pitchFamily="18" charset="0"/>
              </a:rPr>
              <a:t> members use the </a:t>
            </a:r>
            <a:r>
              <a:rPr lang="en-US" sz="2000" u="sng" dirty="0">
                <a:solidFill>
                  <a:srgbClr val="FF0000"/>
                </a:solidFill>
                <a:latin typeface="Calisto MT" panose="02040603050505030304" pitchFamily="18" charset="0"/>
              </a:rPr>
              <a:t>"Streeter Dt &amp; Grand Ave" </a:t>
            </a:r>
            <a:r>
              <a:rPr lang="en-US" sz="2000" dirty="0">
                <a:latin typeface="Calisto MT" panose="02040603050505030304" pitchFamily="18" charset="0"/>
              </a:rPr>
              <a:t>station.</a:t>
            </a:r>
          </a:p>
        </p:txBody>
      </p:sp>
    </p:spTree>
    <p:extLst>
      <p:ext uri="{BB962C8B-B14F-4D97-AF65-F5344CB8AC3E}">
        <p14:creationId xmlns:p14="http://schemas.microsoft.com/office/powerpoint/2010/main" val="3989242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44267" y="210661"/>
            <a:ext cx="5295275" cy="4256836"/>
          </a:xfrm>
          <a:prstGeom prst="rect">
            <a:avLst/>
          </a:prstGeom>
        </p:spPr>
      </p:pic>
      <p:pic>
        <p:nvPicPr>
          <p:cNvPr id="5" name="Imagen 4"/>
          <p:cNvPicPr>
            <a:picLocks noChangeAspect="1"/>
          </p:cNvPicPr>
          <p:nvPr/>
        </p:nvPicPr>
        <p:blipFill>
          <a:blip r:embed="rId3"/>
          <a:stretch>
            <a:fillRect/>
          </a:stretch>
        </p:blipFill>
        <p:spPr>
          <a:xfrm>
            <a:off x="6387737" y="210661"/>
            <a:ext cx="5409627" cy="4256836"/>
          </a:xfrm>
          <a:prstGeom prst="rect">
            <a:avLst/>
          </a:prstGeom>
        </p:spPr>
      </p:pic>
      <p:sp>
        <p:nvSpPr>
          <p:cNvPr id="6" name="Flecha doblada 5"/>
          <p:cNvSpPr/>
          <p:nvPr/>
        </p:nvSpPr>
        <p:spPr>
          <a:xfrm flipV="1">
            <a:off x="2962858" y="4611231"/>
            <a:ext cx="1058091" cy="7707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lecha doblada 6"/>
          <p:cNvSpPr/>
          <p:nvPr/>
        </p:nvSpPr>
        <p:spPr>
          <a:xfrm flipH="1" flipV="1">
            <a:off x="9002719" y="4741815"/>
            <a:ext cx="1050759" cy="77070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p:cNvSpPr txBox="1"/>
          <p:nvPr/>
        </p:nvSpPr>
        <p:spPr>
          <a:xfrm>
            <a:off x="4094000" y="4611231"/>
            <a:ext cx="4835668" cy="2246769"/>
          </a:xfrm>
          <a:prstGeom prst="rect">
            <a:avLst/>
          </a:prstGeom>
          <a:noFill/>
        </p:spPr>
        <p:txBody>
          <a:bodyPr wrap="square" rtlCol="0">
            <a:spAutoFit/>
          </a:bodyPr>
          <a:lstStyle/>
          <a:p>
            <a:r>
              <a:rPr lang="en-US" sz="2000" dirty="0">
                <a:latin typeface="Calisto MT" panose="02040603050505030304" pitchFamily="18" charset="0"/>
              </a:rPr>
              <a:t>This query allows us to see which is the route most used by both groups. </a:t>
            </a:r>
            <a:r>
              <a:rPr lang="en-US" sz="2000" dirty="0">
                <a:solidFill>
                  <a:srgbClr val="FF0000"/>
                </a:solidFill>
                <a:latin typeface="Calisto MT" panose="02040603050505030304" pitchFamily="18" charset="0"/>
              </a:rPr>
              <a:t>Members</a:t>
            </a:r>
            <a:r>
              <a:rPr lang="en-US" sz="2000" dirty="0">
                <a:latin typeface="Calisto MT" panose="02040603050505030304" pitchFamily="18" charset="0"/>
              </a:rPr>
              <a:t> usually go from the </a:t>
            </a:r>
            <a:r>
              <a:rPr lang="en-US" sz="2000" dirty="0">
                <a:solidFill>
                  <a:srgbClr val="FF0000"/>
                </a:solidFill>
                <a:latin typeface="Calisto MT" panose="02040603050505030304" pitchFamily="18" charset="0"/>
              </a:rPr>
              <a:t>"University Ave &amp; 57th St"</a:t>
            </a:r>
            <a:r>
              <a:rPr lang="en-US" sz="2000" dirty="0">
                <a:latin typeface="Calisto MT" panose="02040603050505030304" pitchFamily="18" charset="0"/>
              </a:rPr>
              <a:t> station to the </a:t>
            </a:r>
            <a:r>
              <a:rPr lang="en-US" sz="2000" dirty="0">
                <a:solidFill>
                  <a:srgbClr val="FF0000"/>
                </a:solidFill>
                <a:latin typeface="Calisto MT" panose="02040603050505030304" pitchFamily="18" charset="0"/>
              </a:rPr>
              <a:t>"Ellis Ave &amp; 60th St" </a:t>
            </a:r>
            <a:r>
              <a:rPr lang="en-US" sz="2000" dirty="0">
                <a:latin typeface="Calisto MT" panose="02040603050505030304" pitchFamily="18" charset="0"/>
              </a:rPr>
              <a:t>station. Instead the </a:t>
            </a:r>
            <a:r>
              <a:rPr lang="en-US" sz="2000" dirty="0">
                <a:solidFill>
                  <a:srgbClr val="0070C0"/>
                </a:solidFill>
                <a:latin typeface="Calisto MT" panose="02040603050505030304" pitchFamily="18" charset="0"/>
              </a:rPr>
              <a:t>casual</a:t>
            </a:r>
            <a:r>
              <a:rPr lang="en-US" sz="2000" dirty="0">
                <a:latin typeface="Calisto MT" panose="02040603050505030304" pitchFamily="18" charset="0"/>
              </a:rPr>
              <a:t> ones go from </a:t>
            </a:r>
            <a:r>
              <a:rPr lang="en-US" sz="2000" u="sng" dirty="0">
                <a:solidFill>
                  <a:srgbClr val="0070C0"/>
                </a:solidFill>
                <a:latin typeface="Calisto MT" panose="02040603050505030304" pitchFamily="18" charset="0"/>
              </a:rPr>
              <a:t>"Streeter </a:t>
            </a:r>
            <a:r>
              <a:rPr lang="en-US" sz="2000" u="sng" dirty="0" err="1">
                <a:solidFill>
                  <a:srgbClr val="0070C0"/>
                </a:solidFill>
                <a:latin typeface="Calisto MT" panose="02040603050505030304" pitchFamily="18" charset="0"/>
              </a:rPr>
              <a:t>Dr</a:t>
            </a:r>
            <a:r>
              <a:rPr lang="en-US" sz="2000" u="sng" dirty="0">
                <a:solidFill>
                  <a:srgbClr val="0070C0"/>
                </a:solidFill>
                <a:latin typeface="Calisto MT" panose="02040603050505030304" pitchFamily="18" charset="0"/>
              </a:rPr>
              <a:t> &amp; Grand Ave"</a:t>
            </a:r>
            <a:r>
              <a:rPr lang="en-US" sz="2000" dirty="0">
                <a:latin typeface="Calisto MT" panose="02040603050505030304" pitchFamily="18" charset="0"/>
              </a:rPr>
              <a:t> to </a:t>
            </a:r>
            <a:r>
              <a:rPr lang="en-US" sz="2000" u="sng" dirty="0">
                <a:solidFill>
                  <a:srgbClr val="0070C0"/>
                </a:solidFill>
                <a:latin typeface="Calisto MT" panose="02040603050505030304" pitchFamily="18" charset="0"/>
              </a:rPr>
              <a:t>"</a:t>
            </a:r>
            <a:r>
              <a:rPr lang="en-US" sz="2000" u="sng" dirty="0" err="1">
                <a:solidFill>
                  <a:srgbClr val="0070C0"/>
                </a:solidFill>
                <a:latin typeface="Calisto MT" panose="02040603050505030304" pitchFamily="18" charset="0"/>
              </a:rPr>
              <a:t>DuSable</a:t>
            </a:r>
            <a:r>
              <a:rPr lang="en-US" sz="2000" u="sng" dirty="0">
                <a:solidFill>
                  <a:srgbClr val="0070C0"/>
                </a:solidFill>
                <a:latin typeface="Calisto MT" panose="02040603050505030304" pitchFamily="18" charset="0"/>
              </a:rPr>
              <a:t> Lake Shore </a:t>
            </a:r>
            <a:r>
              <a:rPr lang="en-US" sz="2000" u="sng" dirty="0" err="1">
                <a:solidFill>
                  <a:srgbClr val="0070C0"/>
                </a:solidFill>
                <a:latin typeface="Calisto MT" panose="02040603050505030304" pitchFamily="18" charset="0"/>
              </a:rPr>
              <a:t>Dr</a:t>
            </a:r>
            <a:r>
              <a:rPr lang="en-US" sz="2000" u="sng" dirty="0">
                <a:solidFill>
                  <a:srgbClr val="0070C0"/>
                </a:solidFill>
                <a:latin typeface="Calisto MT" panose="02040603050505030304" pitchFamily="18" charset="0"/>
              </a:rPr>
              <a:t> &amp; Monroe St</a:t>
            </a:r>
            <a:r>
              <a:rPr lang="en-US" u="sng" dirty="0">
                <a:solidFill>
                  <a:srgbClr val="0070C0"/>
                </a:solidFill>
              </a:rPr>
              <a:t>"</a:t>
            </a:r>
          </a:p>
        </p:txBody>
      </p:sp>
    </p:spTree>
    <p:extLst>
      <p:ext uri="{BB962C8B-B14F-4D97-AF65-F5344CB8AC3E}">
        <p14:creationId xmlns:p14="http://schemas.microsoft.com/office/powerpoint/2010/main" val="39712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29979" y="260364"/>
            <a:ext cx="5414512" cy="1712127"/>
          </a:xfrm>
          <a:prstGeom prst="rect">
            <a:avLst/>
          </a:prstGeom>
        </p:spPr>
      </p:pic>
      <p:pic>
        <p:nvPicPr>
          <p:cNvPr id="5" name="Imagen 4"/>
          <p:cNvPicPr>
            <a:picLocks noChangeAspect="1"/>
          </p:cNvPicPr>
          <p:nvPr/>
        </p:nvPicPr>
        <p:blipFill>
          <a:blip r:embed="rId3"/>
          <a:stretch>
            <a:fillRect/>
          </a:stretch>
        </p:blipFill>
        <p:spPr>
          <a:xfrm>
            <a:off x="1129979" y="2112979"/>
            <a:ext cx="5414511" cy="2576585"/>
          </a:xfrm>
          <a:prstGeom prst="rect">
            <a:avLst/>
          </a:prstGeom>
        </p:spPr>
      </p:pic>
      <p:pic>
        <p:nvPicPr>
          <p:cNvPr id="6" name="Imagen 5"/>
          <p:cNvPicPr>
            <a:picLocks noChangeAspect="1"/>
          </p:cNvPicPr>
          <p:nvPr/>
        </p:nvPicPr>
        <p:blipFill>
          <a:blip r:embed="rId4"/>
          <a:stretch>
            <a:fillRect/>
          </a:stretch>
        </p:blipFill>
        <p:spPr>
          <a:xfrm>
            <a:off x="1129978" y="4830052"/>
            <a:ext cx="5414511" cy="1936508"/>
          </a:xfrm>
          <a:prstGeom prst="rect">
            <a:avLst/>
          </a:prstGeom>
        </p:spPr>
      </p:pic>
      <p:sp>
        <p:nvSpPr>
          <p:cNvPr id="7" name="Flecha derecha 6"/>
          <p:cNvSpPr/>
          <p:nvPr/>
        </p:nvSpPr>
        <p:spPr>
          <a:xfrm flipH="1">
            <a:off x="6975565" y="855170"/>
            <a:ext cx="1306285" cy="5225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lecha derecha 7"/>
          <p:cNvSpPr/>
          <p:nvPr/>
        </p:nvSpPr>
        <p:spPr>
          <a:xfrm flipH="1">
            <a:off x="6975565" y="3140014"/>
            <a:ext cx="1306285" cy="5225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Flecha derecha 8"/>
          <p:cNvSpPr/>
          <p:nvPr/>
        </p:nvSpPr>
        <p:spPr>
          <a:xfrm flipH="1">
            <a:off x="6975565" y="5537049"/>
            <a:ext cx="1306285" cy="5225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CuadroTexto 9"/>
          <p:cNvSpPr txBox="1"/>
          <p:nvPr/>
        </p:nvSpPr>
        <p:spPr>
          <a:xfrm>
            <a:off x="8530046" y="608595"/>
            <a:ext cx="2939143" cy="1015663"/>
          </a:xfrm>
          <a:prstGeom prst="rect">
            <a:avLst/>
          </a:prstGeom>
          <a:noFill/>
        </p:spPr>
        <p:txBody>
          <a:bodyPr wrap="square" rtlCol="0">
            <a:spAutoFit/>
          </a:bodyPr>
          <a:lstStyle/>
          <a:p>
            <a:r>
              <a:rPr lang="en-US" sz="2000" dirty="0"/>
              <a:t>This query allows us to see the number of trips per day for both </a:t>
            </a:r>
            <a:r>
              <a:rPr lang="en-US" sz="2000" dirty="0" smtClean="0"/>
              <a:t>groups.</a:t>
            </a:r>
            <a:endParaRPr lang="en-US" sz="2000" dirty="0"/>
          </a:p>
        </p:txBody>
      </p:sp>
      <p:sp>
        <p:nvSpPr>
          <p:cNvPr id="11" name="CuadroTexto 10"/>
          <p:cNvSpPr txBox="1"/>
          <p:nvPr/>
        </p:nvSpPr>
        <p:spPr>
          <a:xfrm>
            <a:off x="8530046" y="2893439"/>
            <a:ext cx="3095897" cy="1015663"/>
          </a:xfrm>
          <a:prstGeom prst="rect">
            <a:avLst/>
          </a:prstGeom>
          <a:noFill/>
        </p:spPr>
        <p:txBody>
          <a:bodyPr wrap="square" rtlCol="0">
            <a:spAutoFit/>
          </a:bodyPr>
          <a:lstStyle/>
          <a:p>
            <a:r>
              <a:rPr lang="en-US" sz="2000" dirty="0"/>
              <a:t>This query allows us to see the number of trips per </a:t>
            </a:r>
            <a:r>
              <a:rPr lang="en-US" sz="2000" dirty="0" smtClean="0"/>
              <a:t>month </a:t>
            </a:r>
            <a:r>
              <a:rPr lang="en-US" sz="2000" dirty="0"/>
              <a:t>for both </a:t>
            </a:r>
            <a:r>
              <a:rPr lang="en-US" sz="2000" dirty="0" smtClean="0"/>
              <a:t>groups.</a:t>
            </a:r>
            <a:endParaRPr lang="en-US" sz="2000" dirty="0"/>
          </a:p>
        </p:txBody>
      </p:sp>
      <p:sp>
        <p:nvSpPr>
          <p:cNvPr id="12" name="CuadroTexto 11"/>
          <p:cNvSpPr txBox="1"/>
          <p:nvPr/>
        </p:nvSpPr>
        <p:spPr>
          <a:xfrm>
            <a:off x="8530046" y="5290474"/>
            <a:ext cx="2939143" cy="1015663"/>
          </a:xfrm>
          <a:prstGeom prst="rect">
            <a:avLst/>
          </a:prstGeom>
          <a:noFill/>
        </p:spPr>
        <p:txBody>
          <a:bodyPr wrap="square" rtlCol="0">
            <a:spAutoFit/>
          </a:bodyPr>
          <a:lstStyle/>
          <a:p>
            <a:r>
              <a:rPr lang="en-US" sz="2000" dirty="0"/>
              <a:t>This query allows us to see the number of trips per </a:t>
            </a:r>
            <a:r>
              <a:rPr lang="en-US" sz="2000" dirty="0" smtClean="0"/>
              <a:t>hour </a:t>
            </a:r>
            <a:r>
              <a:rPr lang="en-US" sz="2000" dirty="0"/>
              <a:t>for both </a:t>
            </a:r>
            <a:r>
              <a:rPr lang="en-US" sz="2000" dirty="0" smtClean="0"/>
              <a:t>groups.</a:t>
            </a:r>
            <a:endParaRPr lang="en-US" sz="2000" dirty="0"/>
          </a:p>
        </p:txBody>
      </p:sp>
    </p:spTree>
    <p:extLst>
      <p:ext uri="{BB962C8B-B14F-4D97-AF65-F5344CB8AC3E}">
        <p14:creationId xmlns:p14="http://schemas.microsoft.com/office/powerpoint/2010/main" val="165784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17452" y="1083213"/>
            <a:ext cx="11474548" cy="1231106"/>
          </a:xfrm>
          <a:prstGeom prst="rect">
            <a:avLst/>
          </a:prstGeom>
          <a:noFill/>
        </p:spPr>
        <p:txBody>
          <a:bodyPr wrap="square" rtlCol="0">
            <a:spAutoFit/>
          </a:bodyPr>
          <a:lstStyle/>
          <a:p>
            <a:r>
              <a:rPr lang="es-AR" sz="2000" i="1" u="sng" dirty="0"/>
              <a:t>If </a:t>
            </a:r>
            <a:r>
              <a:rPr lang="es-AR" sz="2000" i="1" u="sng" dirty="0" err="1"/>
              <a:t>you</a:t>
            </a:r>
            <a:r>
              <a:rPr lang="es-AR" sz="2000" i="1" u="sng" dirty="0"/>
              <a:t> </a:t>
            </a:r>
            <a:r>
              <a:rPr lang="es-AR" sz="2000" i="1" u="sng" dirty="0" err="1"/>
              <a:t>need</a:t>
            </a:r>
            <a:r>
              <a:rPr lang="es-AR" sz="2000" i="1" u="sng" dirty="0"/>
              <a:t> to se </a:t>
            </a:r>
            <a:r>
              <a:rPr lang="es-AR" sz="2000" i="1" u="sng" dirty="0" err="1"/>
              <a:t>the</a:t>
            </a:r>
            <a:r>
              <a:rPr lang="es-AR" sz="2000" i="1" u="sng" dirty="0"/>
              <a:t> </a:t>
            </a:r>
            <a:r>
              <a:rPr lang="es-AR" sz="2000" i="1" u="sng" dirty="0" err="1"/>
              <a:t>visualizations</a:t>
            </a:r>
            <a:r>
              <a:rPr lang="es-AR" sz="2000" i="1" u="sng" dirty="0"/>
              <a:t> and </a:t>
            </a:r>
            <a:r>
              <a:rPr lang="es-AR" sz="2000" i="1" u="sng" dirty="0" err="1"/>
              <a:t>the</a:t>
            </a:r>
            <a:r>
              <a:rPr lang="es-AR" sz="2000" i="1" u="sng" dirty="0"/>
              <a:t> </a:t>
            </a:r>
            <a:r>
              <a:rPr lang="es-AR" sz="2000" i="1" u="sng" dirty="0" err="1"/>
              <a:t>dashbord</a:t>
            </a:r>
            <a:r>
              <a:rPr lang="es-AR" sz="2000" i="1" u="sng" dirty="0"/>
              <a:t>, </a:t>
            </a:r>
            <a:r>
              <a:rPr lang="es-AR" sz="2000" i="1" u="sng" dirty="0" err="1"/>
              <a:t>copy</a:t>
            </a:r>
            <a:r>
              <a:rPr lang="es-AR" sz="2000" i="1" u="sng" dirty="0"/>
              <a:t> </a:t>
            </a:r>
            <a:r>
              <a:rPr lang="es-AR" sz="2000" i="1" u="sng" dirty="0" err="1"/>
              <a:t>the</a:t>
            </a:r>
            <a:r>
              <a:rPr lang="es-AR" sz="2000" i="1" u="sng" dirty="0"/>
              <a:t> </a:t>
            </a:r>
            <a:r>
              <a:rPr lang="es-AR" sz="2000" i="1" u="sng" dirty="0" err="1"/>
              <a:t>next</a:t>
            </a:r>
            <a:r>
              <a:rPr lang="es-AR" sz="2000" i="1" u="sng" dirty="0"/>
              <a:t> </a:t>
            </a:r>
            <a:r>
              <a:rPr lang="es-AR" dirty="0"/>
              <a:t>link</a:t>
            </a:r>
            <a:r>
              <a:rPr lang="es-AR" dirty="0" smtClean="0"/>
              <a:t>:</a:t>
            </a:r>
            <a:endParaRPr lang="en-US" dirty="0" smtClean="0"/>
          </a:p>
          <a:p>
            <a:endParaRPr lang="en-US" dirty="0" smtClean="0">
              <a:hlinkClick r:id="rId2"/>
            </a:endParaRPr>
          </a:p>
          <a:p>
            <a:r>
              <a:rPr lang="en-US" dirty="0" smtClean="0">
                <a:hlinkClick r:id="rId2"/>
              </a:rPr>
              <a:t>https</a:t>
            </a:r>
            <a:r>
              <a:rPr lang="en-US" dirty="0">
                <a:hlinkClick r:id="rId2"/>
              </a:rPr>
              <a:t>://</a:t>
            </a:r>
            <a:r>
              <a:rPr lang="en-US" dirty="0" smtClean="0">
                <a:hlinkClick r:id="rId2"/>
              </a:rPr>
              <a:t>public.tableau.com/app/profile/marcos.lopez8357/viz/DashboardBikes_16952544784820/Dashboard1#1</a:t>
            </a:r>
            <a:endParaRPr lang="en-US" dirty="0" smtClean="0"/>
          </a:p>
          <a:p>
            <a:endParaRPr lang="en-US" dirty="0"/>
          </a:p>
        </p:txBody>
      </p:sp>
      <p:sp>
        <p:nvSpPr>
          <p:cNvPr id="6" name="CuadroTexto 5"/>
          <p:cNvSpPr txBox="1"/>
          <p:nvPr/>
        </p:nvSpPr>
        <p:spPr>
          <a:xfrm>
            <a:off x="1181686" y="450166"/>
            <a:ext cx="2518117" cy="646331"/>
          </a:xfrm>
          <a:prstGeom prst="rect">
            <a:avLst/>
          </a:prstGeom>
          <a:noFill/>
        </p:spPr>
        <p:txBody>
          <a:bodyPr wrap="square" rtlCol="0">
            <a:spAutoFit/>
          </a:bodyPr>
          <a:lstStyle/>
          <a:p>
            <a:r>
              <a:rPr lang="es-AR" sz="3600" b="1" dirty="0" err="1" smtClean="0"/>
              <a:t>Aclaration</a:t>
            </a:r>
            <a:r>
              <a:rPr lang="es-AR" sz="3600" b="1" dirty="0" smtClean="0"/>
              <a:t>:</a:t>
            </a:r>
            <a:endParaRPr lang="en-US" sz="3600" b="1" dirty="0"/>
          </a:p>
        </p:txBody>
      </p:sp>
    </p:spTree>
    <p:extLst>
      <p:ext uri="{BB962C8B-B14F-4D97-AF65-F5344CB8AC3E}">
        <p14:creationId xmlns:p14="http://schemas.microsoft.com/office/powerpoint/2010/main" val="200605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30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4441371" y="4291006"/>
            <a:ext cx="3261296" cy="2371051"/>
          </a:xfrm>
          <a:prstGeom prst="rect">
            <a:avLst/>
          </a:prstGeom>
        </p:spPr>
      </p:pic>
      <p:pic>
        <p:nvPicPr>
          <p:cNvPr id="7" name="Imagen 6"/>
          <p:cNvPicPr>
            <a:picLocks noChangeAspect="1"/>
          </p:cNvPicPr>
          <p:nvPr/>
        </p:nvPicPr>
        <p:blipFill>
          <a:blip r:embed="rId3"/>
          <a:stretch>
            <a:fillRect/>
          </a:stretch>
        </p:blipFill>
        <p:spPr>
          <a:xfrm>
            <a:off x="7702667" y="4723997"/>
            <a:ext cx="1715654" cy="1531073"/>
          </a:xfrm>
          <a:prstGeom prst="rect">
            <a:avLst/>
          </a:prstGeom>
        </p:spPr>
      </p:pic>
      <p:sp>
        <p:nvSpPr>
          <p:cNvPr id="10" name="CuadroTexto 9"/>
          <p:cNvSpPr txBox="1"/>
          <p:nvPr/>
        </p:nvSpPr>
        <p:spPr>
          <a:xfrm>
            <a:off x="3187337" y="279156"/>
            <a:ext cx="6257109" cy="400110"/>
          </a:xfrm>
          <a:prstGeom prst="rect">
            <a:avLst/>
          </a:prstGeom>
          <a:noFill/>
        </p:spPr>
        <p:txBody>
          <a:bodyPr wrap="square" rtlCol="0">
            <a:spAutoFit/>
          </a:bodyPr>
          <a:lstStyle/>
          <a:p>
            <a:r>
              <a:rPr lang="en-US" sz="2000" dirty="0" smtClean="0">
                <a:latin typeface="Calisto MT" panose="02040603050505030304" pitchFamily="18" charset="0"/>
              </a:rPr>
              <a:t>Who </a:t>
            </a:r>
            <a:r>
              <a:rPr lang="en-US" sz="2000" dirty="0">
                <a:latin typeface="Calisto MT" panose="02040603050505030304" pitchFamily="18" charset="0"/>
              </a:rPr>
              <a:t>use the bikes more the members or the </a:t>
            </a:r>
            <a:r>
              <a:rPr lang="en-US" sz="2000" dirty="0" smtClean="0">
                <a:latin typeface="Calisto MT" panose="02040603050505030304" pitchFamily="18" charset="0"/>
              </a:rPr>
              <a:t>casuals?</a:t>
            </a:r>
            <a:endParaRPr lang="en-US" sz="2000" dirty="0">
              <a:latin typeface="Calisto MT" panose="02040603050505030304" pitchFamily="18" charset="0"/>
            </a:endParaRPr>
          </a:p>
        </p:txBody>
      </p:sp>
      <p:sp>
        <p:nvSpPr>
          <p:cNvPr id="11" name="CuadroTexto 10"/>
          <p:cNvSpPr txBox="1"/>
          <p:nvPr/>
        </p:nvSpPr>
        <p:spPr>
          <a:xfrm>
            <a:off x="3701142" y="3677063"/>
            <a:ext cx="5229497" cy="400110"/>
          </a:xfrm>
          <a:prstGeom prst="rect">
            <a:avLst/>
          </a:prstGeom>
          <a:noFill/>
        </p:spPr>
        <p:txBody>
          <a:bodyPr wrap="square" rtlCol="0">
            <a:spAutoFit/>
          </a:bodyPr>
          <a:lstStyle/>
          <a:p>
            <a:r>
              <a:rPr lang="en-US" sz="2000" dirty="0">
                <a:latin typeface="Calisto MT" panose="02040603050505030304" pitchFamily="18" charset="0"/>
              </a:rPr>
              <a:t>What type of bicycle is the most used in total?</a:t>
            </a:r>
          </a:p>
        </p:txBody>
      </p:sp>
      <p:pic>
        <p:nvPicPr>
          <p:cNvPr id="3" name="Imagen 2"/>
          <p:cNvPicPr>
            <a:picLocks noChangeAspect="1"/>
          </p:cNvPicPr>
          <p:nvPr/>
        </p:nvPicPr>
        <p:blipFill>
          <a:blip r:embed="rId4"/>
          <a:stretch>
            <a:fillRect/>
          </a:stretch>
        </p:blipFill>
        <p:spPr>
          <a:xfrm>
            <a:off x="4101018" y="749215"/>
            <a:ext cx="4429743" cy="2857899"/>
          </a:xfrm>
          <a:prstGeom prst="rect">
            <a:avLst/>
          </a:prstGeom>
        </p:spPr>
      </p:pic>
    </p:spTree>
    <p:extLst>
      <p:ext uri="{BB962C8B-B14F-4D97-AF65-F5344CB8AC3E}">
        <p14:creationId xmlns:p14="http://schemas.microsoft.com/office/powerpoint/2010/main" val="87130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45058" y="829993"/>
            <a:ext cx="12146942" cy="6161649"/>
          </a:xfrm>
          <a:prstGeom prst="rect">
            <a:avLst/>
          </a:prstGeom>
        </p:spPr>
      </p:pic>
      <p:sp>
        <p:nvSpPr>
          <p:cNvPr id="7" name="CuadroTexto 6"/>
          <p:cNvSpPr txBox="1"/>
          <p:nvPr/>
        </p:nvSpPr>
        <p:spPr>
          <a:xfrm>
            <a:off x="3187337" y="279156"/>
            <a:ext cx="6257109" cy="400110"/>
          </a:xfrm>
          <a:prstGeom prst="rect">
            <a:avLst/>
          </a:prstGeom>
          <a:noFill/>
        </p:spPr>
        <p:txBody>
          <a:bodyPr wrap="square" rtlCol="0">
            <a:spAutoFit/>
          </a:bodyPr>
          <a:lstStyle/>
          <a:p>
            <a:pPr algn="ctr"/>
            <a:r>
              <a:rPr lang="en-US" sz="2000" dirty="0">
                <a:latin typeface="Calisto MT" panose="02040603050505030304" pitchFamily="18" charset="0"/>
              </a:rPr>
              <a:t>What is the </a:t>
            </a:r>
            <a:r>
              <a:rPr lang="en-US" sz="2000" dirty="0" smtClean="0">
                <a:latin typeface="Calisto MT" panose="02040603050505030304" pitchFamily="18" charset="0"/>
              </a:rPr>
              <a:t>daily </a:t>
            </a:r>
            <a:r>
              <a:rPr lang="en-US" sz="2000" dirty="0">
                <a:latin typeface="Calisto MT" panose="02040603050505030304" pitchFamily="18" charset="0"/>
              </a:rPr>
              <a:t>trend of bicycle use?</a:t>
            </a:r>
          </a:p>
        </p:txBody>
      </p:sp>
    </p:spTree>
    <p:extLst>
      <p:ext uri="{BB962C8B-B14F-4D97-AF65-F5344CB8AC3E}">
        <p14:creationId xmlns:p14="http://schemas.microsoft.com/office/powerpoint/2010/main" val="470045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9994"/>
            <a:ext cx="12182231" cy="6028005"/>
          </a:xfrm>
          <a:prstGeom prst="rect">
            <a:avLst/>
          </a:prstGeom>
        </p:spPr>
      </p:pic>
      <p:sp>
        <p:nvSpPr>
          <p:cNvPr id="5" name="CuadroTexto 4"/>
          <p:cNvSpPr txBox="1"/>
          <p:nvPr/>
        </p:nvSpPr>
        <p:spPr>
          <a:xfrm>
            <a:off x="3187337" y="279156"/>
            <a:ext cx="6257109" cy="400110"/>
          </a:xfrm>
          <a:prstGeom prst="rect">
            <a:avLst/>
          </a:prstGeom>
          <a:noFill/>
        </p:spPr>
        <p:txBody>
          <a:bodyPr wrap="square" rtlCol="0">
            <a:spAutoFit/>
          </a:bodyPr>
          <a:lstStyle/>
          <a:p>
            <a:pPr algn="ctr"/>
            <a:r>
              <a:rPr lang="en-US" sz="2000" dirty="0">
                <a:latin typeface="Calisto MT" panose="02040603050505030304" pitchFamily="18" charset="0"/>
              </a:rPr>
              <a:t>What is the </a:t>
            </a:r>
            <a:r>
              <a:rPr lang="en-US" sz="2000" dirty="0" smtClean="0">
                <a:latin typeface="Calisto MT" panose="02040603050505030304" pitchFamily="18" charset="0"/>
              </a:rPr>
              <a:t>monthly </a:t>
            </a:r>
            <a:r>
              <a:rPr lang="en-US" sz="2000" dirty="0">
                <a:latin typeface="Calisto MT" panose="02040603050505030304" pitchFamily="18" charset="0"/>
              </a:rPr>
              <a:t>trend of bicycle use?</a:t>
            </a:r>
          </a:p>
        </p:txBody>
      </p:sp>
    </p:spTree>
    <p:extLst>
      <p:ext uri="{BB962C8B-B14F-4D97-AF65-F5344CB8AC3E}">
        <p14:creationId xmlns:p14="http://schemas.microsoft.com/office/powerpoint/2010/main" val="176200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009"/>
            <a:ext cx="12191999" cy="5816991"/>
          </a:xfrm>
          <a:prstGeom prst="rect">
            <a:avLst/>
          </a:prstGeom>
        </p:spPr>
      </p:pic>
      <p:sp>
        <p:nvSpPr>
          <p:cNvPr id="5" name="CuadroTexto 4"/>
          <p:cNvSpPr txBox="1"/>
          <p:nvPr/>
        </p:nvSpPr>
        <p:spPr>
          <a:xfrm>
            <a:off x="3187337" y="279156"/>
            <a:ext cx="6257109" cy="400110"/>
          </a:xfrm>
          <a:prstGeom prst="rect">
            <a:avLst/>
          </a:prstGeom>
          <a:noFill/>
        </p:spPr>
        <p:txBody>
          <a:bodyPr wrap="square" rtlCol="0">
            <a:spAutoFit/>
          </a:bodyPr>
          <a:lstStyle/>
          <a:p>
            <a:pPr algn="ctr"/>
            <a:r>
              <a:rPr lang="en-US" sz="2000" dirty="0">
                <a:latin typeface="Calisto MT" panose="02040603050505030304" pitchFamily="18" charset="0"/>
              </a:rPr>
              <a:t>What is the </a:t>
            </a:r>
            <a:r>
              <a:rPr lang="en-US" sz="2000" dirty="0" smtClean="0">
                <a:latin typeface="Calisto MT" panose="02040603050505030304" pitchFamily="18" charset="0"/>
              </a:rPr>
              <a:t>hourly </a:t>
            </a:r>
            <a:r>
              <a:rPr lang="en-US" sz="2000" dirty="0">
                <a:latin typeface="Calisto MT" panose="02040603050505030304" pitchFamily="18" charset="0"/>
              </a:rPr>
              <a:t>trend of bicycle use?</a:t>
            </a:r>
          </a:p>
        </p:txBody>
      </p:sp>
    </p:spTree>
    <p:extLst>
      <p:ext uri="{BB962C8B-B14F-4D97-AF65-F5344CB8AC3E}">
        <p14:creationId xmlns:p14="http://schemas.microsoft.com/office/powerpoint/2010/main" val="228608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52986"/>
            <a:ext cx="9601200" cy="1485900"/>
          </a:xfrm>
        </p:spPr>
        <p:txBody>
          <a:bodyPr/>
          <a:lstStyle/>
          <a:p>
            <a:r>
              <a:rPr lang="es-AR" dirty="0" smtClean="0"/>
              <a:t>ASK</a:t>
            </a:r>
            <a:endParaRPr lang="en-US" dirty="0"/>
          </a:p>
        </p:txBody>
      </p:sp>
      <p:sp>
        <p:nvSpPr>
          <p:cNvPr id="3" name="Marcador de contenido 2"/>
          <p:cNvSpPr>
            <a:spLocks noGrp="1"/>
          </p:cNvSpPr>
          <p:nvPr>
            <p:ph idx="1"/>
          </p:nvPr>
        </p:nvSpPr>
        <p:spPr>
          <a:xfrm>
            <a:off x="1371600" y="1019908"/>
            <a:ext cx="9601200" cy="3581400"/>
          </a:xfrm>
        </p:spPr>
        <p:txBody>
          <a:bodyPr/>
          <a:lstStyle/>
          <a:p>
            <a:r>
              <a:rPr lang="en-US" dirty="0"/>
              <a:t>M</a:t>
            </a:r>
            <a:r>
              <a:rPr lang="en-US" dirty="0" smtClean="0"/>
              <a:t>embers </a:t>
            </a:r>
            <a:r>
              <a:rPr lang="en-US" dirty="0"/>
              <a:t>often use the bikes for work while non-members use the bike for </a:t>
            </a:r>
            <a:r>
              <a:rPr lang="en-US" dirty="0" smtClean="0"/>
              <a:t>leisure.</a:t>
            </a:r>
          </a:p>
          <a:p>
            <a:r>
              <a:rPr lang="en-US" dirty="0"/>
              <a:t>M</a:t>
            </a:r>
            <a:r>
              <a:rPr lang="en-US" dirty="0" smtClean="0"/>
              <a:t>embers </a:t>
            </a:r>
            <a:r>
              <a:rPr lang="en-US" dirty="0"/>
              <a:t>often use the bike during the weekdays while non-members often use the bikes during the </a:t>
            </a:r>
            <a:r>
              <a:rPr lang="en-US" dirty="0" smtClean="0"/>
              <a:t>weekends.</a:t>
            </a:r>
          </a:p>
          <a:p>
            <a:r>
              <a:rPr lang="en-US" dirty="0"/>
              <a:t>Both users prefer classic bikes to </a:t>
            </a:r>
            <a:r>
              <a:rPr lang="en-US" dirty="0" smtClean="0"/>
              <a:t>electric.</a:t>
            </a:r>
          </a:p>
          <a:p>
            <a:endParaRPr lang="en-US" dirty="0"/>
          </a:p>
        </p:txBody>
      </p:sp>
      <p:sp>
        <p:nvSpPr>
          <p:cNvPr id="4" name="CuadroTexto 3"/>
          <p:cNvSpPr txBox="1"/>
          <p:nvPr/>
        </p:nvSpPr>
        <p:spPr>
          <a:xfrm>
            <a:off x="1111348" y="2708482"/>
            <a:ext cx="10902462" cy="3785652"/>
          </a:xfrm>
          <a:prstGeom prst="rect">
            <a:avLst/>
          </a:prstGeom>
          <a:noFill/>
        </p:spPr>
        <p:txBody>
          <a:bodyPr wrap="square" rtlCol="0">
            <a:spAutoFit/>
          </a:bodyPr>
          <a:lstStyle/>
          <a:p>
            <a:r>
              <a:rPr lang="en-US" sz="2000" i="1" dirty="0">
                <a:latin typeface="Calisto MT" panose="02040603050505030304" pitchFamily="18" charset="0"/>
              </a:rPr>
              <a:t>Recommendations:</a:t>
            </a:r>
            <a:endParaRPr lang="en-US" sz="2000" dirty="0">
              <a:latin typeface="Calisto MT" panose="02040603050505030304" pitchFamily="18" charset="0"/>
            </a:endParaRPr>
          </a:p>
          <a:p>
            <a:pPr marL="342900" indent="-342900">
              <a:buFont typeface="+mj-lt"/>
              <a:buAutoNum type="arabicPeriod"/>
            </a:pPr>
            <a:r>
              <a:rPr lang="en-US" sz="2000" dirty="0" smtClean="0">
                <a:latin typeface="Calisto MT" panose="02040603050505030304" pitchFamily="18" charset="0"/>
              </a:rPr>
              <a:t> </a:t>
            </a:r>
            <a:r>
              <a:rPr lang="en-US" sz="2000" dirty="0">
                <a:latin typeface="Calisto MT" panose="02040603050505030304" pitchFamily="18" charset="0"/>
              </a:rPr>
              <a:t>Provide a membership package to categorize riders into two groups: leisure riders (people who use the bikes for leisure activities) and business riders (people who use the bikes for school or work).</a:t>
            </a:r>
          </a:p>
          <a:p>
            <a:pPr marL="342900" indent="-342900">
              <a:buFont typeface="+mj-lt"/>
              <a:buAutoNum type="arabicPeriod"/>
            </a:pPr>
            <a:r>
              <a:rPr lang="en-US" sz="2000" dirty="0" smtClean="0">
                <a:latin typeface="Calisto MT" panose="02040603050505030304" pitchFamily="18" charset="0"/>
              </a:rPr>
              <a:t> </a:t>
            </a:r>
            <a:r>
              <a:rPr lang="en-US" sz="2000" dirty="0">
                <a:latin typeface="Calisto MT" panose="02040603050505030304" pitchFamily="18" charset="0"/>
              </a:rPr>
              <a:t>When marketing </a:t>
            </a:r>
            <a:r>
              <a:rPr lang="en-US" sz="2000" dirty="0" err="1">
                <a:latin typeface="Calisto MT" panose="02040603050505030304" pitchFamily="18" charset="0"/>
              </a:rPr>
              <a:t>Cyclitic</a:t>
            </a:r>
            <a:r>
              <a:rPr lang="en-US" sz="2000" dirty="0">
                <a:latin typeface="Calisto MT" panose="02040603050505030304" pitchFamily="18" charset="0"/>
              </a:rPr>
              <a:t> bikes, use classic bikes as the main model of the bikes because most users like that more</a:t>
            </a:r>
          </a:p>
          <a:p>
            <a:pPr marL="342900" indent="-342900">
              <a:buFont typeface="+mj-lt"/>
              <a:buAutoNum type="arabicPeriod"/>
            </a:pPr>
            <a:r>
              <a:rPr lang="en-US" sz="2000" dirty="0" smtClean="0">
                <a:latin typeface="Calisto MT" panose="02040603050505030304" pitchFamily="18" charset="0"/>
              </a:rPr>
              <a:t>Design </a:t>
            </a:r>
            <a:r>
              <a:rPr lang="en-US" sz="2000" dirty="0">
                <a:latin typeface="Calisto MT" panose="02040603050505030304" pitchFamily="18" charset="0"/>
              </a:rPr>
              <a:t>classic bikes are unique for leisure riders and business riders. This enforces the idea of users being either a “leisure rider” or a “business riders”. This allows the user to be a part of a group identity and become a part of something bigger than them which could be attractive to some.</a:t>
            </a:r>
          </a:p>
          <a:p>
            <a:pPr marL="342900" indent="-342900">
              <a:buFont typeface="+mj-lt"/>
              <a:buAutoNum type="arabicPeriod"/>
            </a:pPr>
            <a:r>
              <a:rPr lang="en-US" sz="2000" dirty="0" smtClean="0">
                <a:latin typeface="Calisto MT" panose="02040603050505030304" pitchFamily="18" charset="0"/>
              </a:rPr>
              <a:t> </a:t>
            </a:r>
            <a:r>
              <a:rPr lang="en-US" sz="2000" dirty="0">
                <a:latin typeface="Calisto MT" panose="02040603050505030304" pitchFamily="18" charset="0"/>
              </a:rPr>
              <a:t>Make sure that there are enough bikes to handle the volume of riders during the weekends for leisure riders and weekdays for business riders.</a:t>
            </a:r>
          </a:p>
        </p:txBody>
      </p:sp>
    </p:spTree>
    <p:extLst>
      <p:ext uri="{BB962C8B-B14F-4D97-AF65-F5344CB8AC3E}">
        <p14:creationId xmlns:p14="http://schemas.microsoft.com/office/powerpoint/2010/main" val="386238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06731" y="731520"/>
            <a:ext cx="1946366" cy="1200329"/>
          </a:xfrm>
          <a:prstGeom prst="rect">
            <a:avLst/>
          </a:prstGeom>
          <a:noFill/>
        </p:spPr>
        <p:txBody>
          <a:bodyPr wrap="square" rtlCol="0">
            <a:spAutoFit/>
          </a:bodyPr>
          <a:lstStyle/>
          <a:p>
            <a:r>
              <a:rPr lang="en-US" sz="5400" b="1" u="sng" dirty="0" smtClean="0">
                <a:latin typeface="Calisto MT" panose="02040603050505030304" pitchFamily="18" charset="0"/>
              </a:rPr>
              <a:t>Index</a:t>
            </a:r>
            <a:r>
              <a:rPr lang="en-US" dirty="0"/>
              <a:t/>
            </a:r>
            <a:br>
              <a:rPr lang="en-US" dirty="0"/>
            </a:br>
            <a:endParaRPr lang="en-US" dirty="0"/>
          </a:p>
        </p:txBody>
      </p:sp>
      <p:sp>
        <p:nvSpPr>
          <p:cNvPr id="5" name="CuadroTexto 4"/>
          <p:cNvSpPr txBox="1"/>
          <p:nvPr/>
        </p:nvSpPr>
        <p:spPr>
          <a:xfrm>
            <a:off x="1371600" y="2065342"/>
            <a:ext cx="6596743" cy="2677656"/>
          </a:xfrm>
          <a:prstGeom prst="rect">
            <a:avLst/>
          </a:prstGeom>
          <a:noFill/>
        </p:spPr>
        <p:txBody>
          <a:bodyPr wrap="square" rtlCol="0">
            <a:spAutoFit/>
          </a:bodyPr>
          <a:lstStyle/>
          <a:p>
            <a:pPr marL="285750" indent="-285750">
              <a:buFont typeface="Arial" panose="020B0604020202020204" pitchFamily="34" charset="0"/>
              <a:buChar char="•"/>
            </a:pPr>
            <a:r>
              <a:rPr lang="es-AR" sz="2400" b="1" dirty="0" err="1" smtClean="0">
                <a:latin typeface="Calisto MT" panose="02040603050505030304" pitchFamily="18" charset="0"/>
                <a:cs typeface="Arial" panose="020B0604020202020204" pitchFamily="34" charset="0"/>
              </a:rPr>
              <a:t>Background</a:t>
            </a:r>
            <a:r>
              <a:rPr lang="es-AR" sz="2400" b="1" dirty="0" smtClean="0">
                <a:latin typeface="Calisto MT" panose="02040603050505030304" pitchFamily="18" charset="0"/>
                <a:cs typeface="Arial" panose="020B0604020202020204" pitchFamily="34" charset="0"/>
              </a:rPr>
              <a:t>/</a:t>
            </a:r>
            <a:r>
              <a:rPr lang="es-AR" sz="2400" b="1" dirty="0" err="1" smtClean="0">
                <a:latin typeface="Calisto MT" panose="02040603050505030304" pitchFamily="18" charset="0"/>
                <a:cs typeface="Arial" panose="020B0604020202020204" pitchFamily="34" charset="0"/>
              </a:rPr>
              <a:t>Introduction</a:t>
            </a:r>
            <a:endParaRPr lang="es-AR" sz="2400" b="1" dirty="0" smtClean="0">
              <a:latin typeface="Calisto MT" panose="02040603050505030304" pitchFamily="18" charset="0"/>
              <a:cs typeface="Arial" panose="020B0604020202020204" pitchFamily="34" charset="0"/>
            </a:endParaRPr>
          </a:p>
          <a:p>
            <a:pPr marL="285750" indent="-285750">
              <a:buFont typeface="Arial" panose="020B0604020202020204" pitchFamily="34" charset="0"/>
              <a:buChar char="•"/>
            </a:pPr>
            <a:r>
              <a:rPr lang="es-AR" sz="2400" b="1" dirty="0" smtClean="0">
                <a:latin typeface="Calisto MT" panose="02040603050505030304" pitchFamily="18" charset="0"/>
                <a:cs typeface="Arial" panose="020B0604020202020204" pitchFamily="34" charset="0"/>
              </a:rPr>
              <a:t>Ask</a:t>
            </a:r>
          </a:p>
          <a:p>
            <a:pPr marL="285750" indent="-285750">
              <a:buFont typeface="Arial" panose="020B0604020202020204" pitchFamily="34" charset="0"/>
              <a:buChar char="•"/>
            </a:pPr>
            <a:r>
              <a:rPr lang="es-AR" sz="2400" b="1" dirty="0" smtClean="0">
                <a:latin typeface="Calisto MT" panose="02040603050505030304" pitchFamily="18" charset="0"/>
                <a:cs typeface="Arial" panose="020B0604020202020204" pitchFamily="34" charset="0"/>
              </a:rPr>
              <a:t>Prepare</a:t>
            </a:r>
          </a:p>
          <a:p>
            <a:pPr marL="285750" indent="-285750">
              <a:buFont typeface="Arial" panose="020B0604020202020204" pitchFamily="34" charset="0"/>
              <a:buChar char="•"/>
            </a:pPr>
            <a:r>
              <a:rPr lang="es-AR" sz="2400" b="1" dirty="0" err="1" smtClean="0">
                <a:latin typeface="Calisto MT" panose="02040603050505030304" pitchFamily="18" charset="0"/>
                <a:cs typeface="Arial" panose="020B0604020202020204" pitchFamily="34" charset="0"/>
              </a:rPr>
              <a:t>Clean</a:t>
            </a:r>
            <a:r>
              <a:rPr lang="es-AR" sz="2400" b="1" dirty="0" smtClean="0">
                <a:latin typeface="Calisto MT" panose="02040603050505030304" pitchFamily="18" charset="0"/>
                <a:cs typeface="Arial" panose="020B0604020202020204" pitchFamily="34" charset="0"/>
              </a:rPr>
              <a:t> and </a:t>
            </a:r>
            <a:r>
              <a:rPr lang="es-AR" sz="2400" b="1" dirty="0" err="1" smtClean="0">
                <a:latin typeface="Calisto MT" panose="02040603050505030304" pitchFamily="18" charset="0"/>
                <a:cs typeface="Arial" panose="020B0604020202020204" pitchFamily="34" charset="0"/>
              </a:rPr>
              <a:t>Process</a:t>
            </a:r>
            <a:endParaRPr lang="es-AR" sz="2400" b="1" dirty="0" smtClean="0">
              <a:latin typeface="Calisto MT" panose="02040603050505030304" pitchFamily="18" charset="0"/>
              <a:cs typeface="Arial" panose="020B0604020202020204" pitchFamily="34" charset="0"/>
            </a:endParaRPr>
          </a:p>
          <a:p>
            <a:pPr marL="285750" indent="-285750">
              <a:buFont typeface="Arial" panose="020B0604020202020204" pitchFamily="34" charset="0"/>
              <a:buChar char="•"/>
            </a:pPr>
            <a:r>
              <a:rPr lang="es-AR" sz="2400" b="1" dirty="0" smtClean="0">
                <a:latin typeface="Calisto MT" panose="02040603050505030304" pitchFamily="18" charset="0"/>
                <a:cs typeface="Arial" panose="020B0604020202020204" pitchFamily="34" charset="0"/>
              </a:rPr>
              <a:t>Analyze</a:t>
            </a:r>
          </a:p>
          <a:p>
            <a:pPr marL="285750" indent="-285750">
              <a:buFont typeface="Arial" panose="020B0604020202020204" pitchFamily="34" charset="0"/>
              <a:buChar char="•"/>
            </a:pPr>
            <a:r>
              <a:rPr lang="es-AR" sz="2400" b="1" dirty="0" smtClean="0">
                <a:latin typeface="Calisto MT" panose="02040603050505030304" pitchFamily="18" charset="0"/>
                <a:cs typeface="Arial" panose="020B0604020202020204" pitchFamily="34" charset="0"/>
              </a:rPr>
              <a:t>Share</a:t>
            </a:r>
          </a:p>
          <a:p>
            <a:pPr marL="285750" indent="-285750">
              <a:buFont typeface="Arial" panose="020B0604020202020204" pitchFamily="34" charset="0"/>
              <a:buChar char="•"/>
            </a:pPr>
            <a:r>
              <a:rPr lang="es-AR" sz="2400" b="1" dirty="0" err="1" smtClean="0">
                <a:latin typeface="Calisto MT" panose="02040603050505030304" pitchFamily="18" charset="0"/>
                <a:cs typeface="Arial" panose="020B0604020202020204" pitchFamily="34" charset="0"/>
              </a:rPr>
              <a:t>Act</a:t>
            </a:r>
            <a:endParaRPr lang="en-US" sz="2400" b="1" dirty="0">
              <a:latin typeface="Calisto MT" panose="02040603050505030304" pitchFamily="18" charset="0"/>
              <a:cs typeface="Arial" panose="020B0604020202020204" pitchFamily="34" charset="0"/>
            </a:endParaRPr>
          </a:p>
        </p:txBody>
      </p:sp>
    </p:spTree>
    <p:extLst>
      <p:ext uri="{BB962C8B-B14F-4D97-AF65-F5344CB8AC3E}">
        <p14:creationId xmlns:p14="http://schemas.microsoft.com/office/powerpoint/2010/main" val="176798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280851"/>
            <a:ext cx="9601200" cy="855617"/>
          </a:xfrm>
        </p:spPr>
        <p:txBody>
          <a:bodyPr/>
          <a:lstStyle/>
          <a:p>
            <a:r>
              <a:rPr lang="es-AR" dirty="0" smtClean="0"/>
              <a:t>Background / Introduction</a:t>
            </a:r>
            <a:endParaRPr lang="en-US" dirty="0"/>
          </a:p>
        </p:txBody>
      </p:sp>
      <p:sp>
        <p:nvSpPr>
          <p:cNvPr id="3" name="Marcador de contenido 2"/>
          <p:cNvSpPr>
            <a:spLocks noGrp="1"/>
          </p:cNvSpPr>
          <p:nvPr>
            <p:ph idx="1"/>
          </p:nvPr>
        </p:nvSpPr>
        <p:spPr>
          <a:xfrm>
            <a:off x="1371600" y="1345473"/>
            <a:ext cx="9601200" cy="4924697"/>
          </a:xfrm>
        </p:spPr>
        <p:txBody>
          <a:bodyPr>
            <a:normAutofit/>
          </a:bodyPr>
          <a:lstStyle/>
          <a:p>
            <a:r>
              <a:rPr lang="en-US" sz="2400" dirty="0">
                <a:latin typeface="Calisto MT" panose="02040603050505030304" pitchFamily="18" charset="0"/>
              </a:rPr>
              <a:t>The analysis is based on the first case study of the Google Data Analytics Certificate. I am assuming the position of a ‘Jr. Data Analyst’ role at </a:t>
            </a:r>
            <a:r>
              <a:rPr lang="en-US" sz="2400" dirty="0" err="1">
                <a:latin typeface="Calisto MT" panose="02040603050505030304" pitchFamily="18" charset="0"/>
              </a:rPr>
              <a:t>Cyclitic</a:t>
            </a:r>
            <a:r>
              <a:rPr lang="en-US" sz="2400" dirty="0">
                <a:latin typeface="Calisto MT" panose="02040603050505030304" pitchFamily="18" charset="0"/>
              </a:rPr>
              <a:t>, a bike-share company based in Chicago. The aim of the analysis is to understand the behaviors between </a:t>
            </a:r>
            <a:r>
              <a:rPr lang="en-US" sz="2400" dirty="0" err="1">
                <a:latin typeface="Calisto MT" panose="02040603050505030304" pitchFamily="18" charset="0"/>
              </a:rPr>
              <a:t>Cyclistic’s</a:t>
            </a:r>
            <a:r>
              <a:rPr lang="en-US" sz="2400" dirty="0">
                <a:latin typeface="Calisto MT" panose="02040603050505030304" pitchFamily="18" charset="0"/>
              </a:rPr>
              <a:t> two main users: members </a:t>
            </a:r>
            <a:r>
              <a:rPr lang="en-US" sz="2400" dirty="0" smtClean="0">
                <a:latin typeface="Calisto MT" panose="02040603050505030304" pitchFamily="18" charset="0"/>
              </a:rPr>
              <a:t>and casuals. The </a:t>
            </a:r>
            <a:r>
              <a:rPr lang="en-US" sz="2400" dirty="0">
                <a:latin typeface="Calisto MT" panose="02040603050505030304" pitchFamily="18" charset="0"/>
              </a:rPr>
              <a:t>reason why the company would like to understand the behaviors between the two is that the company’s membership numbers have been stagnant and the management team does not have strategies to help increase it. Analyzing the behaviors between the two would create insights that would help create strategies to promote their membership plan.</a:t>
            </a:r>
          </a:p>
          <a:p>
            <a:r>
              <a:rPr lang="en-US" sz="2400" dirty="0">
                <a:latin typeface="Calisto MT" panose="02040603050505030304" pitchFamily="18" charset="0"/>
              </a:rPr>
              <a:t>The data will be cleaned and analyzed using SQL and Tableau and will follow Google’s six-step process of processing data: </a:t>
            </a:r>
            <a:r>
              <a:rPr lang="en-US" sz="2400" u="sng" dirty="0">
                <a:latin typeface="Calisto MT" panose="02040603050505030304" pitchFamily="18" charset="0"/>
              </a:rPr>
              <a:t>ask, prepare, clean and process, analyze, share, and act.</a:t>
            </a:r>
          </a:p>
          <a:p>
            <a:endParaRPr lang="en-US" dirty="0"/>
          </a:p>
        </p:txBody>
      </p:sp>
    </p:spTree>
    <p:extLst>
      <p:ext uri="{BB962C8B-B14F-4D97-AF65-F5344CB8AC3E}">
        <p14:creationId xmlns:p14="http://schemas.microsoft.com/office/powerpoint/2010/main" val="354651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2116183" cy="711926"/>
          </a:xfrm>
        </p:spPr>
        <p:txBody>
          <a:bodyPr/>
          <a:lstStyle/>
          <a:p>
            <a:r>
              <a:rPr lang="es-AR" dirty="0" smtClean="0"/>
              <a:t>ASK</a:t>
            </a:r>
            <a:endParaRPr lang="en-US" dirty="0"/>
          </a:p>
        </p:txBody>
      </p:sp>
      <p:sp>
        <p:nvSpPr>
          <p:cNvPr id="4" name="Marcador de contenido 2"/>
          <p:cNvSpPr>
            <a:spLocks noGrp="1"/>
          </p:cNvSpPr>
          <p:nvPr>
            <p:ph idx="1"/>
          </p:nvPr>
        </p:nvSpPr>
        <p:spPr>
          <a:xfrm>
            <a:off x="1371600" y="1701437"/>
            <a:ext cx="9601200" cy="1201784"/>
          </a:xfrm>
        </p:spPr>
        <p:txBody>
          <a:bodyPr>
            <a:normAutofit fontScale="92500" lnSpcReduction="20000"/>
          </a:bodyPr>
          <a:lstStyle/>
          <a:p>
            <a:r>
              <a:rPr lang="en-US" sz="2400" dirty="0" smtClean="0">
                <a:latin typeface="Calisto MT" panose="02040603050505030304" pitchFamily="18" charset="0"/>
              </a:rPr>
              <a:t>In this </a:t>
            </a:r>
            <a:r>
              <a:rPr lang="en-US" sz="2600" dirty="0">
                <a:latin typeface="Calisto MT" panose="02040603050505030304" pitchFamily="18" charset="0"/>
              </a:rPr>
              <a:t>phase, it is important to understand what are the major questions that drive the analysis. Given that the company has a problem with increasing its membership numbers and it has data about its users, it begs the question: </a:t>
            </a:r>
            <a:endParaRPr lang="en-US" sz="2600" dirty="0" smtClean="0">
              <a:latin typeface="Calisto MT" panose="02040603050505030304" pitchFamily="18" charset="0"/>
            </a:endParaRPr>
          </a:p>
          <a:p>
            <a:endParaRPr lang="en-US" b="1" dirty="0">
              <a:latin typeface="Calisto MT" panose="02040603050505030304" pitchFamily="18" charset="0"/>
            </a:endParaRPr>
          </a:p>
        </p:txBody>
      </p:sp>
      <p:sp>
        <p:nvSpPr>
          <p:cNvPr id="5" name="CuadroTexto 4"/>
          <p:cNvSpPr txBox="1"/>
          <p:nvPr/>
        </p:nvSpPr>
        <p:spPr>
          <a:xfrm>
            <a:off x="3167743" y="3206932"/>
            <a:ext cx="6008913" cy="95410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b="1" u="sng" dirty="0">
                <a:latin typeface="Calisto MT" panose="02040603050505030304" pitchFamily="18" charset="0"/>
              </a:rPr>
              <a:t>How do annual members and casual riders use </a:t>
            </a:r>
            <a:r>
              <a:rPr lang="en-US" sz="2800" b="1" u="sng" dirty="0" err="1">
                <a:latin typeface="Calisto MT" panose="02040603050505030304" pitchFamily="18" charset="0"/>
              </a:rPr>
              <a:t>Cyclistic</a:t>
            </a:r>
            <a:r>
              <a:rPr lang="en-US" sz="2800" b="1" u="sng" dirty="0">
                <a:latin typeface="Calisto MT" panose="02040603050505030304" pitchFamily="18" charset="0"/>
              </a:rPr>
              <a:t> bikes differently?</a:t>
            </a:r>
            <a:endParaRPr lang="en-US" sz="2800" u="sng" dirty="0">
              <a:latin typeface="Calisto MT" panose="02040603050505030304" pitchFamily="18" charset="0"/>
            </a:endParaRPr>
          </a:p>
        </p:txBody>
      </p:sp>
    </p:spTree>
    <p:extLst>
      <p:ext uri="{BB962C8B-B14F-4D97-AF65-F5344CB8AC3E}">
        <p14:creationId xmlns:p14="http://schemas.microsoft.com/office/powerpoint/2010/main" val="282598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855617"/>
          </a:xfrm>
        </p:spPr>
        <p:txBody>
          <a:bodyPr/>
          <a:lstStyle/>
          <a:p>
            <a:r>
              <a:rPr lang="es-AR" dirty="0" smtClean="0"/>
              <a:t>Prepare</a:t>
            </a:r>
            <a:endParaRPr lang="en-US" dirty="0"/>
          </a:p>
        </p:txBody>
      </p:sp>
      <p:sp>
        <p:nvSpPr>
          <p:cNvPr id="3" name="Marcador de contenido 2"/>
          <p:cNvSpPr>
            <a:spLocks noGrp="1"/>
          </p:cNvSpPr>
          <p:nvPr>
            <p:ph idx="1"/>
          </p:nvPr>
        </p:nvSpPr>
        <p:spPr>
          <a:xfrm>
            <a:off x="1371600" y="1920240"/>
            <a:ext cx="9601200" cy="2782389"/>
          </a:xfrm>
        </p:spPr>
        <p:txBody>
          <a:bodyPr/>
          <a:lstStyle/>
          <a:p>
            <a:r>
              <a:rPr lang="en-US" dirty="0">
                <a:latin typeface="Calisto MT" panose="02040603050505030304" pitchFamily="18" charset="0"/>
              </a:rPr>
              <a:t>The data for this analysis was collected from the source provided by the Google course. In turn, I will analyze the reports for each month of the year 2022. These reports are divided into 12 tables in .csv </a:t>
            </a:r>
            <a:r>
              <a:rPr lang="en-US" dirty="0" smtClean="0">
                <a:latin typeface="Calisto MT" panose="02040603050505030304" pitchFamily="18" charset="0"/>
              </a:rPr>
              <a:t>format.</a:t>
            </a:r>
          </a:p>
          <a:p>
            <a:r>
              <a:rPr lang="en-US" dirty="0">
                <a:latin typeface="Calisto MT" panose="02040603050505030304" pitchFamily="18" charset="0"/>
              </a:rPr>
              <a:t>The tables used by the project were parsed using queries in Microsoft SQL Server, so some SQL functions used in other servers, such as MySQL, may not be possible and may have to be replaced by others</a:t>
            </a:r>
            <a:r>
              <a:rPr lang="en-US" dirty="0" smtClean="0">
                <a:latin typeface="Calisto MT" panose="02040603050505030304" pitchFamily="18" charset="0"/>
              </a:rPr>
              <a:t>.</a:t>
            </a:r>
          </a:p>
          <a:p>
            <a:r>
              <a:rPr lang="en-US" dirty="0">
                <a:latin typeface="Calisto MT" panose="02040603050505030304" pitchFamily="18" charset="0"/>
              </a:rPr>
              <a:t>Microsoft SQL server was chosen as it makes it easy to import and export tables with large amounts of information.</a:t>
            </a:r>
          </a:p>
        </p:txBody>
      </p:sp>
    </p:spTree>
    <p:extLst>
      <p:ext uri="{BB962C8B-B14F-4D97-AF65-F5344CB8AC3E}">
        <p14:creationId xmlns:p14="http://schemas.microsoft.com/office/powerpoint/2010/main" val="307483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441373" y="457200"/>
            <a:ext cx="3331028" cy="461665"/>
          </a:xfrm>
          <a:prstGeom prst="rect">
            <a:avLst/>
          </a:prstGeom>
          <a:noFill/>
        </p:spPr>
        <p:txBody>
          <a:bodyPr wrap="square" rtlCol="0">
            <a:spAutoFit/>
          </a:bodyPr>
          <a:lstStyle/>
          <a:p>
            <a:r>
              <a:rPr lang="en-US" sz="2400" b="1" u="sng" dirty="0">
                <a:latin typeface="Calisto MT" panose="02040603050505030304" pitchFamily="18" charset="0"/>
              </a:rPr>
              <a:t>Combination of tables</a:t>
            </a:r>
          </a:p>
        </p:txBody>
      </p:sp>
      <p:sp>
        <p:nvSpPr>
          <p:cNvPr id="5" name="CuadroTexto 4"/>
          <p:cNvSpPr txBox="1"/>
          <p:nvPr/>
        </p:nvSpPr>
        <p:spPr>
          <a:xfrm>
            <a:off x="1123407" y="1123406"/>
            <a:ext cx="6635931" cy="369332"/>
          </a:xfrm>
          <a:prstGeom prst="rect">
            <a:avLst/>
          </a:prstGeom>
          <a:noFill/>
        </p:spPr>
        <p:txBody>
          <a:bodyPr wrap="square" rtlCol="0">
            <a:spAutoFit/>
          </a:bodyPr>
          <a:lstStyle/>
          <a:p>
            <a:r>
              <a:rPr lang="en-US" dirty="0" smtClean="0"/>
              <a:t>To </a:t>
            </a:r>
            <a:r>
              <a:rPr lang="en-US" dirty="0"/>
              <a:t>perform this task I used the following </a:t>
            </a:r>
            <a:r>
              <a:rPr lang="en-US" dirty="0" smtClean="0"/>
              <a:t>query:</a:t>
            </a:r>
            <a:endParaRPr lang="en-US" dirty="0"/>
          </a:p>
        </p:txBody>
      </p:sp>
      <p:pic>
        <p:nvPicPr>
          <p:cNvPr id="6" name="Imagen 5"/>
          <p:cNvPicPr>
            <a:picLocks noChangeAspect="1"/>
          </p:cNvPicPr>
          <p:nvPr/>
        </p:nvPicPr>
        <p:blipFill>
          <a:blip r:embed="rId2"/>
          <a:stretch>
            <a:fillRect/>
          </a:stretch>
        </p:blipFill>
        <p:spPr>
          <a:xfrm>
            <a:off x="1230419" y="1492738"/>
            <a:ext cx="3811844" cy="1781663"/>
          </a:xfrm>
          <a:prstGeom prst="rect">
            <a:avLst/>
          </a:prstGeom>
        </p:spPr>
      </p:pic>
      <p:sp>
        <p:nvSpPr>
          <p:cNvPr id="7" name="Flecha derecha 6"/>
          <p:cNvSpPr/>
          <p:nvPr/>
        </p:nvSpPr>
        <p:spPr>
          <a:xfrm flipH="1">
            <a:off x="5682344" y="2066611"/>
            <a:ext cx="849085" cy="392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p:cNvSpPr txBox="1"/>
          <p:nvPr/>
        </p:nvSpPr>
        <p:spPr>
          <a:xfrm>
            <a:off x="6946177" y="1713581"/>
            <a:ext cx="3820884" cy="1200329"/>
          </a:xfrm>
          <a:prstGeom prst="rect">
            <a:avLst/>
          </a:prstGeom>
          <a:noFill/>
        </p:spPr>
        <p:txBody>
          <a:bodyPr wrap="square" rtlCol="0">
            <a:spAutoFit/>
          </a:bodyPr>
          <a:lstStyle/>
          <a:p>
            <a:r>
              <a:rPr lang="en-US" dirty="0"/>
              <a:t>This is the only query I found that would allow me to create a new table with all the data from the previous one.</a:t>
            </a:r>
          </a:p>
        </p:txBody>
      </p:sp>
      <p:sp>
        <p:nvSpPr>
          <p:cNvPr id="9" name="CuadroTexto 8"/>
          <p:cNvSpPr txBox="1"/>
          <p:nvPr/>
        </p:nvSpPr>
        <p:spPr>
          <a:xfrm>
            <a:off x="1123406" y="3487783"/>
            <a:ext cx="6035039" cy="369332"/>
          </a:xfrm>
          <a:prstGeom prst="rect">
            <a:avLst/>
          </a:prstGeom>
          <a:noFill/>
        </p:spPr>
        <p:txBody>
          <a:bodyPr wrap="square" rtlCol="0">
            <a:spAutoFit/>
          </a:bodyPr>
          <a:lstStyle/>
          <a:p>
            <a:r>
              <a:rPr lang="en-US"/>
              <a:t>To join the rest of the tables I must do the following query:</a:t>
            </a:r>
            <a:endParaRPr lang="en-US" dirty="0"/>
          </a:p>
        </p:txBody>
      </p:sp>
      <p:pic>
        <p:nvPicPr>
          <p:cNvPr id="10" name="Imagen 9"/>
          <p:cNvPicPr>
            <a:picLocks noChangeAspect="1"/>
          </p:cNvPicPr>
          <p:nvPr/>
        </p:nvPicPr>
        <p:blipFill>
          <a:blip r:embed="rId3"/>
          <a:stretch>
            <a:fillRect/>
          </a:stretch>
        </p:blipFill>
        <p:spPr>
          <a:xfrm>
            <a:off x="1374109" y="4125922"/>
            <a:ext cx="4978657" cy="1106368"/>
          </a:xfrm>
          <a:prstGeom prst="rect">
            <a:avLst/>
          </a:prstGeom>
        </p:spPr>
      </p:pic>
      <p:sp>
        <p:nvSpPr>
          <p:cNvPr id="11" name="CuadroTexto 10"/>
          <p:cNvSpPr txBox="1"/>
          <p:nvPr/>
        </p:nvSpPr>
        <p:spPr>
          <a:xfrm>
            <a:off x="7516588" y="4031961"/>
            <a:ext cx="3820884" cy="1200329"/>
          </a:xfrm>
          <a:prstGeom prst="rect">
            <a:avLst/>
          </a:prstGeom>
          <a:noFill/>
        </p:spPr>
        <p:txBody>
          <a:bodyPr wrap="square" rtlCol="0">
            <a:spAutoFit/>
          </a:bodyPr>
          <a:lstStyle/>
          <a:p>
            <a:r>
              <a:rPr lang="en-US" dirty="0"/>
              <a:t>This is the only way I found to join all the information from a table to an existing one. I made this query with all the tables, month by </a:t>
            </a:r>
            <a:r>
              <a:rPr lang="en-US" dirty="0" smtClean="0"/>
              <a:t>month.</a:t>
            </a:r>
            <a:endParaRPr lang="en-US" dirty="0"/>
          </a:p>
        </p:txBody>
      </p:sp>
      <p:sp>
        <p:nvSpPr>
          <p:cNvPr id="13" name="Flecha derecha 12"/>
          <p:cNvSpPr/>
          <p:nvPr/>
        </p:nvSpPr>
        <p:spPr>
          <a:xfrm flipH="1">
            <a:off x="6557555" y="4482759"/>
            <a:ext cx="849085" cy="392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0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072" y="1985554"/>
            <a:ext cx="9897856" cy="4148000"/>
          </a:xfrm>
          <a:prstGeom prst="rect">
            <a:avLst/>
          </a:prstGeom>
        </p:spPr>
      </p:pic>
      <p:sp>
        <p:nvSpPr>
          <p:cNvPr id="5" name="CuadroTexto 4"/>
          <p:cNvSpPr txBox="1"/>
          <p:nvPr/>
        </p:nvSpPr>
        <p:spPr>
          <a:xfrm>
            <a:off x="1254034" y="391886"/>
            <a:ext cx="7289075" cy="535577"/>
          </a:xfrm>
          <a:prstGeom prst="rect">
            <a:avLst/>
          </a:prstGeom>
          <a:noFill/>
        </p:spPr>
        <p:txBody>
          <a:bodyPr wrap="square" rtlCol="0">
            <a:spAutoFit/>
          </a:bodyPr>
          <a:lstStyle/>
          <a:p>
            <a:endParaRPr lang="en-US" dirty="0"/>
          </a:p>
        </p:txBody>
      </p:sp>
      <p:sp>
        <p:nvSpPr>
          <p:cNvPr id="7" name="Título 1"/>
          <p:cNvSpPr>
            <a:spLocks noGrp="1"/>
          </p:cNvSpPr>
          <p:nvPr>
            <p:ph type="title"/>
          </p:nvPr>
        </p:nvSpPr>
        <p:spPr>
          <a:xfrm>
            <a:off x="1295400" y="231866"/>
            <a:ext cx="5183777" cy="695598"/>
          </a:xfrm>
        </p:spPr>
        <p:txBody>
          <a:bodyPr/>
          <a:lstStyle/>
          <a:p>
            <a:r>
              <a:rPr lang="es-AR" dirty="0" err="1" smtClean="0"/>
              <a:t>Clean</a:t>
            </a:r>
            <a:r>
              <a:rPr lang="es-AR" dirty="0" smtClean="0"/>
              <a:t> and </a:t>
            </a:r>
            <a:r>
              <a:rPr lang="es-AR" dirty="0" err="1" smtClean="0"/>
              <a:t>Process</a:t>
            </a:r>
            <a:endParaRPr lang="en-US" dirty="0"/>
          </a:p>
        </p:txBody>
      </p:sp>
      <p:sp>
        <p:nvSpPr>
          <p:cNvPr id="8" name="CuadroTexto 7"/>
          <p:cNvSpPr txBox="1"/>
          <p:nvPr/>
        </p:nvSpPr>
        <p:spPr>
          <a:xfrm>
            <a:off x="1176745" y="1396608"/>
            <a:ext cx="7443651" cy="400110"/>
          </a:xfrm>
          <a:prstGeom prst="rect">
            <a:avLst/>
          </a:prstGeom>
          <a:noFill/>
        </p:spPr>
        <p:txBody>
          <a:bodyPr wrap="square" rtlCol="0">
            <a:spAutoFit/>
          </a:bodyPr>
          <a:lstStyle/>
          <a:p>
            <a:r>
              <a:rPr lang="en-US" sz="2000" dirty="0" smtClean="0"/>
              <a:t>With </a:t>
            </a:r>
            <a:r>
              <a:rPr lang="en-US" sz="2000" dirty="0"/>
              <a:t>this query I was able to verify how many duplicates there </a:t>
            </a:r>
            <a:r>
              <a:rPr lang="en-US" sz="2000" dirty="0" smtClean="0"/>
              <a:t>were:</a:t>
            </a:r>
            <a:endParaRPr lang="en-US" sz="2000" dirty="0"/>
          </a:p>
        </p:txBody>
      </p:sp>
    </p:spTree>
    <p:extLst>
      <p:ext uri="{BB962C8B-B14F-4D97-AF65-F5344CB8AC3E}">
        <p14:creationId xmlns:p14="http://schemas.microsoft.com/office/powerpoint/2010/main" val="537341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664" y="1329464"/>
            <a:ext cx="10059804" cy="5191850"/>
          </a:xfrm>
          <a:prstGeom prst="rect">
            <a:avLst/>
          </a:prstGeom>
        </p:spPr>
      </p:pic>
      <p:sp>
        <p:nvSpPr>
          <p:cNvPr id="5" name="CuadroTexto 4"/>
          <p:cNvSpPr txBox="1"/>
          <p:nvPr/>
        </p:nvSpPr>
        <p:spPr>
          <a:xfrm>
            <a:off x="1183663" y="378823"/>
            <a:ext cx="10285525" cy="666206"/>
          </a:xfrm>
          <a:prstGeom prst="rect">
            <a:avLst/>
          </a:prstGeom>
          <a:noFill/>
        </p:spPr>
        <p:txBody>
          <a:bodyPr wrap="square" rtlCol="0">
            <a:spAutoFit/>
          </a:bodyPr>
          <a:lstStyle/>
          <a:p>
            <a:r>
              <a:rPr lang="en-US" dirty="0"/>
              <a:t>This query allowed me to delete all the NULL spaces that existed between all the data and create a new clean </a:t>
            </a:r>
            <a:r>
              <a:rPr lang="en-US" dirty="0" smtClean="0"/>
              <a:t>table:</a:t>
            </a:r>
            <a:endParaRPr lang="en-US" dirty="0"/>
          </a:p>
        </p:txBody>
      </p:sp>
    </p:spTree>
    <p:extLst>
      <p:ext uri="{BB962C8B-B14F-4D97-AF65-F5344CB8AC3E}">
        <p14:creationId xmlns:p14="http://schemas.microsoft.com/office/powerpoint/2010/main" val="1509805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92777" y="177969"/>
            <a:ext cx="9601200" cy="711926"/>
          </a:xfrm>
        </p:spPr>
        <p:txBody>
          <a:bodyPr/>
          <a:lstStyle/>
          <a:p>
            <a:r>
              <a:rPr lang="es-AR" dirty="0" smtClean="0"/>
              <a:t>Analyze</a:t>
            </a:r>
            <a:endParaRPr lang="en-US" dirty="0"/>
          </a:p>
        </p:txBody>
      </p:sp>
      <p:sp>
        <p:nvSpPr>
          <p:cNvPr id="4" name="CuadroTexto 3"/>
          <p:cNvSpPr txBox="1"/>
          <p:nvPr/>
        </p:nvSpPr>
        <p:spPr>
          <a:xfrm>
            <a:off x="809897" y="744583"/>
            <a:ext cx="11234057" cy="1015663"/>
          </a:xfrm>
          <a:prstGeom prst="rect">
            <a:avLst/>
          </a:prstGeom>
          <a:noFill/>
        </p:spPr>
        <p:txBody>
          <a:bodyPr wrap="square" rtlCol="0">
            <a:spAutoFit/>
          </a:bodyPr>
          <a:lstStyle/>
          <a:p>
            <a:r>
              <a:rPr lang="en-US" sz="2000" dirty="0">
                <a:latin typeface="Calisto MT" panose="02040603050505030304" pitchFamily="18" charset="0"/>
              </a:rPr>
              <a:t>With the new and clean table, now it is time to answer a series of questions that allow us to understand the behavior of those who use bicycles and the differences between members and casual users</a:t>
            </a:r>
            <a:r>
              <a:rPr lang="en-US" dirty="0"/>
              <a:t>. </a:t>
            </a:r>
            <a:r>
              <a:rPr lang="en-US" sz="2000" dirty="0">
                <a:latin typeface="Calisto MT" panose="02040603050505030304" pitchFamily="18" charset="0"/>
              </a:rPr>
              <a:t>Some of the questions we will ask are answered in the conclusion or in the data visualization part.</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77" y="1760246"/>
            <a:ext cx="7386600" cy="4997149"/>
          </a:xfrm>
          <a:prstGeom prst="rect">
            <a:avLst/>
          </a:prstGeom>
        </p:spPr>
      </p:pic>
      <p:sp>
        <p:nvSpPr>
          <p:cNvPr id="6" name="Flecha derecha 5"/>
          <p:cNvSpPr/>
          <p:nvPr/>
        </p:nvSpPr>
        <p:spPr>
          <a:xfrm flipH="1">
            <a:off x="8389397" y="3892732"/>
            <a:ext cx="1394683" cy="535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9794100" y="2575470"/>
            <a:ext cx="2249854" cy="3170099"/>
          </a:xfrm>
          <a:prstGeom prst="rect">
            <a:avLst/>
          </a:prstGeom>
          <a:noFill/>
        </p:spPr>
        <p:txBody>
          <a:bodyPr wrap="square" rtlCol="0">
            <a:spAutoFit/>
          </a:bodyPr>
          <a:lstStyle/>
          <a:p>
            <a:r>
              <a:rPr lang="en-US" sz="2000" dirty="0">
                <a:latin typeface="Calisto MT" panose="02040603050505030304" pitchFamily="18" charset="0"/>
              </a:rPr>
              <a:t>This query allows us to see what type of bike is most used among casuals and members. We can see that the classic bicycle is the most used by both groups.</a:t>
            </a:r>
          </a:p>
        </p:txBody>
      </p:sp>
    </p:spTree>
    <p:extLst>
      <p:ext uri="{BB962C8B-B14F-4D97-AF65-F5344CB8AC3E}">
        <p14:creationId xmlns:p14="http://schemas.microsoft.com/office/powerpoint/2010/main" val="221636188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TM10001105[[fn=Recorte]]</Template>
  <TotalTime>401</TotalTime>
  <Words>981</Words>
  <Application>Microsoft Office PowerPoint</Application>
  <PresentationFormat>Panorámica</PresentationFormat>
  <Paragraphs>55</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Bahnschrift SemiLight</vt:lpstr>
      <vt:lpstr>Calisto MT</vt:lpstr>
      <vt:lpstr>Franklin Gothic Book</vt:lpstr>
      <vt:lpstr>Crop</vt:lpstr>
      <vt:lpstr>Google Data Analytics Capstone Project:</vt:lpstr>
      <vt:lpstr>Presentación de PowerPoint</vt:lpstr>
      <vt:lpstr>Background / Introduction</vt:lpstr>
      <vt:lpstr>ASK</vt:lpstr>
      <vt:lpstr>Prepare</vt:lpstr>
      <vt:lpstr>Presentación de PowerPoint</vt:lpstr>
      <vt:lpstr>Clean and Process</vt:lpstr>
      <vt:lpstr>Presentación de PowerPoint</vt:lpstr>
      <vt:lpstr>Analyze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Data Analytics Capstone Project:</dc:title>
  <dc:creator>Usuario de Windows</dc:creator>
  <cp:lastModifiedBy>Usuario de Windows</cp:lastModifiedBy>
  <cp:revision>23</cp:revision>
  <dcterms:created xsi:type="dcterms:W3CDTF">2023-08-29T15:19:47Z</dcterms:created>
  <dcterms:modified xsi:type="dcterms:W3CDTF">2023-09-21T19:23:07Z</dcterms:modified>
</cp:coreProperties>
</file>