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5143500" cx="9144000"/>
  <p:notesSz cx="6858000" cy="9144000"/>
  <p:embeddedFontLst>
    <p:embeddedFont>
      <p:font typeface="Roboto Mon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360D57-107C-4F64-861E-31AF9BAD6607}">
  <a:tblStyle styleId="{26360D57-107C-4F64-861E-31AF9BAD66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RobotoMono-bold.fntdata"/><Relationship Id="rId52" Type="http://schemas.openxmlformats.org/officeDocument/2006/relationships/font" Target="fonts/RobotoMono-regular.fntdata"/><Relationship Id="rId11" Type="http://schemas.openxmlformats.org/officeDocument/2006/relationships/slide" Target="slides/slide5.xml"/><Relationship Id="rId55" Type="http://schemas.openxmlformats.org/officeDocument/2006/relationships/font" Target="fonts/RobotoMono-boldItalic.fntdata"/><Relationship Id="rId10" Type="http://schemas.openxmlformats.org/officeDocument/2006/relationships/slide" Target="slides/slide4.xml"/><Relationship Id="rId54" Type="http://schemas.openxmlformats.org/officeDocument/2006/relationships/font" Target="fonts/RobotoMon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5fbc9c7c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f5fbc9c7c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5fbc9c7c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f5fbc9c7c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5fbc9c7c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f5fbc9c7c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6aaff7f0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f6aaff7f0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5fbc9c7c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f5fbc9c7c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f5fbc9c7c5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f5fbc9c7c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f6aaff7f0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f6aaff7f0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6aaff7f0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f6aaff7f0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f6aaff7f04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f6aaff7f04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f7e508a15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f7e508a15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5fbc9c7c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5fbc9c7c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5fbc9c7c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f5fbc9c7c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f5fbc9c7c5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f5fbc9c7c5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f6aaff7f0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f6aaff7f0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f6aaff7f0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f6aaff7f0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f5fbc9c7c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f5fbc9c7c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f5fbc9c7c5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f5fbc9c7c5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f6aaff7f04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f6aaff7f0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f6aaff7f0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f6aaff7f0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f5fbc9c7c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f5fbc9c7c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f6aaff7f0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f6aaff7f0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5fbc9c7c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5fbc9c7c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f6aaff7f0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f6aaff7f0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f6aaff7f04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f6aaff7f04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f6aaff7f0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f6aaff7f0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f6aaff7f0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f6aaff7f0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f6aaff7f0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f6aaff7f0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f6aaff7f0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f6aaff7f0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f6aaff7f0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f6aaff7f0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f6aaff7f0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f6aaff7f0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f6aaff7f04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f6aaff7f04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f5fbc9c7c5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f5fbc9c7c5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5fbc9c7c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5fbc9c7c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f5fbc9c7c5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f5fbc9c7c5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f5fbc9c7c5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f5fbc9c7c5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f6aaff7f04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f6aaff7f04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f77c7fe4e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f77c7fe4e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f5fbc9c7c5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f5fbc9c7c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f7e508a15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f7e508a15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5fbc9c7c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5fbc9c7c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5fbc9c7c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5fbc9c7c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5fbc9c7c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5fbc9c7c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5fbc9c7c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5fbc9c7c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5fbc9c7c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5fbc9c7c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9700" y="551125"/>
            <a:ext cx="8520600" cy="13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5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7.png"/><Relationship Id="rId4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jpg"/><Relationship Id="rId4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Relationship Id="rId4" Type="http://schemas.openxmlformats.org/officeDocument/2006/relationships/image" Target="../media/image3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9.jpg"/><Relationship Id="rId4" Type="http://schemas.openxmlformats.org/officeDocument/2006/relationships/image" Target="../media/image5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jpg"/><Relationship Id="rId4" Type="http://schemas.openxmlformats.org/officeDocument/2006/relationships/image" Target="../media/image53.png"/><Relationship Id="rId5" Type="http://schemas.openxmlformats.org/officeDocument/2006/relationships/image" Target="../media/image59.png"/><Relationship Id="rId6" Type="http://schemas.openxmlformats.org/officeDocument/2006/relationships/image" Target="../media/image5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jpg"/><Relationship Id="rId4" Type="http://schemas.openxmlformats.org/officeDocument/2006/relationships/image" Target="../media/image5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Relationship Id="rId5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99700" y="551125"/>
            <a:ext cx="8520600" cy="20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solidFill>
                  <a:srgbClr val="32C3FF"/>
                </a:solidFill>
                <a:highlight>
                  <a:schemeClr val="lt1"/>
                </a:highlight>
              </a:rPr>
              <a:t>Proyecto </a:t>
            </a:r>
            <a:r>
              <a:rPr lang="es" sz="3400">
                <a:solidFill>
                  <a:schemeClr val="lt1"/>
                </a:solidFill>
                <a:highlight>
                  <a:srgbClr val="32C3FF"/>
                </a:highlight>
              </a:rPr>
              <a:t>Wallapop</a:t>
            </a:r>
            <a:r>
              <a:rPr lang="es" sz="3400">
                <a:solidFill>
                  <a:srgbClr val="15BFA0"/>
                </a:solidFill>
                <a:highlight>
                  <a:schemeClr val="lt1"/>
                </a:highlight>
              </a:rPr>
              <a:t>:</a:t>
            </a:r>
            <a:endParaRPr sz="3800">
              <a:solidFill>
                <a:schemeClr val="lt1"/>
              </a:solidFill>
              <a:highlight>
                <a:srgbClr val="32C3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15BFA0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solidFill>
                  <a:srgbClr val="15BFA0"/>
                </a:solidFill>
                <a:highlight>
                  <a:schemeClr val="lt1"/>
                </a:highlight>
              </a:rPr>
              <a:t>"Mejora del Índice de Destacados para Coches  Usados"</a:t>
            </a:r>
            <a:endParaRPr sz="3400">
              <a:solidFill>
                <a:srgbClr val="15BFA0"/>
              </a:solidFill>
              <a:highlight>
                <a:schemeClr val="lt1"/>
              </a:highlight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24402" l="0" r="0" t="0"/>
          <a:stretch/>
        </p:blipFill>
        <p:spPr>
          <a:xfrm>
            <a:off x="3079025" y="2325675"/>
            <a:ext cx="2467300" cy="21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235625"/>
            <a:ext cx="8246700" cy="537300"/>
          </a:xfrm>
          <a:prstGeom prst="rect">
            <a:avLst/>
          </a:prstGeom>
          <a:solidFill>
            <a:srgbClr val="32C3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1.Análisis de Coches de Segunda Mano en Wallapop: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845225"/>
            <a:ext cx="8246700" cy="537300"/>
          </a:xfrm>
          <a:prstGeom prst="rect">
            <a:avLst/>
          </a:prstGeom>
          <a:solidFill>
            <a:srgbClr val="15BFA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Visión General: Tipo de motor y caja de cambios:</a:t>
            </a:r>
            <a:endParaRPr b="1" sz="2200">
              <a:solidFill>
                <a:schemeClr val="lt1"/>
              </a:solidFill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50" y="1535400"/>
            <a:ext cx="7399650" cy="34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235625"/>
            <a:ext cx="8246700" cy="537300"/>
          </a:xfrm>
          <a:prstGeom prst="rect">
            <a:avLst/>
          </a:prstGeom>
          <a:solidFill>
            <a:srgbClr val="32C3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1.Análisis de Coches de Segunda Mano en Wallapop: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845225"/>
            <a:ext cx="8246700" cy="537300"/>
          </a:xfrm>
          <a:prstGeom prst="rect">
            <a:avLst/>
          </a:prstGeom>
          <a:solidFill>
            <a:srgbClr val="15BFA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Visión General: Marcas y modelos.</a:t>
            </a:r>
            <a:endParaRPr b="1" sz="2200">
              <a:solidFill>
                <a:schemeClr val="lt1"/>
              </a:solidFill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4925"/>
            <a:ext cx="7177701" cy="345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50" y="1458725"/>
            <a:ext cx="8246700" cy="376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235625"/>
            <a:ext cx="8246700" cy="537300"/>
          </a:xfrm>
          <a:prstGeom prst="rect">
            <a:avLst/>
          </a:prstGeom>
          <a:solidFill>
            <a:srgbClr val="32C3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1.Análisis de Coches de Segunda Mano en Wallapop: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845225"/>
            <a:ext cx="8246700" cy="537300"/>
          </a:xfrm>
          <a:prstGeom prst="rect">
            <a:avLst/>
          </a:prstGeom>
          <a:solidFill>
            <a:srgbClr val="15BFA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Visión General: Provincias y ciudades.</a:t>
            </a:r>
            <a:endParaRPr b="1"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4294967295" type="subTitle"/>
          </p:nvPr>
        </p:nvSpPr>
        <p:spPr>
          <a:xfrm>
            <a:off x="499700" y="551125"/>
            <a:ext cx="8520600" cy="44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>
                <a:solidFill>
                  <a:schemeClr val="lt1"/>
                </a:solidFill>
                <a:highlight>
                  <a:srgbClr val="32C3FF"/>
                </a:highlight>
              </a:rPr>
              <a:t>División por Gama</a:t>
            </a:r>
            <a:endParaRPr sz="4500">
              <a:solidFill>
                <a:srgbClr val="32C3FF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2C3FF"/>
              </a:solidFill>
              <a:highlight>
                <a:schemeClr val="lt1"/>
              </a:highlight>
            </a:endParaRPr>
          </a:p>
          <a:p>
            <a:pPr indent="-444500" lvl="0" marL="457200" rtl="0" algn="ctr">
              <a:spcBef>
                <a:spcPts val="1200"/>
              </a:spcBef>
              <a:spcAft>
                <a:spcPts val="0"/>
              </a:spcAft>
              <a:buClr>
                <a:srgbClr val="15BFA0"/>
              </a:buClr>
              <a:buSzPts val="3400"/>
              <a:buChar char="●"/>
            </a:pPr>
            <a:r>
              <a:rPr b="1" lang="es" sz="3400">
                <a:solidFill>
                  <a:srgbClr val="15BFA0"/>
                </a:solidFill>
                <a:highlight>
                  <a:schemeClr val="lt1"/>
                </a:highlight>
              </a:rPr>
              <a:t>Gama marca</a:t>
            </a:r>
            <a:endParaRPr b="1" sz="3400">
              <a:solidFill>
                <a:srgbClr val="15BFA0"/>
              </a:solidFill>
              <a:highlight>
                <a:schemeClr val="lt1"/>
              </a:highlight>
            </a:endParaRPr>
          </a:p>
          <a:p>
            <a:pPr indent="-444500" lvl="0" marL="457200" rtl="0" algn="ctr">
              <a:spcBef>
                <a:spcPts val="0"/>
              </a:spcBef>
              <a:spcAft>
                <a:spcPts val="0"/>
              </a:spcAft>
              <a:buClr>
                <a:srgbClr val="15BFA0"/>
              </a:buClr>
              <a:buSzPts val="3400"/>
              <a:buChar char="●"/>
            </a:pPr>
            <a:r>
              <a:rPr b="1" lang="es" sz="3400">
                <a:solidFill>
                  <a:srgbClr val="15BFA0"/>
                </a:solidFill>
                <a:highlight>
                  <a:schemeClr val="lt1"/>
                </a:highlight>
              </a:rPr>
              <a:t>Gama precio</a:t>
            </a:r>
            <a:endParaRPr b="1" sz="3400">
              <a:solidFill>
                <a:srgbClr val="15BFA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235625"/>
            <a:ext cx="8246700" cy="537300"/>
          </a:xfrm>
          <a:prstGeom prst="rect">
            <a:avLst/>
          </a:prstGeom>
          <a:solidFill>
            <a:srgbClr val="32C3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1.Análisis de Coches de Segunda Mano en Wallapop: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845225"/>
            <a:ext cx="8246700" cy="537300"/>
          </a:xfrm>
          <a:prstGeom prst="rect">
            <a:avLst/>
          </a:prstGeom>
          <a:solidFill>
            <a:srgbClr val="15BFA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Gama por Marca</a:t>
            </a:r>
            <a:r>
              <a:rPr b="1" lang="es" sz="2200">
                <a:solidFill>
                  <a:schemeClr val="lt1"/>
                </a:solidFill>
              </a:rPr>
              <a:t>.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1578025"/>
            <a:ext cx="8461500" cy="3417900"/>
          </a:xfrm>
          <a:prstGeom prst="rect">
            <a:avLst/>
          </a:prstGeom>
          <a:solidFill>
            <a:srgbClr val="B3E2D9"/>
          </a:solidFill>
          <a:ln cap="flat" cmpd="sng" w="9525">
            <a:solidFill>
              <a:srgbClr val="32C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11" u="sng"/>
              <a:t>Gamas de marcas:</a:t>
            </a:r>
            <a:endParaRPr b="1" sz="2311"/>
          </a:p>
          <a:p>
            <a:pPr indent="-3886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71428"/>
              <a:buChar char="●"/>
            </a:pPr>
            <a:r>
              <a:rPr b="1" lang="es" sz="1633"/>
              <a:t>Lujo:</a:t>
            </a:r>
            <a:r>
              <a:rPr lang="es" sz="1633"/>
              <a:t> bentley, porsche, maserati, jaguar, hummer, pontiac, cadillac, ferrari, lamborghini</a:t>
            </a:r>
            <a:endParaRPr sz="1633"/>
          </a:p>
          <a:p>
            <a:pPr indent="-3886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71428"/>
              <a:buChar char="●"/>
            </a:pPr>
            <a:r>
              <a:rPr b="1" lang="es" sz="1633"/>
              <a:t>Premium:</a:t>
            </a:r>
            <a:r>
              <a:rPr lang="es" sz="1633"/>
              <a:t> tesla,bmw, audi, land rover, mercedes-benz, lexus, lynk &amp; co, volvo,  jeep, cupra, infiniti, alfa romeo, dodge, subaru, toyota, mazda, volkswagen</a:t>
            </a:r>
            <a:endParaRPr sz="1633"/>
          </a:p>
          <a:p>
            <a:pPr indent="-3886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71428"/>
              <a:buChar char="●"/>
            </a:pPr>
            <a:r>
              <a:rPr b="1" lang="es" sz="1633"/>
              <a:t>Estándar:</a:t>
            </a:r>
            <a:r>
              <a:rPr lang="es" sz="1633"/>
              <a:t> seat, renault, hyundai, abarth, ds, swm, dfsk, dr, hyundai, mitsubishi, chatenet, mini, honda, nissan, peugeot, evo, ford, suzuki, ssangyong, opel, citroen, mg, kia</a:t>
            </a:r>
            <a:endParaRPr sz="1633"/>
          </a:p>
          <a:p>
            <a:pPr indent="-3886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71428"/>
              <a:buChar char="●"/>
            </a:pPr>
            <a:r>
              <a:rPr b="1" lang="es" sz="1633"/>
              <a:t>Económica:</a:t>
            </a:r>
            <a:r>
              <a:rPr lang="es" sz="1633"/>
              <a:t> mahindra, dacia, lancia, fiat, skoda, smart, ligier, aixam, chrysler, chevrolet, saab, microcar, tata, daewoo</a:t>
            </a:r>
            <a:endParaRPr sz="1633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22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230050"/>
            <a:ext cx="8246700" cy="537300"/>
          </a:xfrm>
          <a:prstGeom prst="rect">
            <a:avLst/>
          </a:prstGeom>
          <a:solidFill>
            <a:srgbClr val="32C3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1.Análisis de Coches de Segunda Mano en Wallapop: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845225"/>
            <a:ext cx="8246700" cy="537300"/>
          </a:xfrm>
          <a:prstGeom prst="rect">
            <a:avLst/>
          </a:prstGeom>
          <a:solidFill>
            <a:srgbClr val="15BFA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Gama por Precio.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1578025"/>
            <a:ext cx="8461500" cy="3417900"/>
          </a:xfrm>
          <a:prstGeom prst="rect">
            <a:avLst/>
          </a:prstGeom>
          <a:solidFill>
            <a:srgbClr val="B3E2D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 u="sng"/>
              <a:t>Gamas de precio</a:t>
            </a:r>
            <a:r>
              <a:rPr b="1" lang="es" sz="2300"/>
              <a:t>:</a:t>
            </a:r>
            <a:br>
              <a:rPr b="1" lang="es" sz="2200">
                <a:solidFill>
                  <a:schemeClr val="lt1"/>
                </a:solidFill>
              </a:rPr>
            </a:br>
            <a:r>
              <a:rPr b="1" lang="es" sz="1855"/>
              <a:t>Muy barato</a:t>
            </a:r>
            <a:r>
              <a:rPr lang="es" sz="1855"/>
              <a:t>: 5.000 euros o menos</a:t>
            </a:r>
            <a:endParaRPr b="1"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55"/>
              <a:t>Barato</a:t>
            </a:r>
            <a:r>
              <a:rPr lang="es" sz="1855"/>
              <a:t>: entre 5.000 y 10.000 euros</a:t>
            </a:r>
            <a:endParaRPr sz="1855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55"/>
              <a:t>Medio</a:t>
            </a:r>
            <a:r>
              <a:rPr lang="es" sz="1855"/>
              <a:t>: entre 10.000 y 15.000 euros</a:t>
            </a:r>
            <a:endParaRPr sz="1855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55"/>
              <a:t>Medio alto</a:t>
            </a:r>
            <a:r>
              <a:rPr lang="es" sz="1855"/>
              <a:t>: entre 15.000 y 25.000 euros</a:t>
            </a:r>
            <a:endParaRPr sz="1855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281"/>
              <a:buFont typeface="Arial"/>
              <a:buNone/>
            </a:pPr>
            <a:r>
              <a:rPr b="1" lang="es" sz="1855"/>
              <a:t>Caro</a:t>
            </a:r>
            <a:r>
              <a:rPr lang="es" sz="1855"/>
              <a:t>: entre 25.000 y 40.000 euros</a:t>
            </a:r>
            <a:endParaRPr sz="1855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55"/>
              <a:t>Muy caro</a:t>
            </a:r>
            <a:r>
              <a:rPr lang="es" sz="1855"/>
              <a:t>: más de 40.000 euros</a:t>
            </a:r>
            <a:endParaRPr sz="1855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5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5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5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5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5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22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22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230050"/>
            <a:ext cx="8246700" cy="537300"/>
          </a:xfrm>
          <a:prstGeom prst="rect">
            <a:avLst/>
          </a:prstGeom>
          <a:solidFill>
            <a:srgbClr val="32C3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2</a:t>
            </a:r>
            <a:r>
              <a:rPr b="1" lang="es" sz="2200">
                <a:solidFill>
                  <a:schemeClr val="lt1"/>
                </a:solidFill>
              </a:rPr>
              <a:t>.División por gamas: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845225"/>
            <a:ext cx="8246700" cy="537300"/>
          </a:xfrm>
          <a:prstGeom prst="rect">
            <a:avLst/>
          </a:prstGeom>
          <a:solidFill>
            <a:srgbClr val="15BFA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Gama por Marcas y gama por Precio.</a:t>
            </a:r>
            <a:endParaRPr b="1" sz="2200">
              <a:solidFill>
                <a:schemeClr val="lt1"/>
              </a:solidFill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300" y="1460400"/>
            <a:ext cx="7359500" cy="35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idx="4294967295" type="subTitle"/>
          </p:nvPr>
        </p:nvSpPr>
        <p:spPr>
          <a:xfrm>
            <a:off x="-100" y="551125"/>
            <a:ext cx="9144000" cy="44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chemeClr val="lt1"/>
                </a:solidFill>
                <a:highlight>
                  <a:srgbClr val="32C3FF"/>
                </a:highlight>
              </a:rPr>
              <a:t>Indicador de destacado </a:t>
            </a:r>
            <a:endParaRPr sz="4000">
              <a:solidFill>
                <a:schemeClr val="lt1"/>
              </a:solidFill>
              <a:highlight>
                <a:srgbClr val="32C3FF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000">
                <a:solidFill>
                  <a:schemeClr val="lt1"/>
                </a:solidFill>
                <a:highlight>
                  <a:srgbClr val="32C3FF"/>
                </a:highlight>
              </a:rPr>
              <a:t> </a:t>
            </a:r>
            <a:r>
              <a:rPr lang="es" sz="4000">
                <a:solidFill>
                  <a:schemeClr val="dk1"/>
                </a:solidFill>
                <a:highlight>
                  <a:srgbClr val="B3E2D9"/>
                </a:highlight>
              </a:rPr>
              <a:t>Wallapop </a:t>
            </a:r>
            <a:endParaRPr sz="4500">
              <a:solidFill>
                <a:schemeClr val="lt1"/>
              </a:solidFill>
              <a:highlight>
                <a:srgbClr val="32C3FF"/>
              </a:highlight>
            </a:endParaRPr>
          </a:p>
          <a:p>
            <a:pPr indent="-444500" lvl="0" marL="457200" rtl="0" algn="ctr">
              <a:spcBef>
                <a:spcPts val="1200"/>
              </a:spcBef>
              <a:spcAft>
                <a:spcPts val="0"/>
              </a:spcAft>
              <a:buClr>
                <a:srgbClr val="15BFA0"/>
              </a:buClr>
              <a:buSzPts val="3400"/>
              <a:buChar char="●"/>
            </a:pPr>
            <a:r>
              <a:rPr b="1" lang="es" sz="3400">
                <a:solidFill>
                  <a:srgbClr val="15BFA0"/>
                </a:solidFill>
                <a:highlight>
                  <a:schemeClr val="lt1"/>
                </a:highlight>
              </a:rPr>
              <a:t>Introducción</a:t>
            </a:r>
            <a:endParaRPr b="1" sz="3400">
              <a:solidFill>
                <a:srgbClr val="15BFA0"/>
              </a:solidFill>
              <a:highlight>
                <a:schemeClr val="lt1"/>
              </a:highlight>
            </a:endParaRPr>
          </a:p>
          <a:p>
            <a:pPr indent="-444500" lvl="0" marL="457200" rtl="0" algn="ctr">
              <a:spcBef>
                <a:spcPts val="0"/>
              </a:spcBef>
              <a:spcAft>
                <a:spcPts val="0"/>
              </a:spcAft>
              <a:buClr>
                <a:srgbClr val="15BFA0"/>
              </a:buClr>
              <a:buSzPts val="3400"/>
              <a:buChar char="●"/>
            </a:pPr>
            <a:r>
              <a:rPr b="1" lang="es" sz="3400">
                <a:solidFill>
                  <a:srgbClr val="15BFA0"/>
                </a:solidFill>
                <a:highlight>
                  <a:schemeClr val="lt1"/>
                </a:highlight>
              </a:rPr>
              <a:t>Test de </a:t>
            </a:r>
            <a:r>
              <a:rPr b="1" lang="es" sz="3400">
                <a:solidFill>
                  <a:srgbClr val="15BFA0"/>
                </a:solidFill>
                <a:highlight>
                  <a:schemeClr val="lt1"/>
                </a:highlight>
              </a:rPr>
              <a:t>hipótesis</a:t>
            </a:r>
            <a:endParaRPr b="1" sz="3400">
              <a:solidFill>
                <a:srgbClr val="15BFA0"/>
              </a:solidFill>
              <a:highlight>
                <a:schemeClr val="lt1"/>
              </a:highlight>
            </a:endParaRPr>
          </a:p>
          <a:p>
            <a:pPr indent="-444500" lvl="0" marL="457200" rtl="0" algn="ctr">
              <a:spcBef>
                <a:spcPts val="0"/>
              </a:spcBef>
              <a:spcAft>
                <a:spcPts val="0"/>
              </a:spcAft>
              <a:buClr>
                <a:srgbClr val="15BFA0"/>
              </a:buClr>
              <a:buSzPts val="3400"/>
              <a:buChar char="●"/>
            </a:pPr>
            <a:r>
              <a:rPr b="1" lang="es" sz="3400">
                <a:solidFill>
                  <a:srgbClr val="15BFA0"/>
                </a:solidFill>
                <a:highlight>
                  <a:schemeClr val="lt1"/>
                </a:highlight>
              </a:rPr>
              <a:t>Modelos Machine Learning</a:t>
            </a:r>
            <a:endParaRPr b="1" sz="3400">
              <a:solidFill>
                <a:srgbClr val="15BFA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/>
        </p:nvSpPr>
        <p:spPr>
          <a:xfrm>
            <a:off x="0" y="0"/>
            <a:ext cx="9337200" cy="3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highlight>
                <a:srgbClr val="32C3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000">
                <a:solidFill>
                  <a:schemeClr val="lt1"/>
                </a:solidFill>
                <a:highlight>
                  <a:srgbClr val="32C3FF"/>
                </a:highlight>
              </a:rPr>
              <a:t>Indicador de destacado</a:t>
            </a:r>
            <a:endParaRPr sz="4000">
              <a:solidFill>
                <a:schemeClr val="lt1"/>
              </a:solidFill>
              <a:highlight>
                <a:srgbClr val="32C3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000">
                <a:solidFill>
                  <a:schemeClr val="dk1"/>
                </a:solidFill>
                <a:highlight>
                  <a:srgbClr val="B3E2D9"/>
                </a:highlight>
              </a:rPr>
              <a:t>Wallapop </a:t>
            </a:r>
            <a:endParaRPr sz="4500">
              <a:solidFill>
                <a:schemeClr val="lt1"/>
              </a:solidFill>
              <a:highlight>
                <a:srgbClr val="32C3FF"/>
              </a:highlight>
            </a:endParaRPr>
          </a:p>
          <a:p>
            <a:pPr indent="-44450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5BFA0"/>
              </a:buClr>
              <a:buSzPts val="3400"/>
              <a:buChar char="●"/>
            </a:pPr>
            <a:r>
              <a:rPr b="1" lang="es" sz="3400">
                <a:solidFill>
                  <a:srgbClr val="15BFA0"/>
                </a:solidFill>
                <a:highlight>
                  <a:schemeClr val="lt1"/>
                </a:highlight>
              </a:rPr>
              <a:t>Introducción</a:t>
            </a:r>
            <a:endParaRPr b="1" sz="3400">
              <a:solidFill>
                <a:srgbClr val="15BFA0"/>
              </a:solidFill>
              <a:highlight>
                <a:schemeClr val="lt1"/>
              </a:highlight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230050"/>
            <a:ext cx="8246700" cy="537300"/>
          </a:xfrm>
          <a:prstGeom prst="rect">
            <a:avLst/>
          </a:prstGeom>
          <a:solidFill>
            <a:srgbClr val="32C3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3.Indicador destacado -  Wallapop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845225"/>
            <a:ext cx="8246700" cy="537300"/>
          </a:xfrm>
          <a:prstGeom prst="rect">
            <a:avLst/>
          </a:prstGeom>
          <a:solidFill>
            <a:srgbClr val="15BFA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200">
                <a:solidFill>
                  <a:schemeClr val="lt1"/>
                </a:solidFill>
              </a:rPr>
              <a:t> Introducción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25" y="1460400"/>
            <a:ext cx="8246700" cy="1975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025" y="2895949"/>
            <a:ext cx="8246699" cy="224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2149500" cy="572700"/>
          </a:xfrm>
          <a:prstGeom prst="rect">
            <a:avLst/>
          </a:prstGeom>
          <a:solidFill>
            <a:srgbClr val="32C3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OBJETIVOS:</a:t>
            </a:r>
            <a:r>
              <a:rPr lang="es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15BFA0"/>
          </a:solidFill>
          <a:effectLst>
            <a:outerShdw blurRad="57150" rotWithShape="0" algn="bl" dir="5400000" dist="19050">
              <a:srgbClr val="000000">
                <a:alpha val="41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b="1" lang="es" sz="1800">
                <a:solidFill>
                  <a:schemeClr val="lt1"/>
                </a:solidFill>
              </a:rPr>
              <a:t>Análisis general del sector de Coches de segunda mano</a:t>
            </a:r>
            <a:r>
              <a:rPr lang="es" sz="1800">
                <a:solidFill>
                  <a:schemeClr val="lt1"/>
                </a:solidFill>
              </a:rPr>
              <a:t>.</a:t>
            </a:r>
            <a:endParaRPr sz="18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b="1" lang="es" sz="1800">
                <a:solidFill>
                  <a:schemeClr val="lt1"/>
                </a:solidFill>
              </a:rPr>
              <a:t>Prueba de Hipótesis sobre Precios en los anuncios destacados</a:t>
            </a:r>
            <a:r>
              <a:rPr lang="es" sz="1800">
                <a:solidFill>
                  <a:schemeClr val="lt1"/>
                </a:solidFill>
              </a:rPr>
              <a:t>.</a:t>
            </a:r>
            <a:endParaRPr sz="18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b="1" lang="es" sz="1800">
                <a:solidFill>
                  <a:schemeClr val="lt1"/>
                </a:solidFill>
              </a:rPr>
              <a:t>Modelos de Aprendizaje Automático para las caracateristicas de anuncios destacados</a:t>
            </a:r>
            <a:r>
              <a:rPr lang="es" sz="1800">
                <a:solidFill>
                  <a:schemeClr val="lt1"/>
                </a:solidFill>
              </a:rPr>
              <a:t>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b="1" lang="es" sz="1800">
                <a:solidFill>
                  <a:schemeClr val="lt1"/>
                </a:solidFill>
              </a:rPr>
              <a:t>Conclusiones</a:t>
            </a:r>
            <a:endParaRPr b="1" sz="18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b="1" lang="es" sz="1800">
                <a:solidFill>
                  <a:schemeClr val="lt1"/>
                </a:solidFill>
              </a:rPr>
              <a:t>Recomendaciones para Wallapop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50" y="1524850"/>
            <a:ext cx="8246699" cy="35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230050"/>
            <a:ext cx="8246700" cy="537300"/>
          </a:xfrm>
          <a:prstGeom prst="rect">
            <a:avLst/>
          </a:prstGeom>
          <a:solidFill>
            <a:srgbClr val="32C3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3.</a:t>
            </a:r>
            <a:r>
              <a:rPr b="1" lang="es">
                <a:solidFill>
                  <a:schemeClr val="lt1"/>
                </a:solidFill>
              </a:rPr>
              <a:t>Indicador destacado -  Wallapop Pro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845225"/>
            <a:ext cx="8246700" cy="537300"/>
          </a:xfrm>
          <a:prstGeom prst="rect">
            <a:avLst/>
          </a:prstGeom>
          <a:solidFill>
            <a:srgbClr val="15BFA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200">
                <a:solidFill>
                  <a:schemeClr val="lt1"/>
                </a:solidFill>
              </a:rPr>
              <a:t> </a:t>
            </a:r>
            <a:r>
              <a:rPr b="1" lang="es" sz="2200">
                <a:solidFill>
                  <a:schemeClr val="lt1"/>
                </a:solidFill>
              </a:rPr>
              <a:t>Introducción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153850"/>
            <a:ext cx="8246700" cy="537300"/>
          </a:xfrm>
          <a:prstGeom prst="rect">
            <a:avLst/>
          </a:prstGeom>
          <a:solidFill>
            <a:srgbClr val="32C3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s">
                <a:solidFill>
                  <a:schemeClr val="lt1"/>
                </a:solidFill>
              </a:rPr>
              <a:t>3.</a:t>
            </a:r>
            <a:r>
              <a:rPr b="1" lang="es">
                <a:solidFill>
                  <a:schemeClr val="lt1"/>
                </a:solidFill>
              </a:rPr>
              <a:t>Indicador destacado</a:t>
            </a:r>
            <a:r>
              <a:rPr b="1" lang="es" sz="2200">
                <a:solidFill>
                  <a:schemeClr val="lt1"/>
                </a:solidFill>
              </a:rPr>
              <a:t>: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769025"/>
            <a:ext cx="8246700" cy="537300"/>
          </a:xfrm>
          <a:prstGeom prst="rect">
            <a:avLst/>
          </a:prstGeom>
          <a:solidFill>
            <a:srgbClr val="15BFA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Porcentaje </a:t>
            </a:r>
            <a:r>
              <a:rPr lang="es">
                <a:solidFill>
                  <a:schemeClr val="lt1"/>
                </a:solidFill>
              </a:rPr>
              <a:t>de anuncios destacados</a:t>
            </a:r>
            <a:endParaRPr b="1" sz="1050">
              <a:solidFill>
                <a:schemeClr val="lt1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</a:endParaRPr>
          </a:p>
        </p:txBody>
      </p:sp>
      <p:pic>
        <p:nvPicPr>
          <p:cNvPr id="203" name="Google Shape;203;p33"/>
          <p:cNvPicPr preferRelativeResize="0"/>
          <p:nvPr/>
        </p:nvPicPr>
        <p:blipFill rotWithShape="1">
          <a:blip r:embed="rId4">
            <a:alphaModFix/>
          </a:blip>
          <a:srcRect b="2105" l="0" r="0" t="2638"/>
          <a:stretch/>
        </p:blipFill>
        <p:spPr>
          <a:xfrm>
            <a:off x="2736788" y="1638400"/>
            <a:ext cx="3670425" cy="336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50" y="1434400"/>
            <a:ext cx="4446001" cy="362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450" y="1434400"/>
            <a:ext cx="3578650" cy="35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153850"/>
            <a:ext cx="8246700" cy="537300"/>
          </a:xfrm>
          <a:prstGeom prst="rect">
            <a:avLst/>
          </a:prstGeom>
          <a:solidFill>
            <a:srgbClr val="32C3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</a:rPr>
              <a:t>3.Prueba de Hipótesis sobre Precios: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: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769025"/>
            <a:ext cx="7507800" cy="537300"/>
          </a:xfrm>
          <a:prstGeom prst="rect">
            <a:avLst/>
          </a:prstGeom>
          <a:solidFill>
            <a:srgbClr val="15BFA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Porcentaje de anuncios destacados por Gama</a:t>
            </a:r>
            <a:endParaRPr b="1" sz="1050">
              <a:solidFill>
                <a:schemeClr val="lt1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212" name="Google Shape;212;p34"/>
          <p:cNvSpPr txBox="1"/>
          <p:nvPr/>
        </p:nvSpPr>
        <p:spPr>
          <a:xfrm>
            <a:off x="6741300" y="1826450"/>
            <a:ext cx="21258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1F2328"/>
                </a:solidFill>
                <a:highlight>
                  <a:srgbClr val="FFFFFF"/>
                </a:highlight>
              </a:rPr>
              <a:t>Gama de lujo: 21,28%</a:t>
            </a:r>
            <a:endParaRPr b="1" sz="11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1F2328"/>
                </a:solidFill>
                <a:highlight>
                  <a:srgbClr val="FFFFFF"/>
                </a:highlight>
              </a:rPr>
              <a:t>Gama económica: 15,65%</a:t>
            </a:r>
            <a:endParaRPr b="1" sz="11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1F2328"/>
                </a:solidFill>
                <a:highlight>
                  <a:srgbClr val="FFFFFF"/>
                </a:highlight>
              </a:rPr>
              <a:t>Gama </a:t>
            </a:r>
            <a:r>
              <a:rPr b="1" lang="es" sz="1100">
                <a:solidFill>
                  <a:srgbClr val="1F2328"/>
                </a:solidFill>
                <a:highlight>
                  <a:srgbClr val="FFFFFF"/>
                </a:highlight>
              </a:rPr>
              <a:t>premium</a:t>
            </a:r>
            <a:r>
              <a:rPr b="1" lang="es" sz="1100">
                <a:solidFill>
                  <a:srgbClr val="1F2328"/>
                </a:solidFill>
                <a:highlight>
                  <a:srgbClr val="FFFFFF"/>
                </a:highlight>
              </a:rPr>
              <a:t>: 14,91%</a:t>
            </a:r>
            <a:endParaRPr b="1" sz="11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1F2328"/>
                </a:solidFill>
                <a:highlight>
                  <a:srgbClr val="FFFFFF"/>
                </a:highlight>
              </a:rPr>
              <a:t>Gama estándar: 14,53%</a:t>
            </a:r>
            <a:endParaRPr b="1"/>
          </a:p>
        </p:txBody>
      </p:sp>
      <p:sp>
        <p:nvSpPr>
          <p:cNvPr id="213" name="Google Shape;213;p34"/>
          <p:cNvSpPr txBox="1"/>
          <p:nvPr/>
        </p:nvSpPr>
        <p:spPr>
          <a:xfrm>
            <a:off x="2607750" y="1897000"/>
            <a:ext cx="2340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Gama muy cara: 22.82%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Gama cara: 20.24%.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Gama medio alto: 16.76%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Gama media: 15.59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Gama barato:  14.65%.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Gama muy barato: 5.20%</a:t>
            </a:r>
            <a:endParaRPr b="1" sz="7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/>
        </p:nvSpPr>
        <p:spPr>
          <a:xfrm>
            <a:off x="0" y="0"/>
            <a:ext cx="92835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highlight>
                <a:srgbClr val="32C3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000">
                <a:solidFill>
                  <a:schemeClr val="lt1"/>
                </a:solidFill>
                <a:highlight>
                  <a:srgbClr val="32C3FF"/>
                </a:highlight>
              </a:rPr>
              <a:t>Indicador de destacado</a:t>
            </a:r>
            <a:endParaRPr sz="4000">
              <a:solidFill>
                <a:schemeClr val="lt1"/>
              </a:solidFill>
              <a:highlight>
                <a:srgbClr val="32C3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000">
                <a:solidFill>
                  <a:schemeClr val="dk1"/>
                </a:solidFill>
                <a:highlight>
                  <a:srgbClr val="B3E2D9"/>
                </a:highlight>
              </a:rPr>
              <a:t>Wallapop </a:t>
            </a:r>
            <a:endParaRPr sz="4500">
              <a:solidFill>
                <a:schemeClr val="lt1"/>
              </a:solidFill>
              <a:highlight>
                <a:srgbClr val="32C3FF"/>
              </a:highlight>
            </a:endParaRPr>
          </a:p>
          <a:p>
            <a:pPr indent="-44450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5BFA0"/>
              </a:buClr>
              <a:buSzPts val="3400"/>
              <a:buChar char="●"/>
            </a:pPr>
            <a:r>
              <a:rPr b="1" lang="es" sz="3400">
                <a:solidFill>
                  <a:srgbClr val="15BFA0"/>
                </a:solidFill>
                <a:highlight>
                  <a:schemeClr val="lt1"/>
                </a:highlight>
              </a:rPr>
              <a:t>Test de hipótesis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311700" y="230050"/>
            <a:ext cx="8246700" cy="537300"/>
          </a:xfrm>
          <a:prstGeom prst="rect">
            <a:avLst/>
          </a:prstGeom>
          <a:solidFill>
            <a:srgbClr val="32C3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</a:rPr>
              <a:t>4.</a:t>
            </a:r>
            <a:r>
              <a:rPr b="1" lang="es" sz="2400">
                <a:solidFill>
                  <a:schemeClr val="lt1"/>
                </a:solidFill>
              </a:rPr>
              <a:t>Test de Hipótesis sobre Precios: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: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224" name="Google Shape;224;p36"/>
          <p:cNvSpPr txBox="1"/>
          <p:nvPr>
            <p:ph type="title"/>
          </p:nvPr>
        </p:nvSpPr>
        <p:spPr>
          <a:xfrm>
            <a:off x="311700" y="845225"/>
            <a:ext cx="6178500" cy="537300"/>
          </a:xfrm>
          <a:prstGeom prst="rect">
            <a:avLst/>
          </a:prstGeom>
          <a:solidFill>
            <a:srgbClr val="15BFA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Hipótesis</a:t>
            </a:r>
            <a:r>
              <a:rPr b="1" lang="es" sz="2200">
                <a:solidFill>
                  <a:schemeClr val="lt1"/>
                </a:solidFill>
              </a:rPr>
              <a:t> nula(</a:t>
            </a:r>
            <a:r>
              <a:rPr b="1" lang="es" sz="2244">
                <a:solidFill>
                  <a:schemeClr val="lt1"/>
                </a:solidFill>
              </a:rPr>
              <a:t>H₀) , Hipótesis alternativa(H₁)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225" name="Google Shape;225;p36"/>
          <p:cNvSpPr txBox="1"/>
          <p:nvPr>
            <p:ph type="title"/>
          </p:nvPr>
        </p:nvSpPr>
        <p:spPr>
          <a:xfrm>
            <a:off x="311700" y="1578025"/>
            <a:ext cx="8461500" cy="3417900"/>
          </a:xfrm>
          <a:prstGeom prst="rect">
            <a:avLst/>
          </a:prstGeom>
          <a:solidFill>
            <a:srgbClr val="B3E2D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5"/>
          </a:p>
          <a:p>
            <a:pPr indent="-3568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244"/>
              <a:t>Hipótesis nula (H₀): No existe una diferencia significativa en los precios entre los coches con “destacados” y los que no lo tienen; cualquier diferencia observada es atribuible al azar.</a:t>
            </a:r>
            <a:endParaRPr sz="2244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4"/>
          </a:p>
          <a:p>
            <a:pPr indent="-3568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244"/>
              <a:t>Hipótesis alternativa (H₁): Existe una diferencia significativa en los precios entre los coches con “destacados”y los que no lo tienen; esta diferencia no es aleatoria.</a:t>
            </a:r>
            <a:endParaRPr sz="644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5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5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5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22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22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311700" y="153850"/>
            <a:ext cx="8246700" cy="537300"/>
          </a:xfrm>
          <a:prstGeom prst="rect">
            <a:avLst/>
          </a:prstGeom>
          <a:solidFill>
            <a:srgbClr val="32C3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</a:rPr>
              <a:t>4</a:t>
            </a:r>
            <a:r>
              <a:rPr b="1" lang="es" sz="2400">
                <a:solidFill>
                  <a:schemeClr val="lt1"/>
                </a:solidFill>
              </a:rPr>
              <a:t>.</a:t>
            </a:r>
            <a:r>
              <a:rPr b="1" lang="es" sz="2400">
                <a:solidFill>
                  <a:schemeClr val="lt1"/>
                </a:solidFill>
              </a:rPr>
              <a:t>Test</a:t>
            </a:r>
            <a:r>
              <a:rPr b="1" lang="es" sz="2400">
                <a:solidFill>
                  <a:schemeClr val="lt1"/>
                </a:solidFill>
              </a:rPr>
              <a:t> de Hipótesis sobre Precios: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: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769025"/>
            <a:ext cx="6178500" cy="537300"/>
          </a:xfrm>
          <a:prstGeom prst="rect">
            <a:avLst/>
          </a:prstGeom>
          <a:solidFill>
            <a:srgbClr val="15BFA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Prueba de Hipótesis por gama General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</a:endParaRPr>
          </a:p>
        </p:txBody>
      </p:sp>
      <p:pic>
        <p:nvPicPr>
          <p:cNvPr id="232" name="Google Shape;23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58725"/>
            <a:ext cx="4959549" cy="345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7"/>
          <p:cNvSpPr/>
          <p:nvPr/>
        </p:nvSpPr>
        <p:spPr>
          <a:xfrm>
            <a:off x="5590325" y="1835400"/>
            <a:ext cx="3397500" cy="1472700"/>
          </a:xfrm>
          <a:prstGeom prst="rect">
            <a:avLst/>
          </a:prstGeom>
          <a:solidFill>
            <a:srgbClr val="B3E2D9">
              <a:alpha val="37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</a:rPr>
              <a:t>Precio medio ’destacado’ : 19.118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</a:rPr>
              <a:t>Precio medio sin ’destacado’: 15.434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</a:rPr>
              <a:t>Precio mediano con ’destacado’: 16.757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</a:rPr>
              <a:t>Precio mediano sin ’destacado’: 13.400</a:t>
            </a:r>
            <a:endParaRPr b="1" sz="1300"/>
          </a:p>
        </p:txBody>
      </p:sp>
      <p:sp>
        <p:nvSpPr>
          <p:cNvPr id="234" name="Google Shape;234;p37"/>
          <p:cNvSpPr txBox="1"/>
          <p:nvPr/>
        </p:nvSpPr>
        <p:spPr>
          <a:xfrm>
            <a:off x="6504525" y="3625525"/>
            <a:ext cx="1794300" cy="1221000"/>
          </a:xfrm>
          <a:prstGeom prst="rect">
            <a:avLst/>
          </a:prstGeom>
          <a:solidFill>
            <a:srgbClr val="B3E2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44">
                <a:solidFill>
                  <a:schemeClr val="dk1"/>
                </a:solidFill>
              </a:rPr>
              <a:t>Hipótesis alternativa (H₁):</a:t>
            </a:r>
            <a:endParaRPr sz="2244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/>
        </p:nvSpPr>
        <p:spPr>
          <a:xfrm>
            <a:off x="0" y="0"/>
            <a:ext cx="8585100" cy="3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lt1"/>
              </a:solidFill>
              <a:highlight>
                <a:srgbClr val="32C3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500">
                <a:solidFill>
                  <a:schemeClr val="lt1"/>
                </a:solidFill>
                <a:highlight>
                  <a:srgbClr val="32C3FF"/>
                </a:highlight>
              </a:rPr>
              <a:t>Test de </a:t>
            </a:r>
            <a:r>
              <a:rPr lang="es" sz="4500">
                <a:solidFill>
                  <a:schemeClr val="lt1"/>
                </a:solidFill>
                <a:highlight>
                  <a:srgbClr val="32C3FF"/>
                </a:highlight>
              </a:rPr>
              <a:t>hipótesis</a:t>
            </a:r>
            <a:r>
              <a:rPr lang="es" sz="4500">
                <a:solidFill>
                  <a:schemeClr val="lt1"/>
                </a:solidFill>
                <a:highlight>
                  <a:srgbClr val="32C3FF"/>
                </a:highlight>
              </a:rPr>
              <a:t> </a:t>
            </a:r>
            <a:endParaRPr sz="4500">
              <a:solidFill>
                <a:srgbClr val="32C3FF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2C3FF"/>
              </a:solidFill>
              <a:highlight>
                <a:schemeClr val="lt1"/>
              </a:highlight>
            </a:endParaRPr>
          </a:p>
          <a:p>
            <a:pPr indent="-44450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5BFA0"/>
              </a:buClr>
              <a:buSzPts val="3400"/>
              <a:buChar char="●"/>
            </a:pPr>
            <a:r>
              <a:rPr b="1" lang="es" sz="3400">
                <a:solidFill>
                  <a:srgbClr val="15BFA0"/>
                </a:solidFill>
                <a:highlight>
                  <a:schemeClr val="lt1"/>
                </a:highlight>
              </a:rPr>
              <a:t>Gama marca</a:t>
            </a:r>
            <a:endParaRPr b="1" sz="3400">
              <a:solidFill>
                <a:srgbClr val="15BFA0"/>
              </a:solidFill>
              <a:highlight>
                <a:schemeClr val="lt1"/>
              </a:highlight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311700" y="153850"/>
            <a:ext cx="8246700" cy="537300"/>
          </a:xfrm>
          <a:prstGeom prst="rect">
            <a:avLst/>
          </a:prstGeom>
          <a:solidFill>
            <a:srgbClr val="32C3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</a:rPr>
              <a:t>4</a:t>
            </a:r>
            <a:r>
              <a:rPr b="1" lang="es" sz="2400">
                <a:solidFill>
                  <a:schemeClr val="lt1"/>
                </a:solidFill>
              </a:rPr>
              <a:t>.</a:t>
            </a:r>
            <a:r>
              <a:rPr b="1" lang="es" sz="2400">
                <a:solidFill>
                  <a:schemeClr val="lt1"/>
                </a:solidFill>
              </a:rPr>
              <a:t>Test</a:t>
            </a:r>
            <a:r>
              <a:rPr b="1" lang="es" sz="2400">
                <a:solidFill>
                  <a:schemeClr val="lt1"/>
                </a:solidFill>
              </a:rPr>
              <a:t> de Hipótesis sobre Precios: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: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245" name="Google Shape;245;p39"/>
          <p:cNvSpPr txBox="1"/>
          <p:nvPr>
            <p:ph type="title"/>
          </p:nvPr>
        </p:nvSpPr>
        <p:spPr>
          <a:xfrm>
            <a:off x="311700" y="769025"/>
            <a:ext cx="8246700" cy="537300"/>
          </a:xfrm>
          <a:prstGeom prst="rect">
            <a:avLst/>
          </a:prstGeom>
          <a:solidFill>
            <a:srgbClr val="15BFA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Prueba de Hipótesis por gama marcas (económico)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246" name="Google Shape;246;p39"/>
          <p:cNvSpPr/>
          <p:nvPr/>
        </p:nvSpPr>
        <p:spPr>
          <a:xfrm>
            <a:off x="5815425" y="1835400"/>
            <a:ext cx="3172500" cy="1472700"/>
          </a:xfrm>
          <a:prstGeom prst="rect">
            <a:avLst/>
          </a:prstGeom>
          <a:solidFill>
            <a:srgbClr val="B3E2D9">
              <a:alpha val="37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Precio medio ’destacado’ : 12.704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Precio medio sin ’destacado’: 11.225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Precio mediano con ’destacado’: 11.745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Precio mediano sin ’destacado’: 10.850</a:t>
            </a:r>
            <a:endParaRPr sz="1300"/>
          </a:p>
        </p:txBody>
      </p:sp>
      <p:sp>
        <p:nvSpPr>
          <p:cNvPr id="247" name="Google Shape;247;p39"/>
          <p:cNvSpPr txBox="1"/>
          <p:nvPr/>
        </p:nvSpPr>
        <p:spPr>
          <a:xfrm>
            <a:off x="6490200" y="3719550"/>
            <a:ext cx="1794300" cy="1221000"/>
          </a:xfrm>
          <a:prstGeom prst="rect">
            <a:avLst/>
          </a:prstGeom>
          <a:solidFill>
            <a:srgbClr val="B3E2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44">
                <a:solidFill>
                  <a:schemeClr val="dk1"/>
                </a:solidFill>
              </a:rPr>
              <a:t>Hipótesis alternativa (H₁):</a:t>
            </a:r>
            <a:endParaRPr sz="2244">
              <a:solidFill>
                <a:schemeClr val="dk1"/>
              </a:solidFill>
            </a:endParaRPr>
          </a:p>
        </p:txBody>
      </p:sp>
      <p:pic>
        <p:nvPicPr>
          <p:cNvPr id="248" name="Google Shape;2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58725"/>
            <a:ext cx="5345774" cy="33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311700" y="153850"/>
            <a:ext cx="8246700" cy="537300"/>
          </a:xfrm>
          <a:prstGeom prst="rect">
            <a:avLst/>
          </a:prstGeom>
          <a:solidFill>
            <a:srgbClr val="32C3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</a:rPr>
              <a:t>4</a:t>
            </a:r>
            <a:r>
              <a:rPr b="1" lang="es" sz="2400">
                <a:solidFill>
                  <a:schemeClr val="lt1"/>
                </a:solidFill>
              </a:rPr>
              <a:t>.</a:t>
            </a:r>
            <a:r>
              <a:rPr b="1" lang="es" sz="2400">
                <a:solidFill>
                  <a:schemeClr val="lt1"/>
                </a:solidFill>
              </a:rPr>
              <a:t>Test</a:t>
            </a:r>
            <a:r>
              <a:rPr b="1" lang="es" sz="2400">
                <a:solidFill>
                  <a:schemeClr val="lt1"/>
                </a:solidFill>
              </a:rPr>
              <a:t> de Hipótesis sobre Precios: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: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254" name="Google Shape;254;p40"/>
          <p:cNvSpPr txBox="1"/>
          <p:nvPr>
            <p:ph type="title"/>
          </p:nvPr>
        </p:nvSpPr>
        <p:spPr>
          <a:xfrm>
            <a:off x="311700" y="769025"/>
            <a:ext cx="8246700" cy="537300"/>
          </a:xfrm>
          <a:prstGeom prst="rect">
            <a:avLst/>
          </a:prstGeom>
          <a:solidFill>
            <a:srgbClr val="15BFA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Prueba de Hipótesis por gama marcas (</a:t>
            </a:r>
            <a:r>
              <a:rPr lang="es">
                <a:solidFill>
                  <a:schemeClr val="lt1"/>
                </a:solidFill>
              </a:rPr>
              <a:t>estándar</a:t>
            </a:r>
            <a:r>
              <a:rPr lang="es">
                <a:solidFill>
                  <a:schemeClr val="lt1"/>
                </a:solidFill>
              </a:rPr>
              <a:t>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255" name="Google Shape;255;p40"/>
          <p:cNvSpPr txBox="1"/>
          <p:nvPr/>
        </p:nvSpPr>
        <p:spPr>
          <a:xfrm>
            <a:off x="6490275" y="3560400"/>
            <a:ext cx="1794300" cy="1221000"/>
          </a:xfrm>
          <a:prstGeom prst="rect">
            <a:avLst/>
          </a:prstGeom>
          <a:solidFill>
            <a:srgbClr val="B3E2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44">
                <a:solidFill>
                  <a:schemeClr val="dk1"/>
                </a:solidFill>
              </a:rPr>
              <a:t>Hipótesis alternativa (H₁):</a:t>
            </a:r>
            <a:endParaRPr sz="2244">
              <a:solidFill>
                <a:schemeClr val="dk1"/>
              </a:solidFill>
            </a:endParaRPr>
          </a:p>
        </p:txBody>
      </p:sp>
      <p:sp>
        <p:nvSpPr>
          <p:cNvPr id="256" name="Google Shape;256;p40"/>
          <p:cNvSpPr/>
          <p:nvPr/>
        </p:nvSpPr>
        <p:spPr>
          <a:xfrm>
            <a:off x="5858925" y="1835400"/>
            <a:ext cx="3169200" cy="1472700"/>
          </a:xfrm>
          <a:prstGeom prst="rect">
            <a:avLst/>
          </a:prstGeom>
          <a:solidFill>
            <a:srgbClr val="B3E2D9">
              <a:alpha val="37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Precio medio ’destacado’ : 15.687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Precio medio sin ’destacado’: 12.504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Precio mediano con ’destacado’: 14.900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Precio mediano sin ’destacado’: 12.273</a:t>
            </a:r>
            <a:endParaRPr sz="1300"/>
          </a:p>
        </p:txBody>
      </p:sp>
      <p:pic>
        <p:nvPicPr>
          <p:cNvPr id="257" name="Google Shape;2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72150"/>
            <a:ext cx="5466650" cy="330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311700" y="153850"/>
            <a:ext cx="8246700" cy="537300"/>
          </a:xfrm>
          <a:prstGeom prst="rect">
            <a:avLst/>
          </a:prstGeom>
          <a:solidFill>
            <a:srgbClr val="32C3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</a:rPr>
              <a:t>4</a:t>
            </a:r>
            <a:r>
              <a:rPr b="1" lang="es" sz="2400">
                <a:solidFill>
                  <a:schemeClr val="lt1"/>
                </a:solidFill>
              </a:rPr>
              <a:t>.</a:t>
            </a:r>
            <a:r>
              <a:rPr b="1" lang="es" sz="2400">
                <a:solidFill>
                  <a:schemeClr val="lt1"/>
                </a:solidFill>
              </a:rPr>
              <a:t>Test</a:t>
            </a:r>
            <a:r>
              <a:rPr b="1" lang="es" sz="2400">
                <a:solidFill>
                  <a:schemeClr val="lt1"/>
                </a:solidFill>
              </a:rPr>
              <a:t> de Hipótesis sobre Precios: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: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263" name="Google Shape;263;p41"/>
          <p:cNvSpPr txBox="1"/>
          <p:nvPr>
            <p:ph type="title"/>
          </p:nvPr>
        </p:nvSpPr>
        <p:spPr>
          <a:xfrm>
            <a:off x="311700" y="769025"/>
            <a:ext cx="8179500" cy="537300"/>
          </a:xfrm>
          <a:prstGeom prst="rect">
            <a:avLst/>
          </a:prstGeom>
          <a:solidFill>
            <a:srgbClr val="15BFA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Prueba de Hipótesis por gama marcas </a:t>
            </a:r>
            <a:r>
              <a:rPr lang="es">
                <a:solidFill>
                  <a:schemeClr val="lt1"/>
                </a:solidFill>
              </a:rPr>
              <a:t>(premium)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264" name="Google Shape;264;p41"/>
          <p:cNvSpPr txBox="1"/>
          <p:nvPr/>
        </p:nvSpPr>
        <p:spPr>
          <a:xfrm>
            <a:off x="6490275" y="3560400"/>
            <a:ext cx="1794300" cy="1221000"/>
          </a:xfrm>
          <a:prstGeom prst="rect">
            <a:avLst/>
          </a:prstGeom>
          <a:solidFill>
            <a:srgbClr val="B3E2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44">
                <a:solidFill>
                  <a:schemeClr val="dk1"/>
                </a:solidFill>
              </a:rPr>
              <a:t>Hipótesis alternativa (H₁):</a:t>
            </a:r>
            <a:endParaRPr sz="2244">
              <a:solidFill>
                <a:schemeClr val="dk1"/>
              </a:solidFill>
            </a:endParaRPr>
          </a:p>
        </p:txBody>
      </p:sp>
      <p:sp>
        <p:nvSpPr>
          <p:cNvPr id="265" name="Google Shape;265;p41"/>
          <p:cNvSpPr/>
          <p:nvPr/>
        </p:nvSpPr>
        <p:spPr>
          <a:xfrm>
            <a:off x="5872350" y="1835400"/>
            <a:ext cx="3155700" cy="1472700"/>
          </a:xfrm>
          <a:prstGeom prst="rect">
            <a:avLst/>
          </a:prstGeom>
          <a:solidFill>
            <a:srgbClr val="B3E2D9">
              <a:alpha val="37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Precio medio ’destacado’ : 23.861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Precio medio sin ’destacado’: 19.410.95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Precio mediano con ’destacado’: 21.345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Precio mediano sin ’destacado’: 18.000</a:t>
            </a:r>
            <a:endParaRPr sz="1300"/>
          </a:p>
        </p:txBody>
      </p:sp>
      <p:pic>
        <p:nvPicPr>
          <p:cNvPr id="266" name="Google Shape;26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84200"/>
            <a:ext cx="5466650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35625"/>
            <a:ext cx="8246700" cy="537300"/>
          </a:xfrm>
          <a:prstGeom prst="rect">
            <a:avLst/>
          </a:prstGeom>
          <a:solidFill>
            <a:srgbClr val="32C3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1.Análisis de Coches de Segunda Mano en Wallapop: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845225"/>
            <a:ext cx="8246700" cy="537300"/>
          </a:xfrm>
          <a:prstGeom prst="rect">
            <a:avLst/>
          </a:prstGeom>
          <a:solidFill>
            <a:srgbClr val="15BFA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Conjunto de datos</a:t>
            </a:r>
            <a:r>
              <a:rPr b="1" lang="es" sz="2200">
                <a:solidFill>
                  <a:schemeClr val="lt1"/>
                </a:solidFill>
              </a:rPr>
              <a:t>: </a:t>
            </a:r>
            <a:endParaRPr b="1" sz="2200">
              <a:solidFill>
                <a:schemeClr val="lt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 b="0" l="0" r="6924" t="6725"/>
          <a:stretch/>
        </p:blipFill>
        <p:spPr>
          <a:xfrm>
            <a:off x="2065062" y="1677550"/>
            <a:ext cx="4251875" cy="3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311700" y="153850"/>
            <a:ext cx="8246700" cy="537300"/>
          </a:xfrm>
          <a:prstGeom prst="rect">
            <a:avLst/>
          </a:prstGeom>
          <a:solidFill>
            <a:srgbClr val="32C3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</a:rPr>
              <a:t>4</a:t>
            </a:r>
            <a:r>
              <a:rPr b="1" lang="es" sz="2400">
                <a:solidFill>
                  <a:schemeClr val="lt1"/>
                </a:solidFill>
              </a:rPr>
              <a:t>.</a:t>
            </a:r>
            <a:r>
              <a:rPr b="1" lang="es" sz="2400">
                <a:solidFill>
                  <a:schemeClr val="lt1"/>
                </a:solidFill>
              </a:rPr>
              <a:t>Test</a:t>
            </a:r>
            <a:r>
              <a:rPr b="1" lang="es" sz="2400">
                <a:solidFill>
                  <a:schemeClr val="lt1"/>
                </a:solidFill>
              </a:rPr>
              <a:t> de Hipótesis sobre Precios: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: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272" name="Google Shape;272;p42"/>
          <p:cNvSpPr txBox="1"/>
          <p:nvPr>
            <p:ph type="title"/>
          </p:nvPr>
        </p:nvSpPr>
        <p:spPr>
          <a:xfrm>
            <a:off x="311700" y="769025"/>
            <a:ext cx="8179500" cy="537300"/>
          </a:xfrm>
          <a:prstGeom prst="rect">
            <a:avLst/>
          </a:prstGeom>
          <a:solidFill>
            <a:srgbClr val="15BFA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Prueba de Hipótesis por gama marcas </a:t>
            </a:r>
            <a:r>
              <a:rPr lang="es">
                <a:solidFill>
                  <a:schemeClr val="lt1"/>
                </a:solidFill>
              </a:rPr>
              <a:t>(lujo)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273" name="Google Shape;273;p42"/>
          <p:cNvSpPr txBox="1"/>
          <p:nvPr/>
        </p:nvSpPr>
        <p:spPr>
          <a:xfrm>
            <a:off x="6696775" y="3357825"/>
            <a:ext cx="1794300" cy="1221000"/>
          </a:xfrm>
          <a:prstGeom prst="rect">
            <a:avLst/>
          </a:prstGeom>
          <a:solidFill>
            <a:srgbClr val="32C3FF">
              <a:alpha val="4118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44">
                <a:solidFill>
                  <a:schemeClr val="dk1"/>
                </a:solidFill>
              </a:rPr>
              <a:t>Hipótesis nula</a:t>
            </a:r>
            <a:endParaRPr sz="2244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44">
                <a:solidFill>
                  <a:schemeClr val="dk1"/>
                </a:solidFill>
              </a:rPr>
              <a:t>(Ho):</a:t>
            </a:r>
            <a:endParaRPr sz="2244">
              <a:solidFill>
                <a:schemeClr val="dk1"/>
              </a:solidFill>
            </a:endParaRPr>
          </a:p>
        </p:txBody>
      </p:sp>
      <p:pic>
        <p:nvPicPr>
          <p:cNvPr id="274" name="Google Shape;27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84200"/>
            <a:ext cx="5582625" cy="36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2"/>
          <p:cNvSpPr/>
          <p:nvPr/>
        </p:nvSpPr>
        <p:spPr>
          <a:xfrm>
            <a:off x="5894325" y="1674250"/>
            <a:ext cx="3134100" cy="1472700"/>
          </a:xfrm>
          <a:prstGeom prst="rect">
            <a:avLst/>
          </a:prstGeom>
          <a:solidFill>
            <a:srgbClr val="B3E2D9">
              <a:alpha val="37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Precio medio ’destacado’ : 45.004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Precio medio sin ’destacado’: 44.980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Precio mediano con ’destacado’: 31.700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Precio mediano sin ’destacado’: 29.500</a:t>
            </a:r>
            <a:endParaRPr sz="13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s" sz="2400">
                <a:solidFill>
                  <a:schemeClr val="lt1"/>
                </a:solidFill>
              </a:rPr>
              <a:t>bre Precios: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3"/>
          <p:cNvSpPr txBox="1"/>
          <p:nvPr/>
        </p:nvSpPr>
        <p:spPr>
          <a:xfrm>
            <a:off x="0" y="0"/>
            <a:ext cx="90417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lt1"/>
              </a:solidFill>
              <a:highlight>
                <a:srgbClr val="32C3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500">
                <a:solidFill>
                  <a:schemeClr val="lt1"/>
                </a:solidFill>
                <a:highlight>
                  <a:srgbClr val="32C3FF"/>
                </a:highlight>
              </a:rPr>
              <a:t>Test de hipótesis </a:t>
            </a:r>
            <a:endParaRPr sz="4500">
              <a:solidFill>
                <a:srgbClr val="32C3FF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2C3FF"/>
              </a:solidFill>
              <a:highlight>
                <a:schemeClr val="lt1"/>
              </a:highlight>
            </a:endParaRPr>
          </a:p>
          <a:p>
            <a:pPr indent="-44450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5BFA0"/>
              </a:buClr>
              <a:buSzPts val="3400"/>
              <a:buChar char="●"/>
            </a:pPr>
            <a:r>
              <a:rPr b="1" lang="es" sz="3400">
                <a:solidFill>
                  <a:srgbClr val="15BFA0"/>
                </a:solidFill>
                <a:highlight>
                  <a:schemeClr val="lt1"/>
                </a:highlight>
              </a:rPr>
              <a:t>Gama precio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311700" y="153850"/>
            <a:ext cx="8246700" cy="537300"/>
          </a:xfrm>
          <a:prstGeom prst="rect">
            <a:avLst/>
          </a:prstGeom>
          <a:solidFill>
            <a:srgbClr val="32C3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</a:rPr>
              <a:t>4</a:t>
            </a:r>
            <a:r>
              <a:rPr b="1" lang="es" sz="2400">
                <a:solidFill>
                  <a:schemeClr val="lt1"/>
                </a:solidFill>
              </a:rPr>
              <a:t>.</a:t>
            </a:r>
            <a:r>
              <a:rPr b="1" lang="es" sz="2400">
                <a:solidFill>
                  <a:schemeClr val="lt1"/>
                </a:solidFill>
              </a:rPr>
              <a:t>Test</a:t>
            </a:r>
            <a:r>
              <a:rPr b="1" lang="es" sz="2400">
                <a:solidFill>
                  <a:schemeClr val="lt1"/>
                </a:solidFill>
              </a:rPr>
              <a:t> de Hipótesis sobre Precios: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: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287" name="Google Shape;287;p44"/>
          <p:cNvSpPr txBox="1"/>
          <p:nvPr>
            <p:ph type="title"/>
          </p:nvPr>
        </p:nvSpPr>
        <p:spPr>
          <a:xfrm>
            <a:off x="311700" y="769025"/>
            <a:ext cx="8246700" cy="537300"/>
          </a:xfrm>
          <a:prstGeom prst="rect">
            <a:avLst/>
          </a:prstGeom>
          <a:solidFill>
            <a:srgbClr val="15BFA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Prueba de Hipótesis por gama precio </a:t>
            </a:r>
            <a:r>
              <a:rPr lang="es">
                <a:solidFill>
                  <a:schemeClr val="lt1"/>
                </a:solidFill>
              </a:rPr>
              <a:t>(muy barato)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288" name="Google Shape;288;p44"/>
          <p:cNvSpPr txBox="1"/>
          <p:nvPr/>
        </p:nvSpPr>
        <p:spPr>
          <a:xfrm>
            <a:off x="6490200" y="3625525"/>
            <a:ext cx="1794300" cy="1221000"/>
          </a:xfrm>
          <a:prstGeom prst="rect">
            <a:avLst/>
          </a:prstGeom>
          <a:solidFill>
            <a:srgbClr val="B3E2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44">
                <a:solidFill>
                  <a:schemeClr val="dk1"/>
                </a:solidFill>
              </a:rPr>
              <a:t>Hipótesis alternativa (H₁):</a:t>
            </a:r>
            <a:endParaRPr sz="2244">
              <a:solidFill>
                <a:schemeClr val="dk1"/>
              </a:solidFill>
            </a:endParaRPr>
          </a:p>
        </p:txBody>
      </p:sp>
      <p:sp>
        <p:nvSpPr>
          <p:cNvPr id="289" name="Google Shape;289;p44"/>
          <p:cNvSpPr/>
          <p:nvPr/>
        </p:nvSpPr>
        <p:spPr>
          <a:xfrm>
            <a:off x="5894325" y="1674250"/>
            <a:ext cx="3134100" cy="1472700"/>
          </a:xfrm>
          <a:prstGeom prst="rect">
            <a:avLst/>
          </a:prstGeom>
          <a:solidFill>
            <a:srgbClr val="B3E2D9">
              <a:alpha val="37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Precio medio ’destacado’ : 2.860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Precio medio sin ’destacado’: 2.592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Precio mediano con ’destacado’: 3.190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Precio mediano sin ’destacado’: 2.550</a:t>
            </a:r>
            <a:endParaRPr sz="1300"/>
          </a:p>
        </p:txBody>
      </p:sp>
      <p:pic>
        <p:nvPicPr>
          <p:cNvPr id="290" name="Google Shape;29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58725"/>
            <a:ext cx="5430225" cy="346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/>
          <p:nvPr>
            <p:ph type="title"/>
          </p:nvPr>
        </p:nvSpPr>
        <p:spPr>
          <a:xfrm>
            <a:off x="311700" y="153850"/>
            <a:ext cx="8246700" cy="537300"/>
          </a:xfrm>
          <a:prstGeom prst="rect">
            <a:avLst/>
          </a:prstGeom>
          <a:solidFill>
            <a:srgbClr val="32C3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</a:rPr>
              <a:t>4</a:t>
            </a:r>
            <a:r>
              <a:rPr b="1" lang="es" sz="2400">
                <a:solidFill>
                  <a:schemeClr val="lt1"/>
                </a:solidFill>
              </a:rPr>
              <a:t>.</a:t>
            </a:r>
            <a:r>
              <a:rPr b="1" lang="es" sz="2400">
                <a:solidFill>
                  <a:schemeClr val="lt1"/>
                </a:solidFill>
              </a:rPr>
              <a:t>Test</a:t>
            </a:r>
            <a:r>
              <a:rPr b="1" lang="es" sz="2400">
                <a:solidFill>
                  <a:schemeClr val="lt1"/>
                </a:solidFill>
              </a:rPr>
              <a:t> de Hipótesis sobre Precios: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: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296" name="Google Shape;296;p45"/>
          <p:cNvSpPr txBox="1"/>
          <p:nvPr>
            <p:ph type="title"/>
          </p:nvPr>
        </p:nvSpPr>
        <p:spPr>
          <a:xfrm>
            <a:off x="311700" y="769025"/>
            <a:ext cx="8246700" cy="537300"/>
          </a:xfrm>
          <a:prstGeom prst="rect">
            <a:avLst/>
          </a:prstGeom>
          <a:solidFill>
            <a:srgbClr val="15BFA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Prueba de Hipótesis por gama precio </a:t>
            </a:r>
            <a:r>
              <a:rPr lang="es">
                <a:solidFill>
                  <a:schemeClr val="lt1"/>
                </a:solidFill>
              </a:rPr>
              <a:t>(barato)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297" name="Google Shape;297;p45"/>
          <p:cNvSpPr txBox="1"/>
          <p:nvPr/>
        </p:nvSpPr>
        <p:spPr>
          <a:xfrm>
            <a:off x="6490200" y="3625525"/>
            <a:ext cx="1794300" cy="1221000"/>
          </a:xfrm>
          <a:prstGeom prst="rect">
            <a:avLst/>
          </a:prstGeom>
          <a:solidFill>
            <a:srgbClr val="B3E2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44">
                <a:solidFill>
                  <a:schemeClr val="dk1"/>
                </a:solidFill>
              </a:rPr>
              <a:t>Hipótesis alternativa (H₁):</a:t>
            </a:r>
            <a:endParaRPr sz="2244">
              <a:solidFill>
                <a:schemeClr val="dk1"/>
              </a:solidFill>
            </a:endParaRPr>
          </a:p>
        </p:txBody>
      </p:sp>
      <p:sp>
        <p:nvSpPr>
          <p:cNvPr id="298" name="Google Shape;298;p45"/>
          <p:cNvSpPr/>
          <p:nvPr/>
        </p:nvSpPr>
        <p:spPr>
          <a:xfrm>
            <a:off x="5741925" y="1674250"/>
            <a:ext cx="3286500" cy="1472700"/>
          </a:xfrm>
          <a:prstGeom prst="rect">
            <a:avLst/>
          </a:prstGeom>
          <a:solidFill>
            <a:srgbClr val="B3E2D9">
              <a:alpha val="37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</a:rPr>
              <a:t>Precio medio ’destacado’ : 8.055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</a:rPr>
              <a:t>Precio medio sin ’destacado’: 7.840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</a:rPr>
              <a:t>Precio mediano con ’destacado’: 8.181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</a:rPr>
              <a:t>Precio mediano sin ’destacado’: 7.990</a:t>
            </a:r>
            <a:endParaRPr b="1" sz="1300"/>
          </a:p>
        </p:txBody>
      </p:sp>
      <p:pic>
        <p:nvPicPr>
          <p:cNvPr id="299" name="Google Shape;29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58725"/>
            <a:ext cx="5430225" cy="347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/>
          <p:nvPr>
            <p:ph type="title"/>
          </p:nvPr>
        </p:nvSpPr>
        <p:spPr>
          <a:xfrm>
            <a:off x="311700" y="153850"/>
            <a:ext cx="8246700" cy="537300"/>
          </a:xfrm>
          <a:prstGeom prst="rect">
            <a:avLst/>
          </a:prstGeom>
          <a:solidFill>
            <a:srgbClr val="32C3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</a:rPr>
              <a:t>4</a:t>
            </a:r>
            <a:r>
              <a:rPr b="1" lang="es" sz="2400">
                <a:solidFill>
                  <a:schemeClr val="lt1"/>
                </a:solidFill>
              </a:rPr>
              <a:t>.</a:t>
            </a:r>
            <a:r>
              <a:rPr b="1" lang="es" sz="2400">
                <a:solidFill>
                  <a:schemeClr val="lt1"/>
                </a:solidFill>
              </a:rPr>
              <a:t>Test</a:t>
            </a:r>
            <a:r>
              <a:rPr b="1" lang="es" sz="2400">
                <a:solidFill>
                  <a:schemeClr val="lt1"/>
                </a:solidFill>
              </a:rPr>
              <a:t> de Hipótesis sobre Precios: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: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305" name="Google Shape;305;p46"/>
          <p:cNvSpPr txBox="1"/>
          <p:nvPr>
            <p:ph type="title"/>
          </p:nvPr>
        </p:nvSpPr>
        <p:spPr>
          <a:xfrm>
            <a:off x="311700" y="769025"/>
            <a:ext cx="8246700" cy="537300"/>
          </a:xfrm>
          <a:prstGeom prst="rect">
            <a:avLst/>
          </a:prstGeom>
          <a:solidFill>
            <a:srgbClr val="15BFA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Prueba de Hipótesis por gama precio </a:t>
            </a:r>
            <a:r>
              <a:rPr lang="es">
                <a:solidFill>
                  <a:schemeClr val="lt1"/>
                </a:solidFill>
              </a:rPr>
              <a:t>(medio)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306" name="Google Shape;306;p46"/>
          <p:cNvSpPr txBox="1"/>
          <p:nvPr/>
        </p:nvSpPr>
        <p:spPr>
          <a:xfrm>
            <a:off x="6490200" y="3625525"/>
            <a:ext cx="1794300" cy="1221000"/>
          </a:xfrm>
          <a:prstGeom prst="rect">
            <a:avLst/>
          </a:prstGeom>
          <a:solidFill>
            <a:srgbClr val="B3E2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44">
                <a:solidFill>
                  <a:schemeClr val="dk1"/>
                </a:solidFill>
              </a:rPr>
              <a:t>Hipótesis alternativa (H₁):</a:t>
            </a:r>
            <a:endParaRPr sz="2244">
              <a:solidFill>
                <a:schemeClr val="dk1"/>
              </a:solidFill>
            </a:endParaRPr>
          </a:p>
        </p:txBody>
      </p:sp>
      <p:sp>
        <p:nvSpPr>
          <p:cNvPr id="307" name="Google Shape;307;p46"/>
          <p:cNvSpPr/>
          <p:nvPr/>
        </p:nvSpPr>
        <p:spPr>
          <a:xfrm>
            <a:off x="5697775" y="1674250"/>
            <a:ext cx="3330600" cy="1472700"/>
          </a:xfrm>
          <a:prstGeom prst="rect">
            <a:avLst/>
          </a:prstGeom>
          <a:solidFill>
            <a:srgbClr val="B3E2D9">
              <a:alpha val="37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</a:rPr>
              <a:t>Precio medio ’destacado’ : 12.835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</a:rPr>
              <a:t>Precio medio sin ’destacado’: 12.730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</a:rPr>
              <a:t>Precio mediano con ’destacado’: 12.900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</a:rPr>
              <a:t>Precio mediano sin ’destacado’: 12.800</a:t>
            </a:r>
            <a:endParaRPr b="1" sz="1300"/>
          </a:p>
        </p:txBody>
      </p:sp>
      <p:pic>
        <p:nvPicPr>
          <p:cNvPr id="308" name="Google Shape;30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472150"/>
            <a:ext cx="5437125" cy="337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7"/>
          <p:cNvSpPr txBox="1"/>
          <p:nvPr>
            <p:ph type="title"/>
          </p:nvPr>
        </p:nvSpPr>
        <p:spPr>
          <a:xfrm>
            <a:off x="311700" y="153850"/>
            <a:ext cx="8246700" cy="537300"/>
          </a:xfrm>
          <a:prstGeom prst="rect">
            <a:avLst/>
          </a:prstGeom>
          <a:solidFill>
            <a:srgbClr val="32C3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</a:rPr>
              <a:t>4</a:t>
            </a:r>
            <a:r>
              <a:rPr b="1" lang="es" sz="2400">
                <a:solidFill>
                  <a:schemeClr val="lt1"/>
                </a:solidFill>
              </a:rPr>
              <a:t>.</a:t>
            </a:r>
            <a:r>
              <a:rPr b="1" lang="es" sz="2400">
                <a:solidFill>
                  <a:schemeClr val="lt1"/>
                </a:solidFill>
              </a:rPr>
              <a:t>Test</a:t>
            </a:r>
            <a:r>
              <a:rPr b="1" lang="es" sz="2400">
                <a:solidFill>
                  <a:schemeClr val="lt1"/>
                </a:solidFill>
              </a:rPr>
              <a:t> de Hipótesis sobre Precios: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: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314" name="Google Shape;314;p47"/>
          <p:cNvSpPr txBox="1"/>
          <p:nvPr>
            <p:ph type="title"/>
          </p:nvPr>
        </p:nvSpPr>
        <p:spPr>
          <a:xfrm>
            <a:off x="311700" y="769025"/>
            <a:ext cx="8246700" cy="537300"/>
          </a:xfrm>
          <a:prstGeom prst="rect">
            <a:avLst/>
          </a:prstGeom>
          <a:solidFill>
            <a:srgbClr val="15BFA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Prueba de Hipótesis por gama precio </a:t>
            </a:r>
            <a:r>
              <a:rPr lang="es">
                <a:solidFill>
                  <a:schemeClr val="lt1"/>
                </a:solidFill>
              </a:rPr>
              <a:t>(medio alto)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315" name="Google Shape;315;p47"/>
          <p:cNvSpPr txBox="1"/>
          <p:nvPr/>
        </p:nvSpPr>
        <p:spPr>
          <a:xfrm>
            <a:off x="6490200" y="3625525"/>
            <a:ext cx="1794300" cy="1221000"/>
          </a:xfrm>
          <a:prstGeom prst="rect">
            <a:avLst/>
          </a:prstGeom>
          <a:solidFill>
            <a:srgbClr val="B3E2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44">
                <a:solidFill>
                  <a:schemeClr val="dk1"/>
                </a:solidFill>
              </a:rPr>
              <a:t>Hipótesis alternativa (H₁):</a:t>
            </a:r>
            <a:endParaRPr sz="2244">
              <a:solidFill>
                <a:schemeClr val="dk1"/>
              </a:solidFill>
            </a:endParaRPr>
          </a:p>
        </p:txBody>
      </p:sp>
      <p:sp>
        <p:nvSpPr>
          <p:cNvPr id="316" name="Google Shape;316;p47"/>
          <p:cNvSpPr/>
          <p:nvPr/>
        </p:nvSpPr>
        <p:spPr>
          <a:xfrm>
            <a:off x="5894325" y="1674250"/>
            <a:ext cx="3134100" cy="1472700"/>
          </a:xfrm>
          <a:prstGeom prst="rect">
            <a:avLst/>
          </a:prstGeom>
          <a:solidFill>
            <a:srgbClr val="B3E2D9">
              <a:alpha val="37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Precio medio ’destacado’ : 19.525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Precio medio sin ’destacado’: 19.327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Precio mediano con ’destacado’: 19.118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Precio mediano sin ’destacado’: 18.925</a:t>
            </a:r>
            <a:endParaRPr sz="1300"/>
          </a:p>
        </p:txBody>
      </p:sp>
      <p:pic>
        <p:nvPicPr>
          <p:cNvPr id="317" name="Google Shape;31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45300"/>
            <a:ext cx="5480075" cy="340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8"/>
          <p:cNvSpPr txBox="1"/>
          <p:nvPr>
            <p:ph type="title"/>
          </p:nvPr>
        </p:nvSpPr>
        <p:spPr>
          <a:xfrm>
            <a:off x="311700" y="153850"/>
            <a:ext cx="8246700" cy="537300"/>
          </a:xfrm>
          <a:prstGeom prst="rect">
            <a:avLst/>
          </a:prstGeom>
          <a:solidFill>
            <a:srgbClr val="32C3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</a:rPr>
              <a:t>4</a:t>
            </a:r>
            <a:r>
              <a:rPr b="1" lang="es" sz="2400">
                <a:solidFill>
                  <a:schemeClr val="lt1"/>
                </a:solidFill>
              </a:rPr>
              <a:t>.Test</a:t>
            </a:r>
            <a:r>
              <a:rPr b="1" lang="es" sz="2400">
                <a:solidFill>
                  <a:schemeClr val="lt1"/>
                </a:solidFill>
              </a:rPr>
              <a:t> de Hipótesis sobre Precios: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: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323" name="Google Shape;323;p48"/>
          <p:cNvSpPr txBox="1"/>
          <p:nvPr>
            <p:ph type="title"/>
          </p:nvPr>
        </p:nvSpPr>
        <p:spPr>
          <a:xfrm>
            <a:off x="311700" y="769025"/>
            <a:ext cx="8246700" cy="537300"/>
          </a:xfrm>
          <a:prstGeom prst="rect">
            <a:avLst/>
          </a:prstGeom>
          <a:solidFill>
            <a:srgbClr val="15BFA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Prueba de Hipótesis por gama precio (cara)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324" name="Google Shape;324;p48"/>
          <p:cNvSpPr txBox="1"/>
          <p:nvPr/>
        </p:nvSpPr>
        <p:spPr>
          <a:xfrm>
            <a:off x="6490200" y="3625525"/>
            <a:ext cx="1794300" cy="1221000"/>
          </a:xfrm>
          <a:prstGeom prst="rect">
            <a:avLst/>
          </a:prstGeom>
          <a:solidFill>
            <a:srgbClr val="B3E2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44">
                <a:solidFill>
                  <a:schemeClr val="dk1"/>
                </a:solidFill>
              </a:rPr>
              <a:t>Hipótesis alternativa (H₁):</a:t>
            </a:r>
            <a:endParaRPr sz="2244">
              <a:solidFill>
                <a:schemeClr val="dk1"/>
              </a:solidFill>
            </a:endParaRPr>
          </a:p>
        </p:txBody>
      </p:sp>
      <p:sp>
        <p:nvSpPr>
          <p:cNvPr id="325" name="Google Shape;325;p48"/>
          <p:cNvSpPr/>
          <p:nvPr/>
        </p:nvSpPr>
        <p:spPr>
          <a:xfrm>
            <a:off x="5894325" y="1674250"/>
            <a:ext cx="3134100" cy="1472700"/>
          </a:xfrm>
          <a:prstGeom prst="rect">
            <a:avLst/>
          </a:prstGeom>
          <a:solidFill>
            <a:srgbClr val="B3E2D9">
              <a:alpha val="37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Precio medio ’destacado’ : 30.916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Precio medio sin ’destacado’: 30.460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Precio mediano con ’destacado’: 29.909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Precio mediano sin ’destacado’: 29.500</a:t>
            </a:r>
            <a:endParaRPr sz="1300"/>
          </a:p>
        </p:txBody>
      </p:sp>
      <p:pic>
        <p:nvPicPr>
          <p:cNvPr id="326" name="Google Shape;32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45300"/>
            <a:ext cx="5480075" cy="34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9"/>
          <p:cNvSpPr txBox="1"/>
          <p:nvPr>
            <p:ph type="title"/>
          </p:nvPr>
        </p:nvSpPr>
        <p:spPr>
          <a:xfrm>
            <a:off x="311700" y="153850"/>
            <a:ext cx="8246700" cy="537300"/>
          </a:xfrm>
          <a:prstGeom prst="rect">
            <a:avLst/>
          </a:prstGeom>
          <a:solidFill>
            <a:srgbClr val="32C3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</a:rPr>
              <a:t>4</a:t>
            </a:r>
            <a:r>
              <a:rPr b="1" lang="es" sz="2400">
                <a:solidFill>
                  <a:schemeClr val="lt1"/>
                </a:solidFill>
              </a:rPr>
              <a:t>.Test de Hipótesis sobre Precios: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: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332" name="Google Shape;332;p49"/>
          <p:cNvSpPr txBox="1"/>
          <p:nvPr>
            <p:ph type="title"/>
          </p:nvPr>
        </p:nvSpPr>
        <p:spPr>
          <a:xfrm>
            <a:off x="311700" y="769025"/>
            <a:ext cx="8246700" cy="537300"/>
          </a:xfrm>
          <a:prstGeom prst="rect">
            <a:avLst/>
          </a:prstGeom>
          <a:solidFill>
            <a:srgbClr val="15BFA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Prueba de Hipótesis por gama precio (muy cara)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333" name="Google Shape;333;p49"/>
          <p:cNvSpPr txBox="1"/>
          <p:nvPr/>
        </p:nvSpPr>
        <p:spPr>
          <a:xfrm>
            <a:off x="6490200" y="3625525"/>
            <a:ext cx="1794300" cy="1221000"/>
          </a:xfrm>
          <a:prstGeom prst="rect">
            <a:avLst/>
          </a:prstGeom>
          <a:solidFill>
            <a:srgbClr val="32C3FF">
              <a:alpha val="4118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44">
                <a:solidFill>
                  <a:schemeClr val="dk1"/>
                </a:solidFill>
              </a:rPr>
              <a:t>Hipótesis nula</a:t>
            </a:r>
            <a:endParaRPr sz="2244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44">
                <a:solidFill>
                  <a:schemeClr val="dk1"/>
                </a:solidFill>
              </a:rPr>
              <a:t>(Ho):</a:t>
            </a:r>
            <a:endParaRPr sz="2244">
              <a:solidFill>
                <a:schemeClr val="dk1"/>
              </a:solidFill>
            </a:endParaRPr>
          </a:p>
        </p:txBody>
      </p:sp>
      <p:sp>
        <p:nvSpPr>
          <p:cNvPr id="334" name="Google Shape;334;p49"/>
          <p:cNvSpPr/>
          <p:nvPr/>
        </p:nvSpPr>
        <p:spPr>
          <a:xfrm>
            <a:off x="5894325" y="1674250"/>
            <a:ext cx="3134100" cy="1472700"/>
          </a:xfrm>
          <a:prstGeom prst="rect">
            <a:avLst/>
          </a:prstGeom>
          <a:solidFill>
            <a:srgbClr val="B3E2D9">
              <a:alpha val="37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Precio medio ’destacado’ : 58.500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Precio medio sin ’destacado’: 58.917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Precio mediano con ’destacado’: 49.900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Precio mediano sin ’destacado’: 49.725</a:t>
            </a:r>
            <a:endParaRPr sz="1300"/>
          </a:p>
        </p:txBody>
      </p:sp>
      <p:pic>
        <p:nvPicPr>
          <p:cNvPr id="335" name="Google Shape;33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58725"/>
            <a:ext cx="5430224" cy="33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0"/>
          <p:cNvSpPr txBox="1"/>
          <p:nvPr/>
        </p:nvSpPr>
        <p:spPr>
          <a:xfrm>
            <a:off x="0" y="0"/>
            <a:ext cx="92835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highlight>
                <a:srgbClr val="32C3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000">
                <a:solidFill>
                  <a:schemeClr val="lt1"/>
                </a:solidFill>
                <a:highlight>
                  <a:srgbClr val="32C3FF"/>
                </a:highlight>
              </a:rPr>
              <a:t>Indicador de destacado </a:t>
            </a:r>
            <a:r>
              <a:rPr lang="es" sz="4000">
                <a:solidFill>
                  <a:schemeClr val="dk1"/>
                </a:solidFill>
                <a:highlight>
                  <a:srgbClr val="B3E2D9"/>
                </a:highlight>
              </a:rPr>
              <a:t>Wallapop Pro</a:t>
            </a:r>
            <a:endParaRPr sz="4500">
              <a:solidFill>
                <a:schemeClr val="lt1"/>
              </a:solidFill>
              <a:highlight>
                <a:srgbClr val="32C3FF"/>
              </a:highlight>
            </a:endParaRPr>
          </a:p>
          <a:p>
            <a:pPr indent="-44450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5BFA0"/>
              </a:buClr>
              <a:buSzPts val="3400"/>
              <a:buChar char="●"/>
            </a:pPr>
            <a:r>
              <a:rPr b="1" lang="es" sz="3400">
                <a:solidFill>
                  <a:srgbClr val="15BFA0"/>
                </a:solidFill>
                <a:highlight>
                  <a:schemeClr val="lt1"/>
                </a:highlight>
              </a:rPr>
              <a:t>Modelos de Machine Learning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1"/>
          <p:cNvSpPr txBox="1"/>
          <p:nvPr>
            <p:ph type="title"/>
          </p:nvPr>
        </p:nvSpPr>
        <p:spPr>
          <a:xfrm>
            <a:off x="311700" y="153850"/>
            <a:ext cx="8569200" cy="537300"/>
          </a:xfrm>
          <a:prstGeom prst="rect">
            <a:avLst/>
          </a:prstGeom>
          <a:solidFill>
            <a:srgbClr val="32C3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</a:rPr>
              <a:t>5</a:t>
            </a:r>
            <a:r>
              <a:rPr b="1" lang="es" sz="2400">
                <a:solidFill>
                  <a:schemeClr val="lt1"/>
                </a:solidFill>
              </a:rPr>
              <a:t>.Machine Learning: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: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346" name="Google Shape;346;p51"/>
          <p:cNvSpPr txBox="1"/>
          <p:nvPr>
            <p:ph type="title"/>
          </p:nvPr>
        </p:nvSpPr>
        <p:spPr>
          <a:xfrm>
            <a:off x="311700" y="769025"/>
            <a:ext cx="7172100" cy="537300"/>
          </a:xfrm>
          <a:prstGeom prst="rect">
            <a:avLst/>
          </a:prstGeom>
          <a:solidFill>
            <a:srgbClr val="15BFA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Modelo de regresión logística con SMOTE</a:t>
            </a:r>
            <a:endParaRPr b="1" sz="1050">
              <a:solidFill>
                <a:schemeClr val="lt1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lt1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</a:endParaRPr>
          </a:p>
        </p:txBody>
      </p:sp>
      <p:pic>
        <p:nvPicPr>
          <p:cNvPr id="347" name="Google Shape;347;p51"/>
          <p:cNvPicPr preferRelativeResize="0"/>
          <p:nvPr/>
        </p:nvPicPr>
        <p:blipFill rotWithShape="1">
          <a:blip r:embed="rId4">
            <a:alphaModFix/>
          </a:blip>
          <a:srcRect b="0" l="1195" r="0" t="0"/>
          <a:stretch/>
        </p:blipFill>
        <p:spPr>
          <a:xfrm>
            <a:off x="379700" y="1498600"/>
            <a:ext cx="2633925" cy="21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51"/>
          <p:cNvSpPr txBox="1"/>
          <p:nvPr>
            <p:ph idx="1" type="body"/>
          </p:nvPr>
        </p:nvSpPr>
        <p:spPr>
          <a:xfrm>
            <a:off x="311700" y="3879275"/>
            <a:ext cx="2701800" cy="1094400"/>
          </a:xfrm>
          <a:prstGeom prst="rect">
            <a:avLst/>
          </a:prstGeom>
          <a:solidFill>
            <a:srgbClr val="B3E2D9">
              <a:alpha val="3725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s" sz="900">
                <a:solidFill>
                  <a:schemeClr val="dk1"/>
                </a:solidFill>
              </a:rPr>
              <a:t>Accuracy: 0.55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s" sz="900">
                <a:solidFill>
                  <a:schemeClr val="dk1"/>
                </a:solidFill>
              </a:rPr>
              <a:t>Precision: 0.19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s" sz="900">
                <a:solidFill>
                  <a:schemeClr val="dk1"/>
                </a:solidFill>
              </a:rPr>
              <a:t>Recall: 0.60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b="1" lang="es" sz="900">
                <a:solidFill>
                  <a:schemeClr val="dk1"/>
                </a:solidFill>
              </a:rPr>
              <a:t>F1 score: 0.28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349" name="Google Shape;349;p51"/>
          <p:cNvSpPr txBox="1"/>
          <p:nvPr>
            <p:ph idx="1" type="body"/>
          </p:nvPr>
        </p:nvSpPr>
        <p:spPr>
          <a:xfrm>
            <a:off x="3207300" y="3879275"/>
            <a:ext cx="2701800" cy="1094400"/>
          </a:xfrm>
          <a:prstGeom prst="rect">
            <a:avLst/>
          </a:prstGeom>
          <a:solidFill>
            <a:srgbClr val="B3E2D9">
              <a:alpha val="3725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s" sz="900">
                <a:solidFill>
                  <a:schemeClr val="dk1"/>
                </a:solidFill>
              </a:rPr>
              <a:t>Accuracy: 0.80</a:t>
            </a:r>
            <a:endParaRPr b="1" sz="9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s" sz="900">
                <a:solidFill>
                  <a:schemeClr val="dk1"/>
                </a:solidFill>
              </a:rPr>
              <a:t>Precision: 0.42</a:t>
            </a:r>
            <a:endParaRPr b="1" sz="9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s" sz="900">
                <a:solidFill>
                  <a:schemeClr val="dk1"/>
                </a:solidFill>
              </a:rPr>
              <a:t>Recall: 0.948</a:t>
            </a:r>
            <a:endParaRPr b="1" sz="9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b="1" lang="es" sz="900">
                <a:solidFill>
                  <a:schemeClr val="dk1"/>
                </a:solidFill>
              </a:rPr>
              <a:t>F1 score: 0.58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350" name="Google Shape;350;p51"/>
          <p:cNvSpPr txBox="1"/>
          <p:nvPr>
            <p:ph idx="1" type="body"/>
          </p:nvPr>
        </p:nvSpPr>
        <p:spPr>
          <a:xfrm>
            <a:off x="6179100" y="3879275"/>
            <a:ext cx="2701800" cy="1094400"/>
          </a:xfrm>
          <a:prstGeom prst="rect">
            <a:avLst/>
          </a:prstGeom>
          <a:solidFill>
            <a:srgbClr val="B3E2D9">
              <a:alpha val="3725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b="1" lang="es" sz="900">
                <a:solidFill>
                  <a:schemeClr val="dk1"/>
                </a:solidFill>
              </a:rPr>
              <a:t>Accuracy: 0.94</a:t>
            </a:r>
            <a:endParaRPr b="1" sz="9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b="1" lang="es" sz="900">
                <a:solidFill>
                  <a:schemeClr val="dk1"/>
                </a:solidFill>
              </a:rPr>
              <a:t>Precision: 0.79</a:t>
            </a:r>
            <a:endParaRPr b="1" sz="9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b="1" lang="es" sz="900">
                <a:solidFill>
                  <a:schemeClr val="dk1"/>
                </a:solidFill>
              </a:rPr>
              <a:t>Recall: 0.78</a:t>
            </a:r>
            <a:endParaRPr b="1" sz="9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b="1" lang="es" sz="900">
                <a:solidFill>
                  <a:schemeClr val="dk1"/>
                </a:solidFill>
              </a:rPr>
              <a:t>F1 score: 0.78</a:t>
            </a:r>
            <a:endParaRPr sz="900"/>
          </a:p>
        </p:txBody>
      </p:sp>
      <p:pic>
        <p:nvPicPr>
          <p:cNvPr id="351" name="Google Shape;351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6025" y="1458725"/>
            <a:ext cx="2749676" cy="226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8101" y="1458725"/>
            <a:ext cx="2789257" cy="22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35625"/>
            <a:ext cx="8246700" cy="537300"/>
          </a:xfrm>
          <a:prstGeom prst="rect">
            <a:avLst/>
          </a:prstGeom>
          <a:solidFill>
            <a:srgbClr val="32C3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1.Análisis de Coches de Segunda Mano en Wallapop: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845225"/>
            <a:ext cx="8246700" cy="537300"/>
          </a:xfrm>
          <a:prstGeom prst="rect">
            <a:avLst/>
          </a:prstGeom>
          <a:solidFill>
            <a:srgbClr val="15BFA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Visión General: Año </a:t>
            </a:r>
            <a:r>
              <a:rPr b="1" lang="es" sz="2200">
                <a:solidFill>
                  <a:schemeClr val="lt1"/>
                </a:solidFill>
              </a:rPr>
              <a:t>Fabricación</a:t>
            </a:r>
            <a:endParaRPr b="1" sz="2200">
              <a:solidFill>
                <a:schemeClr val="lt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1594" r="0" t="-3007"/>
          <a:stretch/>
        </p:blipFill>
        <p:spPr>
          <a:xfrm>
            <a:off x="3723625" y="1477075"/>
            <a:ext cx="4780900" cy="345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775" y="1477075"/>
            <a:ext cx="3176650" cy="1483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975" y="2960975"/>
            <a:ext cx="3019875" cy="201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550" y="1475000"/>
            <a:ext cx="4749851" cy="34517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8" name="Google Shape;358;p52"/>
          <p:cNvGraphicFramePr/>
          <p:nvPr/>
        </p:nvGraphicFramePr>
        <p:xfrm>
          <a:off x="5276750" y="165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{26360D57-107C-4F64-861E-31AF9BAD6607}</a:tableStyleId>
              </a:tblPr>
              <a:tblGrid>
                <a:gridCol w="1457375"/>
                <a:gridCol w="1457375"/>
              </a:tblGrid>
              <a:tr h="37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Código postal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Km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Price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City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Model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Horsepower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0.09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Year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Brand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9" name="Google Shape;359;p52"/>
          <p:cNvSpPr txBox="1"/>
          <p:nvPr>
            <p:ph type="title"/>
          </p:nvPr>
        </p:nvSpPr>
        <p:spPr>
          <a:xfrm>
            <a:off x="311700" y="153850"/>
            <a:ext cx="8569200" cy="537300"/>
          </a:xfrm>
          <a:prstGeom prst="rect">
            <a:avLst/>
          </a:prstGeom>
          <a:solidFill>
            <a:srgbClr val="32C3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</a:rPr>
              <a:t>5</a:t>
            </a:r>
            <a:r>
              <a:rPr b="1" lang="es" sz="2400">
                <a:solidFill>
                  <a:schemeClr val="lt1"/>
                </a:solidFill>
              </a:rPr>
              <a:t>.Machine Learning: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: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360" name="Google Shape;360;p52"/>
          <p:cNvSpPr txBox="1"/>
          <p:nvPr>
            <p:ph type="title"/>
          </p:nvPr>
        </p:nvSpPr>
        <p:spPr>
          <a:xfrm>
            <a:off x="311700" y="769025"/>
            <a:ext cx="7172100" cy="537300"/>
          </a:xfrm>
          <a:prstGeom prst="rect">
            <a:avLst/>
          </a:prstGeom>
          <a:solidFill>
            <a:srgbClr val="15BFA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Modelo de regresión logística con SMOTE</a:t>
            </a:r>
            <a:endParaRPr b="1" sz="1050">
              <a:solidFill>
                <a:schemeClr val="lt1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lt1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3"/>
          <p:cNvSpPr txBox="1"/>
          <p:nvPr>
            <p:ph type="title"/>
          </p:nvPr>
        </p:nvSpPr>
        <p:spPr>
          <a:xfrm>
            <a:off x="311700" y="153850"/>
            <a:ext cx="8569200" cy="537300"/>
          </a:xfrm>
          <a:prstGeom prst="rect">
            <a:avLst/>
          </a:prstGeom>
          <a:solidFill>
            <a:srgbClr val="32C3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</a:rPr>
              <a:t>5. Conclusiones</a:t>
            </a:r>
            <a:r>
              <a:rPr b="1" lang="es" sz="2400">
                <a:solidFill>
                  <a:schemeClr val="lt1"/>
                </a:solidFill>
              </a:rPr>
              <a:t>: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: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366" name="Google Shape;366;p53"/>
          <p:cNvSpPr txBox="1"/>
          <p:nvPr>
            <p:ph type="title"/>
          </p:nvPr>
        </p:nvSpPr>
        <p:spPr>
          <a:xfrm>
            <a:off x="311700" y="769025"/>
            <a:ext cx="8569200" cy="537300"/>
          </a:xfrm>
          <a:prstGeom prst="rect">
            <a:avLst/>
          </a:prstGeom>
          <a:solidFill>
            <a:srgbClr val="15BFA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Precio y Factores Influyentes</a:t>
            </a:r>
            <a:endParaRPr b="1" sz="1050">
              <a:solidFill>
                <a:schemeClr val="lt1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367" name="Google Shape;367;p53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  <a:solidFill>
            <a:srgbClr val="B3E2D9"/>
          </a:solidFill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2424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2410">
                <a:solidFill>
                  <a:schemeClr val="dk1"/>
                </a:solidFill>
                <a:highlight>
                  <a:srgbClr val="B3E2D9"/>
                </a:highlight>
              </a:rPr>
              <a:t>P</a:t>
            </a:r>
            <a:r>
              <a:rPr lang="es" sz="2410">
                <a:solidFill>
                  <a:schemeClr val="dk1"/>
                </a:solidFill>
                <a:highlight>
                  <a:srgbClr val="B3E2D9"/>
                </a:highlight>
              </a:rPr>
              <a:t>recio medio 14,400 €</a:t>
            </a:r>
            <a:endParaRPr sz="2410">
              <a:solidFill>
                <a:schemeClr val="dk1"/>
              </a:solidFill>
              <a:highlight>
                <a:srgbClr val="B3E2D9"/>
              </a:highlight>
            </a:endParaRPr>
          </a:p>
          <a:p>
            <a:pPr indent="-32424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2410">
                <a:solidFill>
                  <a:schemeClr val="dk1"/>
                </a:solidFill>
                <a:highlight>
                  <a:srgbClr val="B3E2D9"/>
                </a:highlight>
              </a:rPr>
              <a:t>Aumento de Precios de los coches:</a:t>
            </a:r>
            <a:endParaRPr sz="2410">
              <a:solidFill>
                <a:schemeClr val="dk1"/>
              </a:solidFill>
              <a:highlight>
                <a:srgbClr val="B3E2D9"/>
              </a:highlight>
            </a:endParaRPr>
          </a:p>
          <a:p>
            <a:pPr indent="-32424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" sz="2410">
                <a:solidFill>
                  <a:schemeClr val="dk1"/>
                </a:solidFill>
                <a:highlight>
                  <a:srgbClr val="B3E2D9"/>
                </a:highlight>
              </a:rPr>
              <a:t>Más nuevo</a:t>
            </a:r>
            <a:endParaRPr sz="2410">
              <a:solidFill>
                <a:schemeClr val="dk1"/>
              </a:solidFill>
              <a:highlight>
                <a:srgbClr val="B3E2D9"/>
              </a:highlight>
            </a:endParaRPr>
          </a:p>
          <a:p>
            <a:pPr indent="-32424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" sz="2410">
                <a:solidFill>
                  <a:schemeClr val="dk1"/>
                </a:solidFill>
                <a:highlight>
                  <a:srgbClr val="B3E2D9"/>
                </a:highlight>
              </a:rPr>
              <a:t>Más potencia</a:t>
            </a:r>
            <a:endParaRPr sz="2410">
              <a:solidFill>
                <a:schemeClr val="dk1"/>
              </a:solidFill>
              <a:highlight>
                <a:srgbClr val="B3E2D9"/>
              </a:highlight>
            </a:endParaRPr>
          </a:p>
          <a:p>
            <a:pPr indent="-32424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" sz="2410">
                <a:solidFill>
                  <a:schemeClr val="dk1"/>
                </a:solidFill>
                <a:highlight>
                  <a:srgbClr val="B3E2D9"/>
                </a:highlight>
              </a:rPr>
              <a:t>Menos kilómet</a:t>
            </a:r>
            <a:r>
              <a:rPr lang="es" sz="2410">
                <a:solidFill>
                  <a:schemeClr val="dk1"/>
                </a:solidFill>
                <a:highlight>
                  <a:srgbClr val="B3E2D9"/>
                </a:highlight>
              </a:rPr>
              <a:t>r</a:t>
            </a:r>
            <a:r>
              <a:rPr lang="es" sz="2410">
                <a:solidFill>
                  <a:schemeClr val="dk1"/>
                </a:solidFill>
                <a:highlight>
                  <a:srgbClr val="B3E2D9"/>
                </a:highlight>
              </a:rPr>
              <a:t>os</a:t>
            </a:r>
            <a:endParaRPr sz="2410">
              <a:solidFill>
                <a:schemeClr val="dk1"/>
              </a:solidFill>
              <a:highlight>
                <a:srgbClr val="B3E2D9"/>
              </a:highlight>
            </a:endParaRPr>
          </a:p>
          <a:p>
            <a:pPr indent="-32424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2410">
                <a:solidFill>
                  <a:schemeClr val="dk1"/>
                </a:solidFill>
                <a:highlight>
                  <a:srgbClr val="B3E2D9"/>
                </a:highlight>
              </a:rPr>
              <a:t>Transmisión </a:t>
            </a:r>
            <a:endParaRPr sz="2410">
              <a:solidFill>
                <a:schemeClr val="dk1"/>
              </a:solidFill>
              <a:highlight>
                <a:srgbClr val="B3E2D9"/>
              </a:highlight>
            </a:endParaRPr>
          </a:p>
          <a:p>
            <a:pPr indent="-32424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" sz="2410">
                <a:solidFill>
                  <a:schemeClr val="dk1"/>
                </a:solidFill>
                <a:highlight>
                  <a:srgbClr val="B3E2D9"/>
                </a:highlight>
              </a:rPr>
              <a:t>Mecánica:</a:t>
            </a:r>
            <a:r>
              <a:rPr lang="es" sz="2410">
                <a:solidFill>
                  <a:schemeClr val="dk1"/>
                </a:solidFill>
                <a:highlight>
                  <a:srgbClr val="B3E2D9"/>
                </a:highlight>
              </a:rPr>
              <a:t>  Más </a:t>
            </a:r>
            <a:r>
              <a:rPr lang="es" sz="2410">
                <a:solidFill>
                  <a:schemeClr val="dk1"/>
                </a:solidFill>
                <a:highlight>
                  <a:srgbClr val="B3E2D9"/>
                </a:highlight>
              </a:rPr>
              <a:t>común</a:t>
            </a:r>
            <a:r>
              <a:rPr lang="es" sz="2410">
                <a:solidFill>
                  <a:schemeClr val="dk1"/>
                </a:solidFill>
                <a:highlight>
                  <a:srgbClr val="B3E2D9"/>
                </a:highlight>
              </a:rPr>
              <a:t>, Menor caro</a:t>
            </a:r>
            <a:endParaRPr sz="2410">
              <a:solidFill>
                <a:schemeClr val="dk1"/>
              </a:solidFill>
              <a:highlight>
                <a:srgbClr val="B3E2D9"/>
              </a:highlight>
            </a:endParaRPr>
          </a:p>
          <a:p>
            <a:pPr indent="-32424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" sz="2410">
                <a:solidFill>
                  <a:schemeClr val="dk1"/>
                </a:solidFill>
                <a:highlight>
                  <a:srgbClr val="B3E2D9"/>
                </a:highlight>
              </a:rPr>
              <a:t>Automática: Menos común, Más caro</a:t>
            </a:r>
            <a:endParaRPr sz="2410">
              <a:solidFill>
                <a:schemeClr val="dk1"/>
              </a:solidFill>
              <a:highlight>
                <a:srgbClr val="B3E2D9"/>
              </a:highlight>
            </a:endParaRPr>
          </a:p>
          <a:p>
            <a:pPr indent="-32424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2410">
                <a:solidFill>
                  <a:schemeClr val="dk1"/>
                </a:solidFill>
                <a:highlight>
                  <a:srgbClr val="B3E2D9"/>
                </a:highlight>
              </a:rPr>
              <a:t>Motor</a:t>
            </a:r>
            <a:endParaRPr sz="2410">
              <a:solidFill>
                <a:schemeClr val="dk1"/>
              </a:solidFill>
              <a:highlight>
                <a:srgbClr val="B3E2D9"/>
              </a:highlight>
            </a:endParaRPr>
          </a:p>
          <a:p>
            <a:pPr indent="-32424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" sz="2410">
                <a:solidFill>
                  <a:schemeClr val="dk1"/>
                </a:solidFill>
                <a:highlight>
                  <a:srgbClr val="B3E2D9"/>
                </a:highlight>
              </a:rPr>
              <a:t>Precios: Eléctrico &gt; Gasolina &gt; Diesel </a:t>
            </a:r>
            <a:endParaRPr sz="2410">
              <a:solidFill>
                <a:schemeClr val="dk1"/>
              </a:solidFill>
              <a:highlight>
                <a:srgbClr val="B3E2D9"/>
              </a:highlight>
            </a:endParaRPr>
          </a:p>
          <a:p>
            <a:pPr indent="-32424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" sz="2410">
                <a:solidFill>
                  <a:schemeClr val="dk1"/>
                </a:solidFill>
                <a:highlight>
                  <a:srgbClr val="B3E2D9"/>
                </a:highlight>
              </a:rPr>
              <a:t>Diesel &gt; Gasolina &gt; Electrico (Recuento)</a:t>
            </a:r>
            <a:endParaRPr sz="2410">
              <a:solidFill>
                <a:schemeClr val="dk1"/>
              </a:solidFill>
              <a:highlight>
                <a:srgbClr val="B3E2D9"/>
              </a:highlight>
            </a:endParaRPr>
          </a:p>
          <a:p>
            <a:pPr indent="-32424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" sz="2410">
                <a:solidFill>
                  <a:schemeClr val="dk1"/>
                </a:solidFill>
                <a:highlight>
                  <a:srgbClr val="B3E2D9"/>
                </a:highlight>
              </a:rPr>
              <a:t>Los eléctrico suelen ser automáticos</a:t>
            </a:r>
            <a:endParaRPr sz="2410">
              <a:solidFill>
                <a:schemeClr val="dk1"/>
              </a:solidFill>
              <a:highlight>
                <a:srgbClr val="B3E2D9"/>
              </a:highlight>
            </a:endParaRPr>
          </a:p>
          <a:p>
            <a:pPr indent="-32424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2410">
                <a:solidFill>
                  <a:schemeClr val="dk1"/>
                </a:solidFill>
                <a:highlight>
                  <a:srgbClr val="B3E2D9"/>
                </a:highlight>
              </a:rPr>
              <a:t>Localización:</a:t>
            </a:r>
            <a:endParaRPr sz="2410">
              <a:solidFill>
                <a:schemeClr val="dk1"/>
              </a:solidFill>
              <a:highlight>
                <a:srgbClr val="B3E2D9"/>
              </a:highlight>
            </a:endParaRPr>
          </a:p>
          <a:p>
            <a:pPr indent="-32424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" sz="2410">
                <a:solidFill>
                  <a:schemeClr val="dk1"/>
                </a:solidFill>
                <a:highlight>
                  <a:srgbClr val="B3E2D9"/>
                </a:highlight>
              </a:rPr>
              <a:t>Madrid y la costa.</a:t>
            </a:r>
            <a:endParaRPr sz="2410">
              <a:solidFill>
                <a:schemeClr val="dk1"/>
              </a:solidFill>
              <a:highlight>
                <a:srgbClr val="B3E2D9"/>
              </a:highlight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4"/>
          <p:cNvSpPr txBox="1"/>
          <p:nvPr>
            <p:ph type="title"/>
          </p:nvPr>
        </p:nvSpPr>
        <p:spPr>
          <a:xfrm>
            <a:off x="311700" y="153850"/>
            <a:ext cx="8569200" cy="537300"/>
          </a:xfrm>
          <a:prstGeom prst="rect">
            <a:avLst/>
          </a:prstGeom>
          <a:solidFill>
            <a:srgbClr val="32C3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</a:rPr>
              <a:t>5. Conclusiones: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: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373" name="Google Shape;373;p54"/>
          <p:cNvSpPr txBox="1"/>
          <p:nvPr>
            <p:ph type="title"/>
          </p:nvPr>
        </p:nvSpPr>
        <p:spPr>
          <a:xfrm>
            <a:off x="311700" y="769025"/>
            <a:ext cx="8569200" cy="537300"/>
          </a:xfrm>
          <a:prstGeom prst="rect">
            <a:avLst/>
          </a:prstGeom>
          <a:solidFill>
            <a:srgbClr val="15BFA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Uso Destacado</a:t>
            </a:r>
            <a:endParaRPr b="1" sz="1050">
              <a:solidFill>
                <a:schemeClr val="lt1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374" name="Google Shape;374;p54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  <a:solidFill>
            <a:srgbClr val="B3E2D9"/>
          </a:solidFill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2200">
                <a:solidFill>
                  <a:schemeClr val="dk1"/>
                </a:solidFill>
              </a:rPr>
              <a:t>Los vendedores con coches </a:t>
            </a:r>
            <a:r>
              <a:rPr lang="es" sz="2200">
                <a:solidFill>
                  <a:schemeClr val="dk1"/>
                </a:solidFill>
              </a:rPr>
              <a:t>más</a:t>
            </a:r>
            <a:r>
              <a:rPr lang="es" sz="2200">
                <a:solidFill>
                  <a:schemeClr val="dk1"/>
                </a:solidFill>
              </a:rPr>
              <a:t> caros, usan mán los</a:t>
            </a:r>
            <a:r>
              <a:rPr lang="es" sz="2200">
                <a:solidFill>
                  <a:schemeClr val="lt1"/>
                </a:solidFill>
                <a:highlight>
                  <a:srgbClr val="32C3FF"/>
                </a:highlight>
                <a:latin typeface="Roboto Mono"/>
                <a:ea typeface="Roboto Mono"/>
                <a:cs typeface="Roboto Mono"/>
                <a:sym typeface="Roboto Mono"/>
              </a:rPr>
              <a:t> Destacado</a:t>
            </a:r>
            <a:r>
              <a:rPr lang="es" sz="2200">
                <a:solidFill>
                  <a:schemeClr val="dk1"/>
                </a:solidFill>
              </a:rPr>
              <a:t> con mayor frecuencia para atraer a </a:t>
            </a:r>
            <a:r>
              <a:rPr lang="es" sz="2200">
                <a:solidFill>
                  <a:schemeClr val="dk1"/>
                </a:solidFill>
              </a:rPr>
              <a:t>más</a:t>
            </a:r>
            <a:r>
              <a:rPr lang="es" sz="2200">
                <a:solidFill>
                  <a:schemeClr val="dk1"/>
                </a:solidFill>
              </a:rPr>
              <a:t> compradores.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5782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s" sz="2200" u="sng">
                <a:solidFill>
                  <a:schemeClr val="dk1"/>
                </a:solidFill>
                <a:highlight>
                  <a:srgbClr val="B3E2D9"/>
                </a:highlight>
              </a:rPr>
              <a:t>T-student</a:t>
            </a:r>
            <a:r>
              <a:rPr lang="es" sz="2200">
                <a:solidFill>
                  <a:schemeClr val="dk1"/>
                </a:solidFill>
                <a:highlight>
                  <a:srgbClr val="B3E2D9"/>
                </a:highlight>
              </a:rPr>
              <a:t>: </a:t>
            </a:r>
            <a:r>
              <a:rPr lang="es" sz="2200">
                <a:solidFill>
                  <a:schemeClr val="dk1"/>
                </a:solidFill>
              </a:rPr>
              <a:t>Los annuncos </a:t>
            </a:r>
            <a:r>
              <a:rPr lang="es" sz="2200">
                <a:solidFill>
                  <a:schemeClr val="lt1"/>
                </a:solidFill>
                <a:highlight>
                  <a:srgbClr val="32C3FF"/>
                </a:highlight>
                <a:latin typeface="Roboto Mono"/>
                <a:ea typeface="Roboto Mono"/>
                <a:cs typeface="Roboto Mono"/>
                <a:sym typeface="Roboto Mono"/>
              </a:rPr>
              <a:t>Destacado</a:t>
            </a:r>
            <a:r>
              <a:rPr lang="es" sz="2200">
                <a:solidFill>
                  <a:schemeClr val="lt1"/>
                </a:solidFill>
                <a:highlight>
                  <a:srgbClr val="32C3FF"/>
                </a:highlight>
              </a:rPr>
              <a:t> </a:t>
            </a:r>
            <a:r>
              <a:rPr lang="es" sz="2200">
                <a:solidFill>
                  <a:schemeClr val="dk1"/>
                </a:solidFill>
              </a:rPr>
              <a:t>generalmente aumenta su precio de venta en la mayoría de las gamas, excepto en la gama de lujo y gama muy cara, debido a que tanto los vendedores como compradores suelen tener un poder adquisitivo alto.</a:t>
            </a:r>
            <a:endParaRPr sz="2200">
              <a:solidFill>
                <a:schemeClr val="dk1"/>
              </a:solidFill>
              <a:highlight>
                <a:srgbClr val="B3E2D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50">
              <a:solidFill>
                <a:srgbClr val="4D515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5"/>
          <p:cNvSpPr txBox="1"/>
          <p:nvPr>
            <p:ph type="title"/>
          </p:nvPr>
        </p:nvSpPr>
        <p:spPr>
          <a:xfrm>
            <a:off x="311700" y="153850"/>
            <a:ext cx="8569200" cy="537300"/>
          </a:xfrm>
          <a:prstGeom prst="rect">
            <a:avLst/>
          </a:prstGeom>
          <a:solidFill>
            <a:srgbClr val="32C3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</a:rPr>
              <a:t>5. Conclusiones: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: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380" name="Google Shape;380;p55"/>
          <p:cNvSpPr txBox="1"/>
          <p:nvPr>
            <p:ph type="title"/>
          </p:nvPr>
        </p:nvSpPr>
        <p:spPr>
          <a:xfrm>
            <a:off x="311700" y="769025"/>
            <a:ext cx="8569200" cy="537300"/>
          </a:xfrm>
          <a:prstGeom prst="rect">
            <a:avLst/>
          </a:prstGeom>
          <a:solidFill>
            <a:srgbClr val="15BFA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Machine Learning</a:t>
            </a:r>
            <a:endParaRPr b="1" sz="1050">
              <a:solidFill>
                <a:schemeClr val="lt1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381" name="Google Shape;381;p55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  <a:solidFill>
            <a:srgbClr val="B3E2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Había</a:t>
            </a:r>
            <a:r>
              <a:rPr lang="es" sz="1800">
                <a:solidFill>
                  <a:schemeClr val="dk1"/>
                </a:solidFill>
              </a:rPr>
              <a:t> un </a:t>
            </a:r>
            <a:r>
              <a:rPr lang="es" sz="1800">
                <a:solidFill>
                  <a:schemeClr val="dk1"/>
                </a:solidFill>
              </a:rPr>
              <a:t>desequilibrio</a:t>
            </a:r>
            <a:r>
              <a:rPr lang="es" sz="1800">
                <a:solidFill>
                  <a:schemeClr val="dk1"/>
                </a:solidFill>
              </a:rPr>
              <a:t> en los datos, usamos </a:t>
            </a:r>
            <a:r>
              <a:rPr lang="es" sz="1800">
                <a:solidFill>
                  <a:schemeClr val="dk1"/>
                </a:solidFill>
              </a:rPr>
              <a:t>SMOTE </a:t>
            </a:r>
            <a:r>
              <a:rPr lang="es" sz="1800">
                <a:solidFill>
                  <a:schemeClr val="dk1"/>
                </a:solidFill>
              </a:rPr>
              <a:t>para solucionarlo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El modelo de </a:t>
            </a:r>
            <a:r>
              <a:rPr b="1" lang="es" sz="1800">
                <a:solidFill>
                  <a:schemeClr val="dk1"/>
                </a:solidFill>
              </a:rPr>
              <a:t>Random Forest</a:t>
            </a:r>
            <a:r>
              <a:rPr lang="es" sz="1800">
                <a:solidFill>
                  <a:schemeClr val="dk1"/>
                </a:solidFill>
              </a:rPr>
              <a:t> con SMOTE ha mostrado un buen rendimiento.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La validación cruzada confirma la robustez del modelo a través de diferentes conjuntos de datos. (0.85 - 0.75)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Las características más importantes en el modelo son: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s" sz="1800">
                <a:solidFill>
                  <a:schemeClr val="dk1"/>
                </a:solidFill>
              </a:rPr>
              <a:t>Código postal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s" sz="1800">
                <a:solidFill>
                  <a:schemeClr val="dk1"/>
                </a:solidFill>
              </a:rPr>
              <a:t>Kilometraje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s" sz="1800">
                <a:solidFill>
                  <a:schemeClr val="dk1"/>
                </a:solidFill>
              </a:rPr>
              <a:t>Precio del vehículo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6"/>
          <p:cNvSpPr txBox="1"/>
          <p:nvPr>
            <p:ph type="title"/>
          </p:nvPr>
        </p:nvSpPr>
        <p:spPr>
          <a:xfrm>
            <a:off x="311700" y="153850"/>
            <a:ext cx="8569200" cy="537300"/>
          </a:xfrm>
          <a:prstGeom prst="rect">
            <a:avLst/>
          </a:prstGeom>
          <a:solidFill>
            <a:srgbClr val="32C3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</a:rPr>
              <a:t>5. Sugerencias: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: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387" name="Google Shape;387;p56"/>
          <p:cNvSpPr txBox="1"/>
          <p:nvPr>
            <p:ph idx="1" type="body"/>
          </p:nvPr>
        </p:nvSpPr>
        <p:spPr>
          <a:xfrm>
            <a:off x="311700" y="1384200"/>
            <a:ext cx="8520600" cy="3184800"/>
          </a:xfrm>
          <a:prstGeom prst="rect">
            <a:avLst/>
          </a:prstGeom>
          <a:solidFill>
            <a:srgbClr val="B3E2D9"/>
          </a:solidFill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90">
                <a:solidFill>
                  <a:schemeClr val="dk1"/>
                </a:solidFill>
              </a:rPr>
              <a:t>Alertas Personalizadas:</a:t>
            </a:r>
            <a:r>
              <a:rPr lang="es" sz="1490">
                <a:solidFill>
                  <a:schemeClr val="dk1"/>
                </a:solidFill>
              </a:rPr>
              <a:t> Envía notificaciones personalizadas </a:t>
            </a:r>
            <a:r>
              <a:rPr b="1" lang="es" sz="1490">
                <a:solidFill>
                  <a:schemeClr val="dk1"/>
                </a:solidFill>
              </a:rPr>
              <a:t>cuando los anuncios de los usuarios están perdiendo visibilidad</a:t>
            </a:r>
            <a:r>
              <a:rPr lang="es" sz="1490">
                <a:solidFill>
                  <a:schemeClr val="dk1"/>
                </a:solidFill>
              </a:rPr>
              <a:t> o cuando hay un aumento en la demanda de coches similares en su área.</a:t>
            </a:r>
            <a:endParaRPr sz="14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90">
                <a:solidFill>
                  <a:schemeClr val="dk1"/>
                </a:solidFill>
              </a:rPr>
              <a:t>Sistema de Puntos o Recompensas:</a:t>
            </a:r>
            <a:r>
              <a:rPr lang="es" sz="1490">
                <a:solidFill>
                  <a:schemeClr val="dk1"/>
                </a:solidFill>
              </a:rPr>
              <a:t> Implementa un sistema de puntos o recompensas donde los usuarios ganan puntos por destacar anuncios o realizar otras acciones en la plataforma. Estos puntos pueden canjearse por descuentos en futuros anuncios destacados.</a:t>
            </a:r>
            <a:endParaRPr b="1" sz="14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90">
                <a:solidFill>
                  <a:schemeClr val="dk1"/>
                </a:solidFill>
              </a:rPr>
              <a:t>Mostrar Impacto en Visibilidad y Ventas:</a:t>
            </a:r>
            <a:r>
              <a:rPr lang="es" sz="1490">
                <a:solidFill>
                  <a:schemeClr val="dk1"/>
                </a:solidFill>
              </a:rPr>
              <a:t> Utiliza estadísticas claras en la plataforma para </a:t>
            </a:r>
            <a:r>
              <a:rPr b="1" lang="es" sz="1490">
                <a:solidFill>
                  <a:schemeClr val="dk1"/>
                </a:solidFill>
              </a:rPr>
              <a:t>mostrar cómo los anuncios destacados mejoran la visibilidad</a:t>
            </a:r>
            <a:r>
              <a:rPr lang="es" sz="1490">
                <a:solidFill>
                  <a:schemeClr val="dk1"/>
                </a:solidFill>
              </a:rPr>
              <a:t> y las tasas de venta. Por ejemplo, mostrar datos como “Los anuncios destacados se ven X veces más que los no destacados.”</a:t>
            </a:r>
            <a:endParaRPr sz="14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90">
                <a:solidFill>
                  <a:schemeClr val="dk1"/>
                </a:solidFill>
              </a:rPr>
              <a:t>Casos de Éxito:</a:t>
            </a:r>
            <a:r>
              <a:rPr lang="es" sz="1490">
                <a:solidFill>
                  <a:schemeClr val="dk1"/>
                </a:solidFill>
              </a:rPr>
              <a:t> Comparte historias de éxito de otros usuarios que vendieron sus coches rápidamente usando anuncios destacados. Esto puede motivar a otros a invertir en la </a:t>
            </a:r>
            <a:r>
              <a:rPr lang="es" sz="1490">
                <a:solidFill>
                  <a:schemeClr val="dk1"/>
                </a:solidFill>
              </a:rPr>
              <a:t>distinción</a:t>
            </a:r>
            <a:r>
              <a:rPr lang="es" sz="1490">
                <a:solidFill>
                  <a:schemeClr val="dk1"/>
                </a:solidFill>
              </a:rPr>
              <a:t> de sus anuncios.</a:t>
            </a:r>
            <a:endParaRPr sz="149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56"/>
          <p:cNvSpPr txBox="1"/>
          <p:nvPr>
            <p:ph type="title"/>
          </p:nvPr>
        </p:nvSpPr>
        <p:spPr>
          <a:xfrm>
            <a:off x="311700" y="769025"/>
            <a:ext cx="8569200" cy="537300"/>
          </a:xfrm>
          <a:prstGeom prst="rect">
            <a:avLst/>
          </a:prstGeom>
          <a:solidFill>
            <a:srgbClr val="15BFA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Wallapop</a:t>
            </a:r>
            <a:endParaRPr b="1" sz="1050">
              <a:solidFill>
                <a:schemeClr val="lt1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7"/>
          <p:cNvSpPr txBox="1"/>
          <p:nvPr>
            <p:ph type="title"/>
          </p:nvPr>
        </p:nvSpPr>
        <p:spPr>
          <a:xfrm>
            <a:off x="311700" y="153850"/>
            <a:ext cx="8569200" cy="537300"/>
          </a:xfrm>
          <a:prstGeom prst="rect">
            <a:avLst/>
          </a:prstGeom>
          <a:solidFill>
            <a:srgbClr val="32C3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</a:rPr>
              <a:t>5. Sugerencias: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: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394" name="Google Shape;394;p57"/>
          <p:cNvSpPr txBox="1"/>
          <p:nvPr>
            <p:ph idx="1" type="body"/>
          </p:nvPr>
        </p:nvSpPr>
        <p:spPr>
          <a:xfrm>
            <a:off x="311700" y="1384200"/>
            <a:ext cx="8520600" cy="3184800"/>
          </a:xfrm>
          <a:prstGeom prst="rect">
            <a:avLst/>
          </a:prstGeom>
          <a:solidFill>
            <a:srgbClr val="B3E2D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1"/>
                </a:solidFill>
              </a:rPr>
              <a:t>Segmentación por Ubicación:</a:t>
            </a:r>
            <a:r>
              <a:rPr lang="es" sz="1300">
                <a:solidFill>
                  <a:schemeClr val="dk1"/>
                </a:solidFill>
              </a:rPr>
              <a:t> Identifica </a:t>
            </a:r>
            <a:r>
              <a:rPr b="1" lang="es" sz="1300">
                <a:solidFill>
                  <a:schemeClr val="dk1"/>
                </a:solidFill>
              </a:rPr>
              <a:t>concesionarios </a:t>
            </a:r>
            <a:r>
              <a:rPr lang="es" sz="1300">
                <a:solidFill>
                  <a:schemeClr val="dk1"/>
                </a:solidFill>
              </a:rPr>
              <a:t>en zonas con </a:t>
            </a:r>
            <a:r>
              <a:rPr b="1" lang="es" sz="1300">
                <a:solidFill>
                  <a:schemeClr val="dk1"/>
                </a:solidFill>
              </a:rPr>
              <a:t>alta competencia</a:t>
            </a:r>
            <a:r>
              <a:rPr lang="es" sz="1300">
                <a:solidFill>
                  <a:schemeClr val="dk1"/>
                </a:solidFill>
              </a:rPr>
              <a:t> o demanda y </a:t>
            </a:r>
            <a:r>
              <a:rPr b="1" lang="es" sz="1300">
                <a:solidFill>
                  <a:schemeClr val="dk1"/>
                </a:solidFill>
              </a:rPr>
              <a:t>ofrece promociones o descuentos en Wallapop PRO</a:t>
            </a:r>
            <a:r>
              <a:rPr lang="es" sz="1300">
                <a:solidFill>
                  <a:schemeClr val="dk1"/>
                </a:solidFill>
              </a:rPr>
              <a:t>, destacando cómo pueden </a:t>
            </a:r>
            <a:r>
              <a:rPr b="1" lang="es" sz="1300">
                <a:solidFill>
                  <a:schemeClr val="dk1"/>
                </a:solidFill>
              </a:rPr>
              <a:t>mejorar su visibilidad </a:t>
            </a:r>
            <a:r>
              <a:rPr lang="es" sz="1300">
                <a:solidFill>
                  <a:schemeClr val="dk1"/>
                </a:solidFill>
              </a:rPr>
              <a:t>en mercados competitivos.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1"/>
                </a:solidFill>
              </a:rPr>
              <a:t>Implementa alertas automatizadas para sugerir ajustes de precios</a:t>
            </a:r>
            <a:r>
              <a:rPr lang="es" sz="1300">
                <a:solidFill>
                  <a:schemeClr val="dk1"/>
                </a:solidFill>
              </a:rPr>
              <a:t> y destacar anuncios basados en datos recientes.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1"/>
                </a:solidFill>
              </a:rPr>
              <a:t>Casos de Éxito Localizados:</a:t>
            </a:r>
            <a:r>
              <a:rPr lang="es" sz="1300">
                <a:solidFill>
                  <a:schemeClr val="dk1"/>
                </a:solidFill>
              </a:rPr>
              <a:t> Comparte casos de éxito de concesionarios similares que han mejorado sus ventas con Wallapop PRO.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1"/>
                </a:solidFill>
              </a:rPr>
              <a:t>Crea un programa de lealtad </a:t>
            </a:r>
            <a:r>
              <a:rPr lang="es" sz="1300">
                <a:solidFill>
                  <a:schemeClr val="dk1"/>
                </a:solidFill>
              </a:rPr>
              <a:t>con bonificaciones por uso frecuente de Wallapop PRO.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300">
                <a:solidFill>
                  <a:schemeClr val="dk1"/>
                </a:solidFill>
              </a:rPr>
              <a:t>Ofrece períodos de prueba gratuitos o tarifas iniciales</a:t>
            </a:r>
            <a:r>
              <a:rPr lang="es" sz="1300">
                <a:solidFill>
                  <a:schemeClr val="dk1"/>
                </a:solidFill>
              </a:rPr>
              <a:t> reducidas para nuevos concesionarios</a:t>
            </a:r>
            <a:endParaRPr sz="1700"/>
          </a:p>
        </p:txBody>
      </p:sp>
      <p:sp>
        <p:nvSpPr>
          <p:cNvPr id="395" name="Google Shape;395;p57"/>
          <p:cNvSpPr txBox="1"/>
          <p:nvPr>
            <p:ph type="title"/>
          </p:nvPr>
        </p:nvSpPr>
        <p:spPr>
          <a:xfrm>
            <a:off x="311700" y="769025"/>
            <a:ext cx="8569200" cy="537300"/>
          </a:xfrm>
          <a:prstGeom prst="rect">
            <a:avLst/>
          </a:prstGeom>
          <a:solidFill>
            <a:srgbClr val="15BFA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Wallapop PRO</a:t>
            </a:r>
            <a:endParaRPr b="1" sz="1050">
              <a:solidFill>
                <a:schemeClr val="lt1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35625"/>
            <a:ext cx="8246700" cy="537300"/>
          </a:xfrm>
          <a:prstGeom prst="rect">
            <a:avLst/>
          </a:prstGeom>
          <a:solidFill>
            <a:srgbClr val="32C3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1.Análisis de Coches de Segunda Mano en Wallapop: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845225"/>
            <a:ext cx="2767200" cy="537300"/>
          </a:xfrm>
          <a:prstGeom prst="rect">
            <a:avLst/>
          </a:prstGeom>
          <a:solidFill>
            <a:srgbClr val="15BFA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Visión General: Años 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35625"/>
            <a:ext cx="8246700" cy="537300"/>
          </a:xfrm>
          <a:prstGeom prst="rect">
            <a:avLst/>
          </a:prstGeom>
          <a:solidFill>
            <a:srgbClr val="32C3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1.Análisis de Coches de Segunda Mano en Wallapop: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845225"/>
            <a:ext cx="8246700" cy="537300"/>
          </a:xfrm>
          <a:prstGeom prst="rect">
            <a:avLst/>
          </a:prstGeom>
          <a:solidFill>
            <a:srgbClr val="15BFA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Visión General: Km</a:t>
            </a:r>
            <a:endParaRPr b="1" sz="2200">
              <a:solidFill>
                <a:schemeClr val="lt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34200"/>
            <a:ext cx="3168350" cy="195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1521650"/>
            <a:ext cx="2944650" cy="137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6875" y="1234200"/>
            <a:ext cx="5518449" cy="38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235625"/>
            <a:ext cx="8246700" cy="537300"/>
          </a:xfrm>
          <a:prstGeom prst="rect">
            <a:avLst/>
          </a:prstGeom>
          <a:solidFill>
            <a:srgbClr val="32C3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1.Análisis de Coches de Segunda Mano en Wallapop: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845225"/>
            <a:ext cx="3197100" cy="537300"/>
          </a:xfrm>
          <a:prstGeom prst="rect">
            <a:avLst/>
          </a:prstGeom>
          <a:solidFill>
            <a:srgbClr val="15BFA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Visión General: Precio</a:t>
            </a:r>
            <a:endParaRPr b="1" sz="2200">
              <a:solidFill>
                <a:schemeClr val="lt1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714" r="0" t="0"/>
          <a:stretch/>
        </p:blipFill>
        <p:spPr>
          <a:xfrm>
            <a:off x="272338" y="1528411"/>
            <a:ext cx="2941150" cy="1359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350" y="2888300"/>
            <a:ext cx="3008100" cy="219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5250" y="1528399"/>
            <a:ext cx="5558751" cy="35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235625"/>
            <a:ext cx="8246700" cy="537300"/>
          </a:xfrm>
          <a:prstGeom prst="rect">
            <a:avLst/>
          </a:prstGeom>
          <a:solidFill>
            <a:srgbClr val="32C3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1.Análisis de Coches de Segunda Mano en Wallapop: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845225"/>
            <a:ext cx="8246700" cy="537300"/>
          </a:xfrm>
          <a:prstGeom prst="rect">
            <a:avLst/>
          </a:prstGeom>
          <a:solidFill>
            <a:srgbClr val="15BFA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Visión General: CV</a:t>
            </a:r>
            <a:endParaRPr b="1" sz="2200">
              <a:solidFill>
                <a:schemeClr val="lt1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025" y="1477075"/>
            <a:ext cx="5429574" cy="349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52575"/>
            <a:ext cx="3013371" cy="131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" y="2948375"/>
            <a:ext cx="3275775" cy="20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700" y="1095125"/>
            <a:ext cx="4381650" cy="3895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235625"/>
            <a:ext cx="8246700" cy="537300"/>
          </a:xfrm>
          <a:prstGeom prst="rect">
            <a:avLst/>
          </a:prstGeom>
          <a:solidFill>
            <a:srgbClr val="32C3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1.Análisis de Coches de Segunda Mano en Wallapop: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845225"/>
            <a:ext cx="8191800" cy="537300"/>
          </a:xfrm>
          <a:prstGeom prst="rect">
            <a:avLst/>
          </a:prstGeom>
          <a:solidFill>
            <a:srgbClr val="15BFA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Visión General: </a:t>
            </a:r>
            <a:r>
              <a:rPr b="1" lang="es" sz="2200">
                <a:solidFill>
                  <a:schemeClr val="lt1"/>
                </a:solidFill>
              </a:rPr>
              <a:t>Correlación</a:t>
            </a:r>
            <a:endParaRPr b="1" sz="2200">
              <a:solidFill>
                <a:schemeClr val="lt1"/>
              </a:solidFill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975" y="3370450"/>
            <a:ext cx="3816900" cy="162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 rotWithShape="1">
          <a:blip r:embed="rId5">
            <a:alphaModFix/>
          </a:blip>
          <a:srcRect b="0" l="0" r="6454" t="0"/>
          <a:stretch/>
        </p:blipFill>
        <p:spPr>
          <a:xfrm>
            <a:off x="237838" y="1454826"/>
            <a:ext cx="3669175" cy="1893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700" y="1095125"/>
            <a:ext cx="4381650" cy="38959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235625"/>
            <a:ext cx="8246700" cy="537300"/>
          </a:xfrm>
          <a:prstGeom prst="rect">
            <a:avLst/>
          </a:prstGeom>
          <a:solidFill>
            <a:srgbClr val="32C3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1.Análisis de Coches de Segunda Mano en Wallapop:</a:t>
            </a:r>
            <a:endParaRPr b="1" sz="2200">
              <a:solidFill>
                <a:schemeClr val="lt1"/>
              </a:solidFill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550" y="1534925"/>
            <a:ext cx="3750750" cy="17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551" y="3264525"/>
            <a:ext cx="3750750" cy="195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845225"/>
            <a:ext cx="8191800" cy="537300"/>
          </a:xfrm>
          <a:prstGeom prst="rect">
            <a:avLst/>
          </a:prstGeom>
          <a:solidFill>
            <a:srgbClr val="15BFA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Visión General: Correlación</a:t>
            </a:r>
            <a:endParaRPr b="1"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