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5119350" cy="10691813"/>
  <p:notesSz cx="9979025" cy="6834188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79" d="100"/>
          <a:sy n="79" d="100"/>
        </p:scale>
        <p:origin x="16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página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0C49B2D-48FC-44B4-A5F1-EA2A4C231530}" type="slidenum">
              <a:rPr lang="es-ES" sz="1400" b="0" strike="noStrike" spc="-1">
                <a:latin typeface="Times New Roman"/>
              </a:rPr>
              <a:t>‹#›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181350" y="512763"/>
            <a:ext cx="3617913" cy="2559050"/>
          </a:xfrm>
          <a:prstGeom prst="rect">
            <a:avLst/>
          </a:prstGeom>
        </p:spPr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99000" y="3246480"/>
            <a:ext cx="7981560" cy="30740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5653800" y="6491880"/>
            <a:ext cx="43214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13606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55640" y="5740560"/>
            <a:ext cx="13606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55640" y="574056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727760" y="574056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438120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356440" y="2501640"/>
            <a:ext cx="438120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956880" y="2501640"/>
            <a:ext cx="438120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55640" y="5740560"/>
            <a:ext cx="438120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5356440" y="5740560"/>
            <a:ext cx="438120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956880" y="5740560"/>
            <a:ext cx="438120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55640" y="2501640"/>
            <a:ext cx="13606920" cy="6200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13606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55640" y="426240"/>
            <a:ext cx="13606920" cy="827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55640" y="574056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727760" y="574056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55640" y="5740560"/>
            <a:ext cx="13606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13606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98BD72-B4B4-FA12-80F8-5C39A47DA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083" y="927197"/>
            <a:ext cx="7453247" cy="89886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923DE0B-4FD0-CAA5-492E-04F2C0698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66" y="917638"/>
            <a:ext cx="6410519" cy="8998201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44" name="CustomShape 1"/>
          <p:cNvSpPr/>
          <p:nvPr/>
        </p:nvSpPr>
        <p:spPr>
          <a:xfrm>
            <a:off x="-1370" y="111600"/>
            <a:ext cx="15120720" cy="10687680"/>
          </a:xfrm>
          <a:prstGeom prst="rect">
            <a:avLst/>
          </a:prstGeom>
          <a:solidFill>
            <a:schemeClr val="accent1">
              <a:lumMod val="50000"/>
              <a:alpha val="63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ES" dirty="0"/>
          </a:p>
        </p:txBody>
      </p:sp>
      <p:grpSp>
        <p:nvGrpSpPr>
          <p:cNvPr id="45" name="Group 2"/>
          <p:cNvGrpSpPr/>
          <p:nvPr/>
        </p:nvGrpSpPr>
        <p:grpSpPr>
          <a:xfrm>
            <a:off x="577080" y="918720"/>
            <a:ext cx="6478200" cy="8998200"/>
            <a:chOff x="577080" y="918720"/>
            <a:chExt cx="6478200" cy="8998200"/>
          </a:xfrm>
        </p:grpSpPr>
        <p:sp>
          <p:nvSpPr>
            <p:cNvPr id="46" name="CustomShape 3"/>
            <p:cNvSpPr/>
            <p:nvPr/>
          </p:nvSpPr>
          <p:spPr>
            <a:xfrm>
              <a:off x="577080" y="918720"/>
              <a:ext cx="6120720" cy="89982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6709320" y="918720"/>
              <a:ext cx="345960" cy="89982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8" name="CustomShape 5"/>
          <p:cNvSpPr/>
          <p:nvPr/>
        </p:nvSpPr>
        <p:spPr>
          <a:xfrm>
            <a:off x="7057080" y="10136520"/>
            <a:ext cx="898200" cy="5367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6"/>
          <p:cNvSpPr/>
          <p:nvPr/>
        </p:nvSpPr>
        <p:spPr>
          <a:xfrm>
            <a:off x="6137883" y="1029239"/>
            <a:ext cx="898200" cy="8998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0" name="Group 7"/>
          <p:cNvGrpSpPr/>
          <p:nvPr/>
        </p:nvGrpSpPr>
        <p:grpSpPr>
          <a:xfrm>
            <a:off x="7974360" y="917640"/>
            <a:ext cx="6487560" cy="8999280"/>
            <a:chOff x="7974360" y="917640"/>
            <a:chExt cx="6487560" cy="8999280"/>
          </a:xfrm>
        </p:grpSpPr>
        <p:sp>
          <p:nvSpPr>
            <p:cNvPr id="51" name="CustomShape 8"/>
            <p:cNvSpPr/>
            <p:nvPr/>
          </p:nvSpPr>
          <p:spPr>
            <a:xfrm>
              <a:off x="8307720" y="918720"/>
              <a:ext cx="6154200" cy="89982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9"/>
            <p:cNvSpPr/>
            <p:nvPr/>
          </p:nvSpPr>
          <p:spPr>
            <a:xfrm>
              <a:off x="7974360" y="917640"/>
              <a:ext cx="347400" cy="89982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4" name="CustomShape 10"/>
          <p:cNvSpPr/>
          <p:nvPr/>
        </p:nvSpPr>
        <p:spPr>
          <a:xfrm>
            <a:off x="7057080" y="0"/>
            <a:ext cx="898200" cy="718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Imagen 17"/>
          <p:cNvPicPr/>
          <p:nvPr/>
        </p:nvPicPr>
        <p:blipFill>
          <a:blip r:embed="rId5"/>
          <a:stretch/>
        </p:blipFill>
        <p:spPr>
          <a:xfrm>
            <a:off x="615600" y="1775520"/>
            <a:ext cx="6058800" cy="458280"/>
          </a:xfrm>
          <a:prstGeom prst="rect">
            <a:avLst/>
          </a:prstGeom>
          <a:ln>
            <a:noFill/>
          </a:ln>
        </p:spPr>
      </p:pic>
      <p:pic>
        <p:nvPicPr>
          <p:cNvPr id="56" name="Imagen 18"/>
          <p:cNvPicPr/>
          <p:nvPr/>
        </p:nvPicPr>
        <p:blipFill>
          <a:blip r:embed="rId5"/>
          <a:stretch/>
        </p:blipFill>
        <p:spPr>
          <a:xfrm>
            <a:off x="8444160" y="3060000"/>
            <a:ext cx="6058800" cy="458280"/>
          </a:xfrm>
          <a:prstGeom prst="rect">
            <a:avLst/>
          </a:prstGeom>
          <a:ln>
            <a:noFill/>
          </a:ln>
        </p:spPr>
      </p:pic>
      <p:sp>
        <p:nvSpPr>
          <p:cNvPr id="57" name="CustomShape 11"/>
          <p:cNvSpPr/>
          <p:nvPr/>
        </p:nvSpPr>
        <p:spPr>
          <a:xfrm>
            <a:off x="8322840" y="4062600"/>
            <a:ext cx="6139080" cy="13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TRITIUM: </a:t>
            </a:r>
            <a:r>
              <a:rPr lang="es-ES" sz="285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Design</a:t>
            </a: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, </a:t>
            </a:r>
            <a:r>
              <a:rPr lang="es-ES" sz="285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Construction</a:t>
            </a: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 and </a:t>
            </a:r>
            <a:r>
              <a:rPr lang="es-ES" sz="285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Commissioning</a:t>
            </a: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 </a:t>
            </a:r>
            <a:r>
              <a:rPr lang="es-ES" sz="285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of</a:t>
            </a: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 </a:t>
            </a:r>
            <a:r>
              <a:rPr lang="es-ES" sz="285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an</a:t>
            </a: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 In-</a:t>
            </a:r>
            <a:r>
              <a:rPr lang="es-ES" sz="285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Water</a:t>
            </a:r>
            <a:endParaRPr lang="es-ES" sz="285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 </a:t>
            </a:r>
            <a:r>
              <a:rPr lang="es-ES" sz="285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Tritium</a:t>
            </a: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 Detector</a:t>
            </a:r>
            <a:endParaRPr lang="es-ES" sz="2850" b="0" strike="noStrike" spc="-1" dirty="0">
              <a:latin typeface="Arial"/>
            </a:endParaRPr>
          </a:p>
        </p:txBody>
      </p:sp>
      <p:sp>
        <p:nvSpPr>
          <p:cNvPr id="58" name="CustomShape 12"/>
          <p:cNvSpPr/>
          <p:nvPr/>
        </p:nvSpPr>
        <p:spPr>
          <a:xfrm>
            <a:off x="8520120" y="6418080"/>
            <a:ext cx="5688720" cy="13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22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Marcos Martínez Roig</a:t>
            </a:r>
            <a:endParaRPr lang="es-E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200" b="0" strike="noStrike" spc="-1" dirty="0">
                <a:solidFill>
                  <a:srgbClr val="FFFFFF"/>
                </a:solidFill>
                <a:latin typeface="Arial"/>
                <a:ea typeface="MS PGothic"/>
              </a:rPr>
              <a:t>PhD </a:t>
            </a:r>
            <a:r>
              <a:rPr lang="es-ES" sz="2200" b="0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Dissertation</a:t>
            </a:r>
            <a:endParaRPr lang="es-E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FFFFFF"/>
                </a:solidFill>
                <a:latin typeface="Arial"/>
                <a:ea typeface="MS PGothic"/>
              </a:rPr>
              <a:t>Valencia, </a:t>
            </a:r>
            <a:r>
              <a:rPr lang="es-ES" sz="1800" b="0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July</a:t>
            </a:r>
            <a:r>
              <a:rPr lang="es-ES" sz="1800" b="0" strike="noStrike" spc="-1" dirty="0">
                <a:solidFill>
                  <a:srgbClr val="FFFFFF"/>
                </a:solidFill>
                <a:latin typeface="Arial"/>
                <a:ea typeface="MS PGothic"/>
              </a:rPr>
              <a:t> 2022</a:t>
            </a:r>
            <a:endParaRPr lang="es-ES" sz="1800" b="0" strike="noStrike" spc="-1" dirty="0">
              <a:latin typeface="Arial"/>
            </a:endParaRPr>
          </a:p>
        </p:txBody>
      </p:sp>
      <p:sp>
        <p:nvSpPr>
          <p:cNvPr id="59" name="CustomShape 13"/>
          <p:cNvSpPr/>
          <p:nvPr/>
        </p:nvSpPr>
        <p:spPr>
          <a:xfrm>
            <a:off x="7981961" y="8522999"/>
            <a:ext cx="6046920" cy="13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ES" sz="200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Supervisors</a:t>
            </a:r>
            <a:endParaRPr lang="es-ES" sz="20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ES" sz="2000" b="0" strike="noStrike" spc="-1" dirty="0">
                <a:solidFill>
                  <a:srgbClr val="FFFFFF"/>
                </a:solidFill>
                <a:latin typeface="Arial"/>
                <a:ea typeface="MS PGothic"/>
              </a:rPr>
              <a:t>José Díaz Medina</a:t>
            </a:r>
            <a:endParaRPr lang="es-ES" sz="20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ES" sz="2000" b="0" strike="noStrike" spc="-1" dirty="0">
                <a:solidFill>
                  <a:srgbClr val="FFFFFF"/>
                </a:solidFill>
                <a:latin typeface="Arial"/>
                <a:ea typeface="MS PGothic"/>
              </a:rPr>
              <a:t>Nadia </a:t>
            </a:r>
            <a:r>
              <a:rPr lang="es-ES" sz="2000" b="0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Yahlali</a:t>
            </a:r>
            <a:r>
              <a:rPr lang="es-ES" sz="2000" b="0" strike="noStrike" spc="-1" dirty="0">
                <a:solidFill>
                  <a:srgbClr val="FFFFFF"/>
                </a:solidFill>
                <a:latin typeface="Arial"/>
                <a:ea typeface="MS PGothic"/>
              </a:rPr>
              <a:t> </a:t>
            </a:r>
            <a:r>
              <a:rPr lang="es-ES" sz="2000" b="0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Haddou</a:t>
            </a:r>
            <a:endParaRPr lang="es-ES" sz="2000" b="0" strike="noStrike" spc="-1" dirty="0">
              <a:latin typeface="Arial"/>
            </a:endParaRPr>
          </a:p>
        </p:txBody>
      </p:sp>
      <p:sp>
        <p:nvSpPr>
          <p:cNvPr id="61" name="CustomShape 14"/>
          <p:cNvSpPr/>
          <p:nvPr/>
        </p:nvSpPr>
        <p:spPr>
          <a:xfrm rot="21597600">
            <a:off x="8323200" y="2851920"/>
            <a:ext cx="6139080" cy="13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62" name="CustomShape 15"/>
          <p:cNvSpPr/>
          <p:nvPr/>
        </p:nvSpPr>
        <p:spPr>
          <a:xfrm>
            <a:off x="9278280" y="3456360"/>
            <a:ext cx="5550120" cy="37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Departament de Física Atòmica, Molecular i Nuclear</a:t>
            </a:r>
            <a:endParaRPr lang="es-ES" sz="1400" b="0" strike="noStrike" spc="-1">
              <a:latin typeface="Arial"/>
            </a:endParaRPr>
          </a:p>
        </p:txBody>
      </p:sp>
      <p:pic>
        <p:nvPicPr>
          <p:cNvPr id="63" name="Picture 26"/>
          <p:cNvPicPr/>
          <p:nvPr/>
        </p:nvPicPr>
        <p:blipFill>
          <a:blip r:embed="rId6"/>
          <a:srcRect b="25363"/>
          <a:stretch/>
        </p:blipFill>
        <p:spPr>
          <a:xfrm>
            <a:off x="10754640" y="1688760"/>
            <a:ext cx="1242360" cy="1246320"/>
          </a:xfrm>
          <a:prstGeom prst="rect">
            <a:avLst/>
          </a:prstGeom>
          <a:ln>
            <a:noFill/>
          </a:ln>
        </p:spPr>
      </p:pic>
      <p:sp>
        <p:nvSpPr>
          <p:cNvPr id="24" name="CustomShape 12">
            <a:extLst>
              <a:ext uri="{FF2B5EF4-FFF2-40B4-BE49-F238E27FC236}">
                <a16:creationId xmlns:a16="http://schemas.microsoft.com/office/drawing/2014/main" id="{FCCEF9F7-2669-A123-C5CE-67494740D39D}"/>
              </a:ext>
            </a:extLst>
          </p:cNvPr>
          <p:cNvSpPr/>
          <p:nvPr/>
        </p:nvSpPr>
        <p:spPr>
          <a:xfrm rot="5400000">
            <a:off x="5450139" y="7168573"/>
            <a:ext cx="4174018" cy="5286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22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Marcos Martínez Roig</a:t>
            </a:r>
            <a:endParaRPr lang="es-E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4113F-211C-6C26-E8B7-1FB3325521FF}"/>
              </a:ext>
            </a:extLst>
          </p:cNvPr>
          <p:cNvSpPr txBox="1"/>
          <p:nvPr/>
        </p:nvSpPr>
        <p:spPr>
          <a:xfrm>
            <a:off x="7174248" y="9262666"/>
            <a:ext cx="70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</a:rPr>
              <a:t>2022</a:t>
            </a:r>
          </a:p>
        </p:txBody>
      </p:sp>
      <p:sp>
        <p:nvSpPr>
          <p:cNvPr id="27" name="CustomShape 11">
            <a:extLst>
              <a:ext uri="{FF2B5EF4-FFF2-40B4-BE49-F238E27FC236}">
                <a16:creationId xmlns:a16="http://schemas.microsoft.com/office/drawing/2014/main" id="{9C27F66C-DC42-F83D-8BCE-381DB4C3D9A5}"/>
              </a:ext>
            </a:extLst>
          </p:cNvPr>
          <p:cNvSpPr/>
          <p:nvPr/>
        </p:nvSpPr>
        <p:spPr>
          <a:xfrm rot="5400000">
            <a:off x="4987810" y="3090020"/>
            <a:ext cx="5168520" cy="610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16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TRITIUM: </a:t>
            </a:r>
            <a:r>
              <a:rPr lang="es-ES" sz="160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Design</a:t>
            </a:r>
            <a:r>
              <a:rPr lang="es-ES" sz="16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, </a:t>
            </a:r>
            <a:r>
              <a:rPr lang="es-ES" sz="160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Construction</a:t>
            </a:r>
            <a:r>
              <a:rPr lang="es-ES" sz="16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 and </a:t>
            </a:r>
            <a:r>
              <a:rPr lang="es-ES" sz="160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Commissioning</a:t>
            </a:r>
            <a:r>
              <a:rPr lang="es-ES" sz="16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 </a:t>
            </a:r>
            <a:r>
              <a:rPr lang="es-ES" sz="160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of</a:t>
            </a:r>
            <a:r>
              <a:rPr lang="es-ES" sz="16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 </a:t>
            </a:r>
            <a:r>
              <a:rPr lang="es-ES" sz="160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an</a:t>
            </a:r>
            <a:r>
              <a:rPr lang="es-ES" sz="16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 In-</a:t>
            </a:r>
            <a:r>
              <a:rPr lang="es-ES" sz="160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Water</a:t>
            </a:r>
            <a:r>
              <a:rPr lang="es-ES" sz="16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 </a:t>
            </a:r>
            <a:r>
              <a:rPr lang="es-ES" sz="160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Tritium</a:t>
            </a:r>
            <a:r>
              <a:rPr lang="es-ES" sz="16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 Detector</a:t>
            </a:r>
            <a:endParaRPr lang="es-ES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</TotalTime>
  <Words>53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Symbol</vt:lpstr>
      <vt:lpstr>Times New Roman</vt:lpstr>
      <vt:lpstr>Wingdings</vt:lpstr>
      <vt:lpstr>Office Theme</vt:lpstr>
      <vt:lpstr>PowerPoint Presentation</vt:lpstr>
    </vt:vector>
  </TitlesOfParts>
  <Company>Servei d'Informàtica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Lorena</dc:creator>
  <dc:description/>
  <cp:lastModifiedBy>José Díaz</cp:lastModifiedBy>
  <cp:revision>239</cp:revision>
  <cp:lastPrinted>2022-07-26T11:52:34Z</cp:lastPrinted>
  <dcterms:created xsi:type="dcterms:W3CDTF">2009-08-31T15:28:14Z</dcterms:created>
  <dcterms:modified xsi:type="dcterms:W3CDTF">2022-10-05T13:14:11Z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Servei d'Informàtica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Personalizado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