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webextensions/webextension1.xml" ContentType="application/vnd.ms-office.webextension+xml"/>
  <Override PartName="/ppt/notesSlides/notesSlide45.xml" ContentType="application/vnd.openxmlformats-officedocument.presentationml.notesSlide+xml"/>
  <Override PartName="/ppt/webextensions/webextension2.xml" ContentType="application/vnd.ms-office.webextension+xml"/>
  <Override PartName="/ppt/notesSlides/notesSlide46.xml" ContentType="application/vnd.openxmlformats-officedocument.presentationml.notesSlide+xml"/>
  <Override PartName="/ppt/webextensions/webextension3.xml" ContentType="application/vnd.ms-office.webextension+xml"/>
  <Override PartName="/ppt/notesSlides/notesSlide47.xml" ContentType="application/vnd.openxmlformats-officedocument.presentationml.notesSlide+xml"/>
  <Override PartName="/ppt/webextensions/webextension4.xml" ContentType="application/vnd.ms-office.webextension+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78" r:id="rId6"/>
    <p:sldId id="268" r:id="rId7"/>
    <p:sldId id="306" r:id="rId8"/>
    <p:sldId id="272" r:id="rId9"/>
    <p:sldId id="273" r:id="rId10"/>
    <p:sldId id="274" r:id="rId11"/>
    <p:sldId id="312" r:id="rId12"/>
    <p:sldId id="314" r:id="rId13"/>
    <p:sldId id="315" r:id="rId14"/>
    <p:sldId id="316" r:id="rId15"/>
    <p:sldId id="317" r:id="rId16"/>
    <p:sldId id="318" r:id="rId17"/>
    <p:sldId id="319" r:id="rId18"/>
    <p:sldId id="320" r:id="rId19"/>
    <p:sldId id="275" r:id="rId20"/>
    <p:sldId id="276" r:id="rId21"/>
    <p:sldId id="277" r:id="rId22"/>
    <p:sldId id="279" r:id="rId23"/>
    <p:sldId id="280" r:id="rId24"/>
    <p:sldId id="281" r:id="rId25"/>
    <p:sldId id="282" r:id="rId26"/>
    <p:sldId id="283" r:id="rId27"/>
    <p:sldId id="284" r:id="rId28"/>
    <p:sldId id="285" r:id="rId29"/>
    <p:sldId id="313" r:id="rId30"/>
    <p:sldId id="286" r:id="rId31"/>
    <p:sldId id="287" r:id="rId32"/>
    <p:sldId id="308" r:id="rId33"/>
    <p:sldId id="307" r:id="rId34"/>
    <p:sldId id="288" r:id="rId35"/>
    <p:sldId id="310" r:id="rId36"/>
    <p:sldId id="289" r:id="rId37"/>
    <p:sldId id="309" r:id="rId38"/>
    <p:sldId id="290" r:id="rId39"/>
    <p:sldId id="311" r:id="rId40"/>
    <p:sldId id="291" r:id="rId41"/>
    <p:sldId id="292" r:id="rId42"/>
    <p:sldId id="293" r:id="rId43"/>
    <p:sldId id="294" r:id="rId44"/>
    <p:sldId id="295" r:id="rId45"/>
    <p:sldId id="296" r:id="rId46"/>
    <p:sldId id="297" r:id="rId47"/>
    <p:sldId id="298" r:id="rId48"/>
    <p:sldId id="300" r:id="rId49"/>
    <p:sldId id="301" r:id="rId50"/>
    <p:sldId id="302" r:id="rId51"/>
    <p:sldId id="299" r:id="rId52"/>
    <p:sldId id="303" r:id="rId53"/>
    <p:sldId id="304" r:id="rId54"/>
    <p:sldId id="305" r:id="rId5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94" autoAdjust="0"/>
  </p:normalViewPr>
  <p:slideViewPr>
    <p:cSldViewPr>
      <p:cViewPr varScale="1">
        <p:scale>
          <a:sx n="84" d="100"/>
          <a:sy n="84" d="100"/>
        </p:scale>
        <p:origin x="1218" y="96"/>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04/09/2023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04/09/2023</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kern="0" dirty="0">
                <a:effectLst/>
                <a:latin typeface="Times New Roman" panose="02020603050405020304" pitchFamily="18" charset="0"/>
                <a:ea typeface="Times New Roman" panose="02020603050405020304" pitchFamily="18" charset="0"/>
              </a:rPr>
              <a:t>Esta fuente de datos está suministrada por el gobierno de España, más concretamente por el ministerio de sanidad</a:t>
            </a:r>
          </a:p>
          <a:p>
            <a:endParaRPr lang="es-ES" sz="1800" kern="0" dirty="0">
              <a:effectLst/>
              <a:latin typeface="Times New Roman" panose="02020603050405020304" pitchFamily="18" charset="0"/>
              <a:ea typeface="Times New Roman" panose="02020603050405020304" pitchFamily="18" charset="0"/>
            </a:endParaRPr>
          </a:p>
          <a:p>
            <a:r>
              <a:rPr lang="es-ES" sz="1800" kern="0" dirty="0">
                <a:effectLst/>
                <a:latin typeface="Times New Roman" panose="02020603050405020304" pitchFamily="18" charset="0"/>
                <a:ea typeface="Times New Roman" panose="02020603050405020304" pitchFamily="18" charset="0"/>
              </a:rPr>
              <a:t>Muestra un histórico desde el 1  de agosto hasta la actualidad.</a:t>
            </a:r>
          </a:p>
          <a:p>
            <a:r>
              <a:rPr lang="es-ES" sz="1800" kern="0" dirty="0">
                <a:effectLst/>
                <a:latin typeface="Times New Roman" panose="02020603050405020304" pitchFamily="18" charset="0"/>
                <a:ea typeface="Times New Roman" panose="02020603050405020304" pitchFamily="18" charset="0"/>
              </a:rPr>
              <a:t>Se caracteriza por la abundancia de datos y la calidad de los mismos. Se compone por 137.851 filas.</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Por el motivo de interés. Por la importancia que tuvo el covid en la sociedad. Es importante analizar el histórico para ver relaciones ocultas o descubrir nuevos conocimientos que nos ayuden a entender que realmente paso durante esta crisis. </a:t>
            </a:r>
          </a:p>
          <a:p>
            <a:pPr marL="285750" lvl="0" indent="-28575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Formato CSV. </a:t>
            </a:r>
            <a:r>
              <a:rPr lang="es-ES" sz="1800" kern="0" dirty="0">
                <a:effectLst/>
                <a:latin typeface="Times New Roman" panose="02020603050405020304" pitchFamily="18" charset="0"/>
                <a:ea typeface="Times New Roman" panose="02020603050405020304" pitchFamily="18" charset="0"/>
              </a:rPr>
              <a:t>también es simple el proceso extracción, pero abarcar otro tipo de archivo da valor</a:t>
            </a: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 los dominios de Eulogh, más concretamente en del la salud. </a:t>
            </a:r>
          </a:p>
          <a:p>
            <a:pPr marL="285750" lvl="0" indent="-28575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Se muestra el total de camas posibles, el total de camas ocupadas por enfermos covid, total de camas ocupadas por no enfermos covid, los ingresos por covid y las altas por covid.</a:t>
            </a: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10</a:t>
            </a:fld>
            <a:endParaRPr lang="es-ES" dirty="0"/>
          </a:p>
        </p:txBody>
      </p:sp>
    </p:spTree>
    <p:extLst>
      <p:ext uri="{BB962C8B-B14F-4D97-AF65-F5344CB8AC3E}">
        <p14:creationId xmlns:p14="http://schemas.microsoft.com/office/powerpoint/2010/main" val="86565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800" kern="0" dirty="0">
                <a:effectLst/>
                <a:latin typeface="Times New Roman" panose="02020603050405020304" pitchFamily="18" charset="0"/>
                <a:ea typeface="Times New Roman" panose="02020603050405020304" pitchFamily="18" charset="0"/>
              </a:rPr>
              <a:t>Esta fuente de datos está suministrada por el ayuntamiento de la Madrid, más concretamente por el ministerio de medio ambiente y movilidad</a:t>
            </a:r>
          </a:p>
          <a:p>
            <a:endParaRPr lang="es-ES" sz="1800" kern="0" dirty="0">
              <a:effectLst/>
              <a:latin typeface="Times New Roman" panose="02020603050405020304" pitchFamily="18" charset="0"/>
              <a:ea typeface="Times New Roman" panose="02020603050405020304" pitchFamily="18" charset="0"/>
            </a:endParaRPr>
          </a:p>
          <a:p>
            <a:r>
              <a:rPr lang="es-ES_tradnl" sz="1800" kern="0" dirty="0">
                <a:effectLst/>
                <a:latin typeface="Times New Roman" panose="02020603050405020304" pitchFamily="18" charset="0"/>
                <a:ea typeface="Times New Roman" panose="02020603050405020304" pitchFamily="18" charset="0"/>
              </a:rPr>
              <a:t>Se trata de una fuente de datos no estructurada donde la información que se expone se expone sin ningún tipo de estructura. Se trata de una fuente de datos abundante ya que nos encontramos con un PDF de 206, en donde cada parque tiene más de 60 propiedades</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Aumento de la población de las grandes ciudades suponen problemas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realizar un análisis que pueda aportar más conocimientos para una posterior toma de decisiones enfundada u optimización de los recursos utilizados en las ciudades.. </a:t>
            </a:r>
          </a:p>
          <a:p>
            <a:pPr marL="285750" lvl="0" indent="-28575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PDF mostrando la información en forma de texto sin la utilización en forma de tabla, hace que el método de extracción sea lo más complejo posible.</a:t>
            </a: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 los dominios de Eulogh y de Smacite. </a:t>
            </a: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11</a:t>
            </a:fld>
            <a:endParaRPr lang="es-ES" dirty="0"/>
          </a:p>
        </p:txBody>
      </p:sp>
    </p:spTree>
    <p:extLst>
      <p:ext uri="{BB962C8B-B14F-4D97-AF65-F5344CB8AC3E}">
        <p14:creationId xmlns:p14="http://schemas.microsoft.com/office/powerpoint/2010/main" val="340441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kern="0" dirty="0">
                <a:effectLst/>
                <a:latin typeface="Times New Roman" panose="02020603050405020304" pitchFamily="18" charset="0"/>
                <a:ea typeface="Times New Roman" panose="02020603050405020304" pitchFamily="18" charset="0"/>
              </a:rPr>
              <a:t>Esta fuente de datos abierta esta suministrada por el gobierno de España, más concretamente por el ministerio de asuntos económicos y transformación digital</a:t>
            </a:r>
          </a:p>
          <a:p>
            <a:endParaRPr lang="es-ES" sz="1800" kern="0" dirty="0">
              <a:effectLst/>
              <a:latin typeface="Times New Roman" panose="02020603050405020304" pitchFamily="18" charset="0"/>
              <a:ea typeface="Times New Roman" panose="02020603050405020304" pitchFamily="18" charset="0"/>
            </a:endParaRPr>
          </a:p>
          <a:p>
            <a:r>
              <a:rPr lang="es-ES" sz="1800" kern="0" dirty="0">
                <a:effectLst/>
                <a:latin typeface="Times New Roman" panose="02020603050405020304" pitchFamily="18" charset="0"/>
                <a:ea typeface="Times New Roman" panose="02020603050405020304" pitchFamily="18" charset="0"/>
              </a:rPr>
              <a:t>Se trata de una fuente de datos estructurada con una cantidad de datos importante, en concreto existen 47.054 filas que es igual a 47.054 siniestros en el año de 2022</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lvl="0" indent="-28575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Por el interés que causa. En un posterior análisis, encontrar relaciones ocultas o conclusiones e incluso predicciones en la que su valor obtenido puedan tener una implicación real en la vida de los ciudadanos</a:t>
            </a: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 los dominios de Smacite, poniendo la tecnología al servicio de la población . </a:t>
            </a:r>
          </a:p>
          <a:p>
            <a:pPr marL="285750" lvl="0" indent="-28575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Se muestra una parte de cómo está constituida la fuente de datos, se destacan las columnas de distrito indicando la ubicación o el tipo de vehículo, el rango de edad, el sexo incluso positivo en algunas sustancias.</a:t>
            </a: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12</a:t>
            </a:fld>
            <a:endParaRPr lang="es-ES" dirty="0"/>
          </a:p>
        </p:txBody>
      </p:sp>
    </p:spTree>
    <p:extLst>
      <p:ext uri="{BB962C8B-B14F-4D97-AF65-F5344CB8AC3E}">
        <p14:creationId xmlns:p14="http://schemas.microsoft.com/office/powerpoint/2010/main" val="2384830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800" kern="0" dirty="0">
                <a:solidFill>
                  <a:srgbClr val="000000"/>
                </a:solidFill>
                <a:effectLst/>
                <a:latin typeface="Times New Roman" panose="02020603050405020304" pitchFamily="18" charset="0"/>
                <a:ea typeface="Times New Roman" panose="02020603050405020304" pitchFamily="18" charset="0"/>
              </a:rPr>
              <a:t>Esta fuente de datos esta suministrada por el instituto nacional de estadística (</a:t>
            </a:r>
            <a:r>
              <a:rPr lang="es-ES" sz="1800" kern="0" dirty="0">
                <a:effectLst/>
                <a:latin typeface="Times New Roman" panose="02020603050405020304" pitchFamily="18" charset="0"/>
                <a:ea typeface="Times New Roman" panose="02020603050405020304" pitchFamily="18" charset="0"/>
              </a:rPr>
              <a:t>INE</a:t>
            </a:r>
            <a:r>
              <a:rPr lang="es-ES_tradnl" sz="1800" kern="0" dirty="0">
                <a:solidFill>
                  <a:srgbClr val="000000"/>
                </a:solidFill>
                <a:effectLst/>
                <a:latin typeface="Times New Roman" panose="02020603050405020304" pitchFamily="18" charset="0"/>
                <a:ea typeface="Times New Roman" panose="02020603050405020304" pitchFamily="18" charset="0"/>
              </a:rPr>
              <a:t>) </a:t>
            </a:r>
          </a:p>
          <a:p>
            <a:endParaRPr lang="es-ES" sz="1800" kern="0" dirty="0">
              <a:effectLst/>
              <a:latin typeface="Times New Roman" panose="02020603050405020304" pitchFamily="18" charset="0"/>
              <a:ea typeface="Times New Roman" panose="02020603050405020304" pitchFamily="18" charset="0"/>
            </a:endParaRPr>
          </a:p>
          <a:p>
            <a:r>
              <a:rPr lang="es-ES_tradnl" sz="1800" kern="0" dirty="0">
                <a:solidFill>
                  <a:srgbClr val="000000"/>
                </a:solidFill>
                <a:effectLst/>
                <a:latin typeface="Times New Roman" panose="02020603050405020304" pitchFamily="18" charset="0"/>
                <a:ea typeface="Times New Roman" panose="02020603050405020304" pitchFamily="18" charset="0"/>
              </a:rPr>
              <a:t>Consiste en un archivo xlsx, en donde cada fila se corresponde a una provincia de España, recoge la población de cada provincia desde el año 1996 hasta el 2021. También la fuente de datos está dividida en función de sexo (masculino o femenino)</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lvl="0" indent="-28575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Interés. Problema de la despoblación y cómo afecta a cada provincia.</a:t>
            </a:r>
          </a:p>
          <a:p>
            <a:pPr marL="342900" lvl="0" indent="-34290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 los dominios de Smacite y de Eulogh (demografía) ,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porque también afecta a las grandes ciudades, siendo un problema para las Smart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Cities</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13</a:t>
            </a:fld>
            <a:endParaRPr lang="es-ES" dirty="0"/>
          </a:p>
        </p:txBody>
      </p:sp>
    </p:spTree>
    <p:extLst>
      <p:ext uri="{BB962C8B-B14F-4D97-AF65-F5344CB8AC3E}">
        <p14:creationId xmlns:p14="http://schemas.microsoft.com/office/powerpoint/2010/main" val="159142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800" kern="0" dirty="0">
                <a:solidFill>
                  <a:srgbClr val="000000"/>
                </a:solidFill>
                <a:effectLst/>
                <a:latin typeface="Times New Roman" panose="02020603050405020304" pitchFamily="18" charset="0"/>
                <a:ea typeface="Times New Roman" panose="02020603050405020304" pitchFamily="18" charset="0"/>
              </a:rPr>
              <a:t>Esta fuente de datos esta suministrada por la oficina estadística oficial de la unión europea (Eurostat) </a:t>
            </a:r>
          </a:p>
          <a:p>
            <a:endParaRPr lang="es-ES" sz="1800" kern="0" dirty="0">
              <a:effectLst/>
              <a:latin typeface="Times New Roman" panose="02020603050405020304" pitchFamily="18" charset="0"/>
              <a:ea typeface="Times New Roman" panose="02020603050405020304" pitchFamily="18" charset="0"/>
            </a:endParaRPr>
          </a:p>
          <a:p>
            <a:r>
              <a:rPr lang="es-ES_tradnl" sz="1800" kern="0" dirty="0">
                <a:solidFill>
                  <a:srgbClr val="000000"/>
                </a:solidFill>
                <a:effectLst/>
                <a:latin typeface="Times New Roman" panose="02020603050405020304" pitchFamily="18" charset="0"/>
                <a:ea typeface="Times New Roman" panose="02020603050405020304" pitchFamily="18" charset="0"/>
              </a:rPr>
              <a:t>Consiste en un archivo xlsx en donde se muestran la población en cada país perteneciente a la unión europea desde el año 2021 hasta el 2022. Se trata de una fuente de datos estructurada</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Interés.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Es interesante observar cómo van creciendo los diferentes países de la unión europea en términos de población.</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endPar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del dominio Eulogh (demografía).</a:t>
            </a: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14</a:t>
            </a:fld>
            <a:endParaRPr lang="es-ES" dirty="0"/>
          </a:p>
        </p:txBody>
      </p:sp>
    </p:spTree>
    <p:extLst>
      <p:ext uri="{BB962C8B-B14F-4D97-AF65-F5344CB8AC3E}">
        <p14:creationId xmlns:p14="http://schemas.microsoft.com/office/powerpoint/2010/main" val="81204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kern="0" dirty="0">
                <a:effectLst/>
                <a:latin typeface="Times New Roman" panose="02020603050405020304" pitchFamily="18" charset="0"/>
                <a:ea typeface="Times New Roman" panose="02020603050405020304" pitchFamily="18" charset="0"/>
              </a:rPr>
              <a:t>Esta fuente de datos está suministrada por el ayuntamiento de la ciudad de Madrid</a:t>
            </a:r>
          </a:p>
          <a:p>
            <a:endParaRPr lang="es-ES" sz="1800" kern="0" dirty="0">
              <a:effectLst/>
              <a:latin typeface="Times New Roman" panose="02020603050405020304" pitchFamily="18" charset="0"/>
              <a:ea typeface="Times New Roman" panose="02020603050405020304" pitchFamily="18" charset="0"/>
            </a:endParaRPr>
          </a:p>
          <a:p>
            <a:r>
              <a:rPr lang="es-ES" sz="1800" kern="0" dirty="0">
                <a:effectLst/>
                <a:latin typeface="Times New Roman" panose="02020603050405020304" pitchFamily="18" charset="0"/>
                <a:ea typeface="Times New Roman" panose="02020603050405020304" pitchFamily="18" charset="0"/>
              </a:rPr>
              <a:t>Consiste en un archivo PDF, donde expone la situación de los bosques de la ciudad de Madrid, explicando sus propiedades</a:t>
            </a:r>
          </a:p>
          <a:p>
            <a:endParaRPr lang="es-ES" sz="1800" kern="0" dirty="0">
              <a:effectLst/>
              <a:latin typeface="Times New Roman" panose="02020603050405020304" pitchFamily="18" charset="0"/>
              <a:ea typeface="Times New Roman" panose="02020603050405020304" pitchFamily="18" charset="0"/>
            </a:endParaRPr>
          </a:p>
          <a:p>
            <a:r>
              <a:rPr lang="es-ES" sz="1800" kern="0" dirty="0">
                <a:effectLst/>
                <a:latin typeface="Times New Roman" panose="02020603050405020304" pitchFamily="18" charset="0"/>
                <a:ea typeface="Times New Roman" panose="02020603050405020304" pitchFamily="18" charset="0"/>
              </a:rPr>
              <a:t>Esta fuente de datos destaca por tener una estructura de datos semiestructurada, ya que, los datos se presentan con tablas, gráficos y demás imágenes, pero no es estructurada porque presenta la información usando diferentes herramientas</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La importancia que hay en conocer cada una de las especies que hay en nuestro bosque y como usarlas a partir del conocimiento para mejorar la calidad de vida.</a:t>
            </a:r>
          </a:p>
          <a:p>
            <a:pPr marL="0" marR="0" lvl="0" indent="0" algn="just" defTabSz="1218987"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sz="1800" kern="0" dirty="0">
                <a:effectLst/>
                <a:latin typeface="Times New Roman" panose="02020603050405020304" pitchFamily="18" charset="0"/>
                <a:ea typeface="Times New Roman" panose="02020603050405020304" pitchFamily="18" charset="0"/>
              </a:rPr>
              <a:t>Al ser el formato de la fuente de datos un archivo PDF donde tiene una estructura semiestructura, dependiendo de que gráfico, tabla o imagen se quiera extraer la información va a tener un proceso u otro, lo que significa que van a tener diferentes grados de dificultad</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endPar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del dominio Eulogh (medio ambiente y biodiversas) y del Smacite (gestión de recursos).</a:t>
            </a:r>
          </a:p>
          <a:p>
            <a:pPr marL="285750" lvl="0" indent="-28575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r>
              <a:rPr lang="es-ES" sz="1800" kern="0" dirty="0">
                <a:effectLst/>
                <a:latin typeface="Times New Roman" panose="02020603050405020304" pitchFamily="18" charset="0"/>
                <a:ea typeface="Times New Roman" panose="02020603050405020304" pitchFamily="18" charset="0"/>
              </a:rPr>
              <a:t>A continuación, se muestra un ejemplo de cómo está constituida la fuente de datos en el archivo PDF</a:t>
            </a:r>
            <a:r>
              <a:rPr lang="es-ES" sz="1800" kern="0" dirty="0">
                <a:effectLst/>
                <a:latin typeface="Calibri" panose="020F0502020204030204" pitchFamily="34" charset="0"/>
                <a:ea typeface="Times New Roman" panose="02020603050405020304" pitchFamily="18" charset="0"/>
                <a:cs typeface="Times New Roman" panose="02020603050405020304" pitchFamily="18" charset="0"/>
              </a:rPr>
              <a:t>. Se muestra una imagen de la pagina 64 del </a:t>
            </a:r>
            <a:r>
              <a:rPr lang="es-ES" sz="1800" kern="0" dirty="0" err="1">
                <a:effectLst/>
                <a:latin typeface="Calibri" panose="020F0502020204030204" pitchFamily="34" charset="0"/>
                <a:ea typeface="Times New Roman" panose="02020603050405020304" pitchFamily="18" charset="0"/>
                <a:cs typeface="Times New Roman" panose="02020603050405020304" pitchFamily="18" charset="0"/>
              </a:rPr>
              <a:t>pdf</a:t>
            </a:r>
            <a:r>
              <a:rPr lang="es-ES" sz="1800" kern="0" dirty="0">
                <a:effectLst/>
                <a:latin typeface="Calibri" panose="020F0502020204030204" pitchFamily="34" charset="0"/>
                <a:ea typeface="Times New Roman" panose="02020603050405020304" pitchFamily="18" charset="0"/>
                <a:cs typeface="Times New Roman" panose="02020603050405020304" pitchFamily="18" charset="0"/>
              </a:rPr>
              <a:t> donde se muestra un listado con una serie de especies y sus propiedades. La tabla se extiende 11 paginas mas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3858418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16</a:t>
            </a:fld>
            <a:endParaRPr lang="es-ES" dirty="0"/>
          </a:p>
        </p:txBody>
      </p:sp>
    </p:spTree>
    <p:extLst>
      <p:ext uri="{BB962C8B-B14F-4D97-AF65-F5344CB8AC3E}">
        <p14:creationId xmlns:p14="http://schemas.microsoft.com/office/powerpoint/2010/main" val="358771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17</a:t>
            </a:fld>
            <a:endParaRPr lang="es-ES" dirty="0"/>
          </a:p>
        </p:txBody>
      </p:sp>
    </p:spTree>
    <p:extLst>
      <p:ext uri="{BB962C8B-B14F-4D97-AF65-F5344CB8AC3E}">
        <p14:creationId xmlns:p14="http://schemas.microsoft.com/office/powerpoint/2010/main" val="173866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18</a:t>
            </a:fld>
            <a:endParaRPr lang="es-ES" dirty="0"/>
          </a:p>
        </p:txBody>
      </p:sp>
    </p:spTree>
    <p:extLst>
      <p:ext uri="{BB962C8B-B14F-4D97-AF65-F5344CB8AC3E}">
        <p14:creationId xmlns:p14="http://schemas.microsoft.com/office/powerpoint/2010/main" val="140104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19</a:t>
            </a:fld>
            <a:endParaRPr lang="es-ES" dirty="0"/>
          </a:p>
        </p:txBody>
      </p:sp>
    </p:spTree>
    <p:extLst>
      <p:ext uri="{BB962C8B-B14F-4D97-AF65-F5344CB8AC3E}">
        <p14:creationId xmlns:p14="http://schemas.microsoft.com/office/powerpoint/2010/main" val="246885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535130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20</a:t>
            </a:fld>
            <a:endParaRPr lang="es-ES" dirty="0"/>
          </a:p>
        </p:txBody>
      </p:sp>
    </p:spTree>
    <p:extLst>
      <p:ext uri="{BB962C8B-B14F-4D97-AF65-F5344CB8AC3E}">
        <p14:creationId xmlns:p14="http://schemas.microsoft.com/office/powerpoint/2010/main" val="2548277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21</a:t>
            </a:fld>
            <a:endParaRPr lang="es-ES" dirty="0"/>
          </a:p>
        </p:txBody>
      </p:sp>
    </p:spTree>
    <p:extLst>
      <p:ext uri="{BB962C8B-B14F-4D97-AF65-F5344CB8AC3E}">
        <p14:creationId xmlns:p14="http://schemas.microsoft.com/office/powerpoint/2010/main" val="90038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22</a:t>
            </a:fld>
            <a:endParaRPr lang="es-ES" dirty="0"/>
          </a:p>
        </p:txBody>
      </p:sp>
    </p:spTree>
    <p:extLst>
      <p:ext uri="{BB962C8B-B14F-4D97-AF65-F5344CB8AC3E}">
        <p14:creationId xmlns:p14="http://schemas.microsoft.com/office/powerpoint/2010/main" val="2815177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23</a:t>
            </a:fld>
            <a:endParaRPr lang="es-ES" dirty="0"/>
          </a:p>
        </p:txBody>
      </p:sp>
    </p:spTree>
    <p:extLst>
      <p:ext uri="{BB962C8B-B14F-4D97-AF65-F5344CB8AC3E}">
        <p14:creationId xmlns:p14="http://schemas.microsoft.com/office/powerpoint/2010/main" val="2944877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24</a:t>
            </a:fld>
            <a:endParaRPr lang="es-ES" dirty="0"/>
          </a:p>
        </p:txBody>
      </p:sp>
    </p:spTree>
    <p:extLst>
      <p:ext uri="{BB962C8B-B14F-4D97-AF65-F5344CB8AC3E}">
        <p14:creationId xmlns:p14="http://schemas.microsoft.com/office/powerpoint/2010/main" val="114776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.Se selecciona datos a la calidad y por la gran cantidad de datos que se tienen. Tambien por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e</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l interés que produce por lo que supuso para la sociedad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Se decide seleccionar esta fuente de datos, más concretamente la información del histórico de la “</a:t>
            </a:r>
            <a:r>
              <a:rPr lang="es-ES" sz="1600" i="1" dirty="0">
                <a:effectLst/>
                <a:latin typeface="Times New Roman" panose="02020603050405020304" pitchFamily="18" charset="0"/>
                <a:ea typeface="Times New Roman" panose="02020603050405020304" pitchFamily="18" charset="0"/>
                <a:cs typeface="Times New Roman" panose="02020603050405020304" pitchFamily="18" charset="0"/>
              </a:rPr>
              <a:t>Evolución de los grandes incendios, 1968-2015</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El  histórico puede ayudarnos a entender los incendios en nuestro país, incluso de predecir el impacto de los próximos años.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Se selecciona esta fuente para entender la distribución de las especies en la ciudad de Madrid.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C</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on la tecnología, el conocimiento adecuado y esta serie de estudios pueden beneficiar a las grandes ciudades en multitud de aspectos.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Se selecciona esta fuente debido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a</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l problema actual de despoblación de algunas partes de la península. Se busca entender de mejor forma lo que está pasando en las provincias españolas, identificar tendencias e influencias. Esta despoblación de las zonas rurales está provocando una superpoblación en las grandes ciudades.</a:t>
            </a:r>
            <a:endParaRPr lang="es-E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25</a:t>
            </a:fld>
            <a:endParaRPr lang="es-ES" dirty="0"/>
          </a:p>
        </p:txBody>
      </p:sp>
    </p:spTree>
    <p:extLst>
      <p:ext uri="{BB962C8B-B14F-4D97-AF65-F5344CB8AC3E}">
        <p14:creationId xmlns:p14="http://schemas.microsoft.com/office/powerpoint/2010/main" val="202566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26</a:t>
            </a:fld>
            <a:endParaRPr lang="es-ES" dirty="0"/>
          </a:p>
        </p:txBody>
      </p:sp>
    </p:spTree>
    <p:extLst>
      <p:ext uri="{BB962C8B-B14F-4D97-AF65-F5344CB8AC3E}">
        <p14:creationId xmlns:p14="http://schemas.microsoft.com/office/powerpoint/2010/main" val="39565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27</a:t>
            </a:fld>
            <a:endParaRPr lang="es-ES" dirty="0"/>
          </a:p>
        </p:txBody>
      </p:sp>
    </p:spTree>
    <p:extLst>
      <p:ext uri="{BB962C8B-B14F-4D97-AF65-F5344CB8AC3E}">
        <p14:creationId xmlns:p14="http://schemas.microsoft.com/office/powerpoint/2010/main" val="1836016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28</a:t>
            </a:fld>
            <a:endParaRPr lang="es-ES" dirty="0"/>
          </a:p>
        </p:txBody>
      </p:sp>
    </p:spTree>
    <p:extLst>
      <p:ext uri="{BB962C8B-B14F-4D97-AF65-F5344CB8AC3E}">
        <p14:creationId xmlns:p14="http://schemas.microsoft.com/office/powerpoint/2010/main" val="157525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29</a:t>
            </a:fld>
            <a:endParaRPr lang="es-ES" dirty="0"/>
          </a:p>
        </p:txBody>
      </p:sp>
    </p:spTree>
    <p:extLst>
      <p:ext uri="{BB962C8B-B14F-4D97-AF65-F5344CB8AC3E}">
        <p14:creationId xmlns:p14="http://schemas.microsoft.com/office/powerpoint/2010/main" val="273696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30</a:t>
            </a:fld>
            <a:endParaRPr lang="es-ES" dirty="0"/>
          </a:p>
        </p:txBody>
      </p:sp>
    </p:spTree>
    <p:extLst>
      <p:ext uri="{BB962C8B-B14F-4D97-AF65-F5344CB8AC3E}">
        <p14:creationId xmlns:p14="http://schemas.microsoft.com/office/powerpoint/2010/main" val="4201378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31</a:t>
            </a:fld>
            <a:endParaRPr lang="es-ES" dirty="0"/>
          </a:p>
        </p:txBody>
      </p:sp>
    </p:spTree>
    <p:extLst>
      <p:ext uri="{BB962C8B-B14F-4D97-AF65-F5344CB8AC3E}">
        <p14:creationId xmlns:p14="http://schemas.microsoft.com/office/powerpoint/2010/main" val="3413215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32</a:t>
            </a:fld>
            <a:endParaRPr lang="es-ES" dirty="0"/>
          </a:p>
        </p:txBody>
      </p:sp>
    </p:spTree>
    <p:extLst>
      <p:ext uri="{BB962C8B-B14F-4D97-AF65-F5344CB8AC3E}">
        <p14:creationId xmlns:p14="http://schemas.microsoft.com/office/powerpoint/2010/main" val="1699195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33</a:t>
            </a:fld>
            <a:endParaRPr lang="es-ES" dirty="0"/>
          </a:p>
        </p:txBody>
      </p:sp>
    </p:spTree>
    <p:extLst>
      <p:ext uri="{BB962C8B-B14F-4D97-AF65-F5344CB8AC3E}">
        <p14:creationId xmlns:p14="http://schemas.microsoft.com/office/powerpoint/2010/main" val="3306917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34</a:t>
            </a:fld>
            <a:endParaRPr lang="es-ES" dirty="0"/>
          </a:p>
        </p:txBody>
      </p:sp>
    </p:spTree>
    <p:extLst>
      <p:ext uri="{BB962C8B-B14F-4D97-AF65-F5344CB8AC3E}">
        <p14:creationId xmlns:p14="http://schemas.microsoft.com/office/powerpoint/2010/main" val="168018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35</a:t>
            </a:fld>
            <a:endParaRPr lang="es-ES" dirty="0"/>
          </a:p>
        </p:txBody>
      </p:sp>
    </p:spTree>
    <p:extLst>
      <p:ext uri="{BB962C8B-B14F-4D97-AF65-F5344CB8AC3E}">
        <p14:creationId xmlns:p14="http://schemas.microsoft.com/office/powerpoint/2010/main" val="17265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36</a:t>
            </a:fld>
            <a:endParaRPr lang="es-ES" dirty="0"/>
          </a:p>
        </p:txBody>
      </p:sp>
    </p:spTree>
    <p:extLst>
      <p:ext uri="{BB962C8B-B14F-4D97-AF65-F5344CB8AC3E}">
        <p14:creationId xmlns:p14="http://schemas.microsoft.com/office/powerpoint/2010/main" val="3491959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37</a:t>
            </a:fld>
            <a:endParaRPr lang="es-ES" dirty="0"/>
          </a:p>
        </p:txBody>
      </p:sp>
    </p:spTree>
    <p:extLst>
      <p:ext uri="{BB962C8B-B14F-4D97-AF65-F5344CB8AC3E}">
        <p14:creationId xmlns:p14="http://schemas.microsoft.com/office/powerpoint/2010/main" val="2322681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38</a:t>
            </a:fld>
            <a:endParaRPr lang="es-ES" dirty="0"/>
          </a:p>
        </p:txBody>
      </p:sp>
    </p:spTree>
    <p:extLst>
      <p:ext uri="{BB962C8B-B14F-4D97-AF65-F5344CB8AC3E}">
        <p14:creationId xmlns:p14="http://schemas.microsoft.com/office/powerpoint/2010/main" val="1256196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39</a:t>
            </a:fld>
            <a:endParaRPr lang="es-ES" dirty="0"/>
          </a:p>
        </p:txBody>
      </p:sp>
    </p:spTree>
    <p:extLst>
      <p:ext uri="{BB962C8B-B14F-4D97-AF65-F5344CB8AC3E}">
        <p14:creationId xmlns:p14="http://schemas.microsoft.com/office/powerpoint/2010/main" val="377354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18822252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40</a:t>
            </a:fld>
            <a:endParaRPr lang="es-ES" dirty="0"/>
          </a:p>
        </p:txBody>
      </p:sp>
    </p:spTree>
    <p:extLst>
      <p:ext uri="{BB962C8B-B14F-4D97-AF65-F5344CB8AC3E}">
        <p14:creationId xmlns:p14="http://schemas.microsoft.com/office/powerpoint/2010/main" val="432317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41</a:t>
            </a:fld>
            <a:endParaRPr lang="es-ES" dirty="0"/>
          </a:p>
        </p:txBody>
      </p:sp>
    </p:spTree>
    <p:extLst>
      <p:ext uri="{BB962C8B-B14F-4D97-AF65-F5344CB8AC3E}">
        <p14:creationId xmlns:p14="http://schemas.microsoft.com/office/powerpoint/2010/main" val="2809642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42</a:t>
            </a:fld>
            <a:endParaRPr lang="es-ES" dirty="0"/>
          </a:p>
        </p:txBody>
      </p:sp>
    </p:spTree>
    <p:extLst>
      <p:ext uri="{BB962C8B-B14F-4D97-AF65-F5344CB8AC3E}">
        <p14:creationId xmlns:p14="http://schemas.microsoft.com/office/powerpoint/2010/main" val="4288272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43</a:t>
            </a:fld>
            <a:endParaRPr lang="es-ES" dirty="0"/>
          </a:p>
        </p:txBody>
      </p:sp>
    </p:spTree>
    <p:extLst>
      <p:ext uri="{BB962C8B-B14F-4D97-AF65-F5344CB8AC3E}">
        <p14:creationId xmlns:p14="http://schemas.microsoft.com/office/powerpoint/2010/main" val="91063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44</a:t>
            </a:fld>
            <a:endParaRPr lang="es-ES" dirty="0"/>
          </a:p>
        </p:txBody>
      </p:sp>
    </p:spTree>
    <p:extLst>
      <p:ext uri="{BB962C8B-B14F-4D97-AF65-F5344CB8AC3E}">
        <p14:creationId xmlns:p14="http://schemas.microsoft.com/office/powerpoint/2010/main" val="1779406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45</a:t>
            </a:fld>
            <a:endParaRPr lang="es-ES" dirty="0"/>
          </a:p>
        </p:txBody>
      </p:sp>
    </p:spTree>
    <p:extLst>
      <p:ext uri="{BB962C8B-B14F-4D97-AF65-F5344CB8AC3E}">
        <p14:creationId xmlns:p14="http://schemas.microsoft.com/office/powerpoint/2010/main" val="4153563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46</a:t>
            </a:fld>
            <a:endParaRPr lang="es-ES" dirty="0"/>
          </a:p>
        </p:txBody>
      </p:sp>
    </p:spTree>
    <p:extLst>
      <p:ext uri="{BB962C8B-B14F-4D97-AF65-F5344CB8AC3E}">
        <p14:creationId xmlns:p14="http://schemas.microsoft.com/office/powerpoint/2010/main" val="2579986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47</a:t>
            </a:fld>
            <a:endParaRPr lang="es-ES" dirty="0"/>
          </a:p>
        </p:txBody>
      </p:sp>
    </p:spTree>
    <p:extLst>
      <p:ext uri="{BB962C8B-B14F-4D97-AF65-F5344CB8AC3E}">
        <p14:creationId xmlns:p14="http://schemas.microsoft.com/office/powerpoint/2010/main" val="2428807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AutoNum type="arabicPeriod"/>
            </a:pPr>
            <a:r>
              <a:rPr lang="es-ES_tradnl" sz="1800" kern="0" dirty="0">
                <a:effectLst/>
                <a:latin typeface="Times New Roman" panose="02020603050405020304" pitchFamily="18" charset="0"/>
                <a:ea typeface="Times New Roman" panose="02020603050405020304" pitchFamily="18" charset="0"/>
              </a:rPr>
              <a:t>se ha realizado una selección de fuentes de datos que abarcan multitud de campos diferentes y en concreto abarcan los campos de los proyectos internacionales de la unión europea “Eulogh” y “Smacite”, el cual era un objetivo principal</a:t>
            </a:r>
          </a:p>
          <a:p>
            <a:pPr marL="0" indent="0">
              <a:buNone/>
            </a:pPr>
            <a:endParaRPr lang="es-ES_tradnl" sz="1800" kern="0" dirty="0">
              <a:effectLst/>
              <a:latin typeface="Times New Roman" panose="02020603050405020304" pitchFamily="18" charset="0"/>
            </a:endParaRPr>
          </a:p>
          <a:p>
            <a:pPr marL="0" indent="0">
              <a:buNone/>
            </a:pPr>
            <a:r>
              <a:rPr lang="es-ES_tradnl" sz="1800" kern="0" dirty="0">
                <a:effectLst/>
                <a:latin typeface="Times New Roman" panose="02020603050405020304" pitchFamily="18" charset="0"/>
                <a:ea typeface="Times New Roman" panose="02020603050405020304" pitchFamily="18" charset="0"/>
              </a:rPr>
              <a:t>Se ha seleccionado cada fuente de datos según unos criterios. Calidad, temática, cantidad de </a:t>
            </a:r>
            <a:r>
              <a:rPr lang="es-ES_tradnl" sz="1800" kern="0" dirty="0" err="1">
                <a:effectLst/>
                <a:latin typeface="Times New Roman" panose="02020603050405020304" pitchFamily="18" charset="0"/>
                <a:ea typeface="Times New Roman" panose="02020603050405020304" pitchFamily="18" charset="0"/>
              </a:rPr>
              <a:t>informacion</a:t>
            </a:r>
            <a:r>
              <a:rPr lang="es-ES_tradnl" sz="1800" kern="0" dirty="0">
                <a:effectLst/>
                <a:latin typeface="Times New Roman" panose="02020603050405020304" pitchFamily="18" charset="0"/>
                <a:ea typeface="Times New Roman" panose="02020603050405020304" pitchFamily="18" charset="0"/>
              </a:rPr>
              <a:t> e interés. Buscando fuentes de datos de diferentes formas constituidas</a:t>
            </a:r>
          </a:p>
          <a:p>
            <a:pPr marL="0" indent="0">
              <a:buNone/>
            </a:pPr>
            <a:r>
              <a:rPr lang="es-ES_tradnl" sz="1800" kern="0" dirty="0">
                <a:effectLst/>
                <a:latin typeface="Times New Roman" panose="02020603050405020304" pitchFamily="18" charset="0"/>
                <a:ea typeface="Times New Roman" panose="02020603050405020304" pitchFamily="18" charset="0"/>
              </a:rPr>
              <a:t>Al abarcar tantos campos diferentes como se ha hecho en el proyecto, se puede concluir que para el funcionamiento del proyecto no importa de qué tipo de campo se abarque en la fuente de datos, ya que será útil para el proyecto.</a:t>
            </a:r>
          </a:p>
          <a:p>
            <a:pPr marL="0" indent="0">
              <a:buNone/>
            </a:pPr>
            <a:endParaRPr lang="es-ES_tradnl" sz="1800" kern="0" dirty="0">
              <a:effectLst/>
              <a:latin typeface="Times New Roman" panose="02020603050405020304" pitchFamily="18" charset="0"/>
            </a:endParaRPr>
          </a:p>
          <a:p>
            <a:pPr marL="0" indent="0">
              <a:buNone/>
            </a:pPr>
            <a:r>
              <a:rPr lang="es-ES_tradnl" sz="1800" kern="0" dirty="0">
                <a:effectLst/>
                <a:latin typeface="Times New Roman" panose="02020603050405020304" pitchFamily="18" charset="0"/>
              </a:rPr>
              <a:t>2. </a:t>
            </a:r>
            <a:r>
              <a:rPr lang="es-ES_tradnl" sz="1800" kern="0" dirty="0">
                <a:effectLst/>
                <a:latin typeface="Times New Roman" panose="02020603050405020304" pitchFamily="18" charset="0"/>
                <a:ea typeface="Times New Roman" panose="02020603050405020304" pitchFamily="18" charset="0"/>
              </a:rPr>
              <a:t>En la segunda fase del proyecto se realizado el proceso ETL para cada fuente de datos que seleccionada.</a:t>
            </a:r>
          </a:p>
          <a:p>
            <a:pPr marL="0" indent="0">
              <a:buNone/>
            </a:pPr>
            <a:endParaRPr lang="es-ES_tradnl" sz="1800" kern="0" dirty="0">
              <a:effectLst/>
              <a:latin typeface="Times New Roman" panose="02020603050405020304" pitchFamily="18" charset="0"/>
              <a:ea typeface="Times New Roman" panose="02020603050405020304" pitchFamily="18" charset="0"/>
            </a:endParaRPr>
          </a:p>
          <a:p>
            <a:pPr marL="0" indent="0">
              <a:buNone/>
            </a:pPr>
            <a:r>
              <a:rPr lang="es-ES_tradnl" sz="1800" kern="0" dirty="0">
                <a:effectLst/>
                <a:latin typeface="Times New Roman" panose="02020603050405020304" pitchFamily="18" charset="0"/>
                <a:ea typeface="Times New Roman" panose="02020603050405020304" pitchFamily="18" charset="0"/>
              </a:rPr>
              <a:t>Se ha completado el proceso en todas las fuentes de datos seleccionados, en fuentes de datos donde la extracción era muy simple hasta en fuentes de datos complejas, para una posterior transformación.</a:t>
            </a:r>
          </a:p>
          <a:p>
            <a:pPr marL="0" indent="0">
              <a:buNone/>
            </a:pPr>
            <a:r>
              <a:rPr lang="es-ES_tradnl" sz="1800" kern="0" dirty="0">
                <a:effectLst/>
                <a:latin typeface="Times New Roman" panose="02020603050405020304" pitchFamily="18" charset="0"/>
              </a:rPr>
              <a:t>Se ha conseguido realizar una investigación sobre librerías para procedimientos ETL, donde se compara que librería da mejor rendimiento para que fuente de dato, puede servir como guía. </a:t>
            </a:r>
          </a:p>
          <a:p>
            <a:pPr marL="0" indent="0">
              <a:buNone/>
            </a:pPr>
            <a:endParaRPr lang="es-ES_tradnl" sz="1800" kern="0" dirty="0">
              <a:effectLst/>
              <a:latin typeface="Times New Roman" panose="02020603050405020304" pitchFamily="18" charset="0"/>
            </a:endParaRPr>
          </a:p>
          <a:p>
            <a:pPr marL="0" indent="0">
              <a:buNone/>
            </a:pPr>
            <a:r>
              <a:rPr lang="es-ES_tradnl" sz="1800" kern="0" dirty="0">
                <a:effectLst/>
                <a:latin typeface="Times New Roman" panose="02020603050405020304" pitchFamily="18" charset="0"/>
              </a:rPr>
              <a:t>3. </a:t>
            </a:r>
            <a:r>
              <a:rPr lang="es-ES_tradnl" sz="1800" kern="0" dirty="0">
                <a:effectLst/>
                <a:latin typeface="Times New Roman" panose="02020603050405020304" pitchFamily="18" charset="0"/>
                <a:ea typeface="Times New Roman" panose="02020603050405020304" pitchFamily="18" charset="0"/>
              </a:rPr>
              <a:t>En la tercera fase, se ha realizado todo tipo de análisis a las fuentes de datos abiertas que se han seleccionado</a:t>
            </a:r>
            <a:r>
              <a:rPr lang="es-ES" sz="1800" kern="0" dirty="0">
                <a:effectLst/>
                <a:latin typeface="Times New Roman" panose="02020603050405020304" pitchFamily="18" charset="0"/>
                <a:ea typeface="Times New Roman" panose="02020603050405020304" pitchFamily="18" charset="0"/>
              </a:rPr>
              <a:t>. Cada análisis acorde con cada fuente de datos.</a:t>
            </a:r>
          </a:p>
          <a:p>
            <a:pPr marL="0" indent="0">
              <a:buNone/>
            </a:pPr>
            <a:endParaRPr lang="es-ES" sz="1800" kern="0" dirty="0">
              <a:effectLst/>
              <a:latin typeface="Times New Roman" panose="02020603050405020304" pitchFamily="18" charset="0"/>
              <a:ea typeface="Times New Roman" panose="02020603050405020304" pitchFamily="18" charset="0"/>
            </a:endParaRPr>
          </a:p>
          <a:p>
            <a:pPr marL="0" indent="0">
              <a:buNone/>
            </a:pPr>
            <a:r>
              <a:rPr lang="es-ES_tradnl" sz="1800" kern="0" dirty="0">
                <a:effectLst/>
                <a:latin typeface="Times New Roman" panose="02020603050405020304" pitchFamily="18" charset="0"/>
                <a:ea typeface="Times New Roman" panose="02020603050405020304" pitchFamily="18" charset="0"/>
              </a:rPr>
              <a:t>Se ha conseguido realizar un análisis de datos con diferentes modelos que abarcan el mayor conocimiento posible, empezando desde un modelo poco complejo como descriptivo y terminando con modelos mucho más complejos como son las series de tiempo o las redes neuronales recurrentes.</a:t>
            </a:r>
          </a:p>
          <a:p>
            <a:pPr marL="0" indent="0">
              <a:buNone/>
            </a:pPr>
            <a:endParaRPr lang="es-ES_tradnl" sz="18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Times New Roman" panose="02020603050405020304" pitchFamily="18" charset="0"/>
              </a:rPr>
              <a:t>Los resultados obtenidos en los diferentes modelos llevados a cabo a un ámbito profesional pueden tener un impacto real sobre la vida cotidiana del ciudadano.</a:t>
            </a:r>
            <a:endParaRPr lang="es-ES" sz="1800" dirty="0">
              <a:effectLst/>
              <a:latin typeface="Times New Roman" panose="02020603050405020304" pitchFamily="18" charset="0"/>
              <a:ea typeface="Times New Roman" panose="02020603050405020304" pitchFamily="18" charset="0"/>
            </a:endParaRPr>
          </a:p>
          <a:p>
            <a:pPr marL="0" indent="0">
              <a:buNone/>
            </a:pPr>
            <a:endParaRPr lang="es-ES_tradnl" sz="1800" kern="0" dirty="0">
              <a:effectLst/>
              <a:latin typeface="Times New Roman" panose="02020603050405020304" pitchFamily="18" charset="0"/>
              <a:ea typeface="Times New Roman" panose="02020603050405020304" pitchFamily="18" charset="0"/>
            </a:endParaRPr>
          </a:p>
          <a:p>
            <a:pPr marL="0" indent="0">
              <a:buNone/>
            </a:pPr>
            <a:r>
              <a:rPr lang="es-ES_tradnl" sz="1800" kern="0" dirty="0">
                <a:effectLst/>
                <a:latin typeface="Times New Roman" panose="02020603050405020304" pitchFamily="18" charset="0"/>
                <a:ea typeface="Times New Roman" panose="02020603050405020304" pitchFamily="18" charset="0"/>
              </a:rPr>
              <a:t>4. En la última y cuarta fase se ha conseguido realizar las visualizaciones de los resultados o de las diferentes fuentes de datos abiertas a través del software de visualización PowerBi</a:t>
            </a:r>
          </a:p>
          <a:p>
            <a:pPr marL="0" indent="0">
              <a:buNone/>
            </a:pPr>
            <a:r>
              <a:rPr lang="es-ES_tradnl" sz="1800" kern="0" dirty="0">
                <a:effectLst/>
                <a:latin typeface="Times New Roman" panose="02020603050405020304" pitchFamily="18" charset="0"/>
                <a:ea typeface="Times New Roman" panose="02020603050405020304" pitchFamily="18" charset="0"/>
              </a:rPr>
              <a:t>. Se ha conseguido obtener un cierto nivel en el software, el cual el conocimiento sobre la herramienta al inicio del proyecto era nulo.</a:t>
            </a:r>
          </a:p>
          <a:p>
            <a:pPr marL="0" indent="0">
              <a:buNone/>
            </a:pPr>
            <a:endParaRPr lang="es-ES_tradnl" sz="1800" kern="0" dirty="0">
              <a:effectLst/>
              <a:latin typeface="Times New Roman" panose="02020603050405020304" pitchFamily="18" charset="0"/>
              <a:ea typeface="Times New Roman" panose="02020603050405020304" pitchFamily="18" charset="0"/>
            </a:endParaRPr>
          </a:p>
          <a:p>
            <a:pPr marL="0" indent="0">
              <a:buNone/>
            </a:pPr>
            <a:endParaRPr lang="es-ES_tradnl" sz="1800" kern="0" dirty="0">
              <a:effectLst/>
              <a:latin typeface="Times New Roman" panose="02020603050405020304" pitchFamily="18" charset="0"/>
              <a:ea typeface="Times New Roman" panose="02020603050405020304" pitchFamily="18" charset="0"/>
            </a:endParaRPr>
          </a:p>
          <a:p>
            <a:pPr marL="0" indent="0">
              <a:buNone/>
            </a:pPr>
            <a:r>
              <a:rPr lang="es-ES_tradnl" sz="1800" kern="0" dirty="0">
                <a:effectLst/>
                <a:latin typeface="Times New Roman" panose="02020603050405020304" pitchFamily="18" charset="0"/>
                <a:ea typeface="Times New Roman" panose="02020603050405020304" pitchFamily="18" charset="0"/>
              </a:rPr>
              <a:t>En conclusión, se ha conseguido realizar el proceso completo. Seleccionando diferentes fuentes de datos abiertas con ámbitos relacionados con los proyectos europeos “Eulogh” y “Smacite”, aplicándole a estas fuentes de datos los determinados procesos ETL para que a continuación se puede aplicar los diferentes modelos estadísticos y de machine </a:t>
            </a:r>
            <a:r>
              <a:rPr lang="es-ES_tradnl" sz="1800" kern="0" dirty="0" err="1">
                <a:effectLst/>
                <a:latin typeface="Times New Roman" panose="02020603050405020304" pitchFamily="18" charset="0"/>
                <a:ea typeface="Times New Roman" panose="02020603050405020304" pitchFamily="18" charset="0"/>
              </a:rPr>
              <a:t>learning</a:t>
            </a:r>
            <a:r>
              <a:rPr lang="es-ES_tradnl" sz="1800" kern="0" dirty="0">
                <a:effectLst/>
                <a:latin typeface="Times New Roman" panose="02020603050405020304" pitchFamily="18" charset="0"/>
                <a:ea typeface="Times New Roman" panose="02020603050405020304" pitchFamily="18" charset="0"/>
              </a:rPr>
              <a:t>, completando el proceso aportando la visualización de los resultados y de las fuentes de datos a través de PowerBi</a:t>
            </a:r>
            <a:endParaRPr lang="es-ES" sz="1800" kern="0" dirty="0">
              <a:effectLst/>
              <a:latin typeface="Times New Roman" panose="02020603050405020304" pitchFamily="18" charset="0"/>
              <a:ea typeface="Times New Roman" panose="02020603050405020304" pitchFamily="18" charset="0"/>
            </a:endParaRPr>
          </a:p>
          <a:p>
            <a:pPr marL="0" indent="0">
              <a:buNone/>
            </a:pPr>
            <a:endParaRPr lang="es-ES" sz="1800" kern="0" dirty="0">
              <a:effectLst/>
              <a:latin typeface="Times New Roman" panose="02020603050405020304" pitchFamily="18" charset="0"/>
            </a:endParaRPr>
          </a:p>
          <a:p>
            <a:pPr marL="0" indent="0">
              <a:buNone/>
            </a:pPr>
            <a:endParaRPr lang="es-ES_tradnl" sz="1800" kern="0" dirty="0">
              <a:effectLst/>
              <a:latin typeface="Times New Roman" panose="02020603050405020304" pitchFamily="18" charset="0"/>
            </a:endParaRPr>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48</a:t>
            </a:fld>
            <a:endParaRPr lang="es-ES" dirty="0"/>
          </a:p>
        </p:txBody>
      </p:sp>
    </p:spTree>
    <p:extLst>
      <p:ext uri="{BB962C8B-B14F-4D97-AF65-F5344CB8AC3E}">
        <p14:creationId xmlns:p14="http://schemas.microsoft.com/office/powerpoint/2010/main" val="271240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a:t>
            </a:r>
            <a:r>
              <a:rPr lang="es-ES_tradnl" sz="1800" kern="0" dirty="0">
                <a:effectLst/>
                <a:latin typeface="Times New Roman" panose="02020603050405020304" pitchFamily="18" charset="0"/>
                <a:ea typeface="Times New Roman" panose="02020603050405020304" pitchFamily="18" charset="0"/>
              </a:rPr>
              <a:t>Si se seleccionan más fuentes de datos abiertas de diferentes archivos y estructuras, llegaría un punto donde se abarcaría la mayoría, llegando incluso a poder automatizar los procesos. almacenando la información resultante lista para el análisis de datos.</a:t>
            </a:r>
          </a:p>
          <a:p>
            <a:endParaRPr lang="es-ES_tradnl" sz="1800" kern="0" dirty="0">
              <a:effectLst/>
              <a:latin typeface="Times New Roman" panose="02020603050405020304" pitchFamily="18" charset="0"/>
              <a:ea typeface="Times New Roman" panose="02020603050405020304" pitchFamily="18" charset="0"/>
            </a:endParaRPr>
          </a:p>
          <a:p>
            <a:r>
              <a:rPr lang="es-ES_tradnl" sz="1800" kern="0" dirty="0">
                <a:effectLst/>
                <a:latin typeface="Times New Roman" panose="02020603050405020304" pitchFamily="18" charset="0"/>
                <a:ea typeface="Times New Roman" panose="02020603050405020304" pitchFamily="18" charset="0"/>
              </a:rPr>
              <a:t>Incluso si se consiguiera realizar una automatización sobre los procesos ETL, también sería posible realizar una cierta automatización sobre el proceso de análisis de datos.</a:t>
            </a:r>
          </a:p>
          <a:p>
            <a:endParaRPr lang="es-ES_tradnl" sz="18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_tradnl" sz="1800" kern="0" dirty="0">
                <a:effectLst/>
                <a:latin typeface="Times New Roman" panose="02020603050405020304" pitchFamily="18" charset="0"/>
                <a:ea typeface="Times New Roman" panose="02020603050405020304" pitchFamily="18" charset="0"/>
              </a:rPr>
              <a:t>2. Se haría mas personalizable el análisis de datos. </a:t>
            </a:r>
            <a:r>
              <a:rPr lang="es-ES_tradnl" sz="1800" dirty="0">
                <a:effectLst/>
                <a:latin typeface="Times New Roman" panose="02020603050405020304" pitchFamily="18" charset="0"/>
                <a:ea typeface="Times New Roman" panose="02020603050405020304" pitchFamily="18" charset="0"/>
                <a:cs typeface="Times New Roman" panose="02020603050405020304" pitchFamily="18" charset="0"/>
              </a:rPr>
              <a:t>También al tener una mayor cantidad de modelos sobre una fuente de datos, se obtienen mayor variedad de resultados y conclusiones.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_tradnl" sz="1800" kern="0" dirty="0">
              <a:effectLst/>
              <a:latin typeface="Times New Roman" panose="02020603050405020304" pitchFamily="18" charset="0"/>
              <a:ea typeface="Times New Roman" panose="02020603050405020304" pitchFamily="18" charset="0"/>
            </a:endParaRPr>
          </a:p>
          <a:p>
            <a:r>
              <a:rPr lang="es-ES_tradnl" sz="1800" kern="0" dirty="0">
                <a:effectLst/>
                <a:latin typeface="Times New Roman" panose="02020603050405020304" pitchFamily="18" charset="0"/>
                <a:ea typeface="Times New Roman" panose="02020603050405020304" pitchFamily="18" charset="0"/>
              </a:rPr>
              <a:t>3. Tanto si se incrementara el número de fuentes de datos o de modelos, aumentaría el conocimiento sobre la multitud de librerías que ofrece Python.</a:t>
            </a:r>
          </a:p>
          <a:p>
            <a:r>
              <a:rPr lang="es-ES_tradnl" sz="1800" kern="0" dirty="0">
                <a:effectLst/>
                <a:latin typeface="Times New Roman" panose="02020603050405020304" pitchFamily="18" charset="0"/>
                <a:ea typeface="Times New Roman" panose="02020603050405020304" pitchFamily="18" charset="0"/>
              </a:rPr>
              <a:t>Por lo que existiría mayor conocimiento, para la comunidad, sobre que librerías aplicar en cada momento.</a:t>
            </a:r>
          </a:p>
          <a:p>
            <a:endParaRPr lang="es-ES_tradnl" sz="18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_tradnl" sz="1800" kern="0" dirty="0">
                <a:effectLst/>
                <a:latin typeface="Times New Roman" panose="02020603050405020304" pitchFamily="18" charset="0"/>
                <a:ea typeface="Times New Roman" panose="02020603050405020304" pitchFamily="18" charset="0"/>
              </a:rPr>
              <a:t>4. </a:t>
            </a:r>
            <a:r>
              <a:rPr lang="es-ES_tradnl" sz="1800" dirty="0">
                <a:effectLst/>
                <a:latin typeface="Times New Roman" panose="02020603050405020304" pitchFamily="18" charset="0"/>
                <a:ea typeface="Times New Roman" panose="02020603050405020304" pitchFamily="18" charset="0"/>
                <a:cs typeface="Times New Roman" panose="02020603050405020304" pitchFamily="18" charset="0"/>
              </a:rPr>
              <a:t>Se permitiría almacenar los resultados de los análisis y visualizaciones en una base de datos integrada, facilitando la gestión y acceso a la información.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_tradnl"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Times New Roman" panose="02020603050405020304" pitchFamily="18" charset="0"/>
              </a:rPr>
              <a:t>En conclusión, es posible realizar multitud de mejoras al proyecto que supondrían un salto de calidad y rendimiento. Realizar estas mejoras supondrían una mayor inversión tanto en tiempo de personal como en recurso, pero se alcanzaría un nivel profesional en la plataforma.</a:t>
            </a:r>
            <a:endParaRPr lang="es-ES" sz="180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desarrollado el proyecto con una arquitectura independiente, dividiendo las funciones en componentes independientes, que permite aumentar y actualizar partes de la arquitectura sin involucrar otras áreas.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_tradnl" sz="1800" kern="0" dirty="0">
              <a:effectLst/>
              <a:latin typeface="Times New Roman" panose="02020603050405020304" pitchFamily="18" charset="0"/>
              <a:ea typeface="Times New Roman" panose="02020603050405020304" pitchFamily="18" charset="0"/>
            </a:endParaRPr>
          </a:p>
          <a:p>
            <a:endParaRPr lang="es-ES_tradnl" sz="1800" kern="0" dirty="0">
              <a:effectLst/>
              <a:latin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49</a:t>
            </a:fld>
            <a:endParaRPr lang="es-ES" dirty="0"/>
          </a:p>
        </p:txBody>
      </p:sp>
    </p:spTree>
    <p:extLst>
      <p:ext uri="{BB962C8B-B14F-4D97-AF65-F5344CB8AC3E}">
        <p14:creationId xmlns:p14="http://schemas.microsoft.com/office/powerpoint/2010/main" val="415713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1795299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indent="228600" algn="just"/>
            <a:r>
              <a:rPr lang="es-ES" sz="1800" dirty="0">
                <a:effectLst/>
                <a:latin typeface="Times New Roman" panose="02020603050405020304" pitchFamily="18" charset="0"/>
                <a:ea typeface="Times New Roman" panose="02020603050405020304" pitchFamily="18" charset="0"/>
              </a:rPr>
              <a:t>los únicos gastos considerables son la mano de obra (el desarrollador) y el ordenador necesario para llevarlo a cabo. </a:t>
            </a:r>
          </a:p>
          <a:p>
            <a:pPr indent="228600" algn="just"/>
            <a:r>
              <a:rPr lang="es-ES" sz="1800" dirty="0">
                <a:effectLst/>
                <a:latin typeface="Times New Roman" panose="02020603050405020304" pitchFamily="18" charset="0"/>
                <a:ea typeface="Times New Roman" panose="02020603050405020304" pitchFamily="18" charset="0"/>
              </a:rPr>
              <a:t>Como se trata de un proyecto académico hay softwares que se han empleado que no tienen casto alguno, por ello, el precio total en este apartado es cero. </a:t>
            </a:r>
          </a:p>
          <a:p>
            <a:pPr indent="228600" algn="just"/>
            <a:r>
              <a:rPr lang="es-ES" sz="1800" dirty="0">
                <a:effectLst/>
                <a:latin typeface="Times New Roman" panose="02020603050405020304" pitchFamily="18" charset="0"/>
                <a:ea typeface="Times New Roman" panose="02020603050405020304" pitchFamily="18" charset="0"/>
              </a:rPr>
              <a:t>Las fuentes de datos al ser abiertas no tienen coste alguno, ya que son suministradas por organismos de actividad pública.</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50</a:t>
            </a:fld>
            <a:endParaRPr lang="es-ES" dirty="0"/>
          </a:p>
        </p:txBody>
      </p:sp>
    </p:spTree>
    <p:extLst>
      <p:ext uri="{BB962C8B-B14F-4D97-AF65-F5344CB8AC3E}">
        <p14:creationId xmlns:p14="http://schemas.microsoft.com/office/powerpoint/2010/main" val="2367432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51</a:t>
            </a:fld>
            <a:endParaRPr lang="es-ES" dirty="0"/>
          </a:p>
        </p:txBody>
      </p:sp>
    </p:spTree>
    <p:extLst>
      <p:ext uri="{BB962C8B-B14F-4D97-AF65-F5344CB8AC3E}">
        <p14:creationId xmlns:p14="http://schemas.microsoft.com/office/powerpoint/2010/main" val="149825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effectLst/>
                <a:latin typeface="Times New Roman" panose="02020603050405020304" pitchFamily="18" charset="0"/>
                <a:ea typeface="Times New Roman" panose="02020603050405020304" pitchFamily="18" charset="0"/>
              </a:rPr>
              <a:t>1. Se busca trabajar con un conjunto de datos con un tamaño considerable, para que en el análisis se obtengan resultados de valor. </a:t>
            </a:r>
          </a:p>
          <a:p>
            <a:endParaRPr lang="es-ES" dirty="0"/>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2. </a:t>
            </a:r>
            <a:r>
              <a:rPr lang="es-ES" sz="1600" dirty="0">
                <a:effectLst/>
                <a:latin typeface="Times New Roman" panose="02020603050405020304" pitchFamily="18" charset="0"/>
                <a:ea typeface="Times New Roman" panose="02020603050405020304" pitchFamily="18" charset="0"/>
              </a:rPr>
              <a:t>Los datos deben ajustarse con la realidad y tener cierta consistencia en la forma en la que se presenta la información</a:t>
            </a:r>
            <a:r>
              <a:rPr lang="es-ES" sz="1600" dirty="0">
                <a:latin typeface="Times New Roman" panose="02020603050405020304" pitchFamily="18" charset="0"/>
                <a:ea typeface="Times New Roman" panose="02020603050405020304" pitchFamily="18" charset="0"/>
              </a:rPr>
              <a:t>.</a:t>
            </a:r>
          </a:p>
          <a:p>
            <a:endParaRPr lang="es-ES" dirty="0"/>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3. </a:t>
            </a:r>
            <a:r>
              <a:rPr lang="es-ES" sz="1800" dirty="0">
                <a:latin typeface="Times New Roman" panose="02020603050405020304" pitchFamily="18" charset="0"/>
                <a:ea typeface="Times New Roman" panose="02020603050405020304" pitchFamily="18" charset="0"/>
              </a:rPr>
              <a:t>.</a:t>
            </a:r>
            <a:r>
              <a:rPr lang="es-ES" sz="1600" kern="0" dirty="0">
                <a:effectLst/>
                <a:latin typeface="Times New Roman" panose="02020603050405020304" pitchFamily="18" charset="0"/>
                <a:ea typeface="Times New Roman" panose="02020603050405020304" pitchFamily="18" charset="0"/>
              </a:rPr>
              <a:t> Dependiendo del archivo donde estén almacenados los datos tienen una serie de ventajas o desventajas a la hora de trabajar con ellos en Python.</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600" kern="0" dirty="0">
                <a:effectLst/>
                <a:latin typeface="Times New Roman" panose="02020603050405020304" pitchFamily="18" charset="0"/>
                <a:ea typeface="Times New Roman" panose="02020603050405020304" pitchFamily="18" charset="0"/>
              </a:rPr>
              <a:t>4. Se busca seleccionar fuentes de datos abiertas que tengan relación con los dominios que abarcan ambos proyectos.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600" kern="0" dirty="0">
                <a:effectLst/>
                <a:latin typeface="Times New Roman" panose="02020603050405020304" pitchFamily="18" charset="0"/>
                <a:ea typeface="Times New Roman" panose="02020603050405020304" pitchFamily="18" charset="0"/>
              </a:rPr>
              <a:t>5. Se le da importancia al interés de conocimiento que producen, tanto para el autor del proyecto como para sus lectores.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kern="0" dirty="0">
              <a:effectLst/>
              <a:latin typeface="Times New Roman" panose="02020603050405020304" pitchFamily="18" charset="0"/>
              <a:ea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s-ES" sz="1600" kern="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12391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210738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kern="0" dirty="0">
                <a:effectLst/>
                <a:latin typeface="Times New Roman" panose="02020603050405020304" pitchFamily="18" charset="0"/>
                <a:ea typeface="Times New Roman" panose="02020603050405020304" pitchFamily="18" charset="0"/>
              </a:rPr>
              <a:t>Esta fuente de datos está suministrada por el gobierno de España, más concretamente por el ministerio de agricultura, pesca y alimentación.</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indent="-285750">
              <a:buFont typeface="Arial" panose="020B0604020202020204" pitchFamily="34" charset="0"/>
              <a:buChar char="•"/>
            </a:pPr>
            <a:r>
              <a:rPr lang="es-ES" sz="1800" kern="0" dirty="0">
                <a:effectLst/>
                <a:latin typeface="Times New Roman" panose="02020603050405020304" pitchFamily="18" charset="0"/>
                <a:ea typeface="Times New Roman" panose="02020603050405020304" pitchFamily="18" charset="0"/>
              </a:rPr>
              <a:t>Por el motivo de interés que presentar determinar si existe relación entre los diferentes incendios que se han producido en nuestro país, y si es posible realizar un análisis que concluya la predicción de nuevos incendios.</a:t>
            </a:r>
          </a:p>
          <a:p>
            <a:pPr marL="285750" indent="-285750">
              <a:buFont typeface="Arial" panose="020B0604020202020204" pitchFamily="34" charset="0"/>
              <a:buChar char="•"/>
            </a:pPr>
            <a:r>
              <a:rPr lang="es-ES" sz="1800" kern="0" dirty="0">
                <a:effectLst/>
                <a:latin typeface="Times New Roman" panose="02020603050405020304" pitchFamily="18" charset="0"/>
                <a:ea typeface="Times New Roman" panose="02020603050405020304" pitchFamily="18" charset="0"/>
              </a:rPr>
              <a:t>Porque el formato en el que se encuentra los datos es en un archivo PDF, por lo que, supone una mayor dificultad y por lo tanto un reto, extraer la información de valor.</a:t>
            </a:r>
          </a:p>
          <a:p>
            <a:pPr marL="285750" indent="-285750">
              <a:buFont typeface="Arial" panose="020B0604020202020204" pitchFamily="34" charset="0"/>
              <a:buChar char="•"/>
            </a:pPr>
            <a:r>
              <a:rPr lang="es-ES" sz="1800" kern="0" dirty="0">
                <a:effectLst/>
                <a:latin typeface="Times New Roman" panose="02020603050405020304" pitchFamily="18" charset="0"/>
                <a:ea typeface="Times New Roman" panose="02020603050405020304" pitchFamily="18" charset="0"/>
              </a:rPr>
              <a:t>Por el cumplimiento de los objetivos del proyecto europeo Eulogh (medio ambiente y biodiversidad). Al realizar un análisis de este tipo de fuente de datos, se está aportando información de valor al proyecto</a:t>
            </a: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8</a:t>
            </a:fld>
            <a:endParaRPr lang="es-ES" dirty="0"/>
          </a:p>
        </p:txBody>
      </p:sp>
    </p:spTree>
    <p:extLst>
      <p:ext uri="{BB962C8B-B14F-4D97-AF65-F5344CB8AC3E}">
        <p14:creationId xmlns:p14="http://schemas.microsoft.com/office/powerpoint/2010/main" val="4260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kern="0" dirty="0">
                <a:effectLst/>
                <a:latin typeface="Times New Roman" panose="02020603050405020304" pitchFamily="18" charset="0"/>
                <a:ea typeface="Times New Roman" panose="02020603050405020304" pitchFamily="18" charset="0"/>
              </a:rPr>
              <a:t>Esta fuente de datos está suministrada por el gobierno de España, más concretamente esta suministrada por el ministerio español de inclusión, seguridad social y migraciones</a:t>
            </a:r>
          </a:p>
          <a:p>
            <a:endParaRPr lang="es-ES" sz="1800" kern="0" dirty="0">
              <a:effectLst/>
              <a:latin typeface="Times New Roman" panose="02020603050405020304" pitchFamily="18" charset="0"/>
              <a:ea typeface="Times New Roman" panose="02020603050405020304" pitchFamily="18" charset="0"/>
            </a:endParaRPr>
          </a:p>
          <a:p>
            <a:r>
              <a:rPr lang="es-ES" sz="1800" kern="0" dirty="0">
                <a:effectLst/>
                <a:latin typeface="Times New Roman" panose="02020603050405020304" pitchFamily="18" charset="0"/>
                <a:ea typeface="Times New Roman" panose="02020603050405020304" pitchFamily="18" charset="0"/>
              </a:rPr>
              <a:t>Es una fuente de datos estructura, donde los datos presentan una gran calidad</a:t>
            </a:r>
          </a:p>
          <a:p>
            <a:endParaRPr lang="es-ES" sz="1800" kern="0" dirty="0">
              <a:effectLst/>
              <a:latin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rPr>
              <a:t>Se ha seleccionado esta fuente de base de datos abierta por las siguientes razones:</a:t>
            </a:r>
          </a:p>
          <a:p>
            <a:endParaRPr lang="es-ES" sz="1800" kern="0" dirty="0">
              <a:effectLst/>
              <a:latin typeface="Times New Roman" panose="02020603050405020304" pitchFamily="18" charset="0"/>
            </a:endParaRPr>
          </a:p>
          <a:p>
            <a:pPr marL="285750" lvl="0" indent="-28575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Por el motivo de interés cultural. Es interesante saber de qué países hay más inmigración y como está relacionada y si es posible encontrar algún patrón o alguna conclusión de valor al realizar en análisis. </a:t>
            </a:r>
          </a:p>
          <a:p>
            <a:pPr marL="285750" lvl="0" indent="-28575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Formato Xlsx. Aunque sea un formato muy sencillo de realizar la extracción, también hay que abarcar el máximo posible de tipos, desde el más sencillo al más complicado.</a:t>
            </a:r>
          </a:p>
          <a:p>
            <a:pPr marL="285750" lvl="0" indent="-285750" algn="just">
              <a:buFont typeface="Wingdings" panose="05000000000000000000" pitchFamily="2" charset="2"/>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Entra dentro de los dominios de Eulogh, más concretamente del derecho de gestión y economía. </a:t>
            </a:r>
          </a:p>
          <a:p>
            <a:pPr marL="285750" lvl="0" indent="-28575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Se muestra un ejemplo de como se muestra los datos en la categoría de ambos sexos. No aparecen todos los países en la imagen, y falta la categoría de femenino y masculino</a:t>
            </a:r>
          </a:p>
          <a:p>
            <a:pPr marL="285750" lvl="0" indent="-28575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buFont typeface="Wingdings" panose="05000000000000000000" pitchFamily="2" charset="2"/>
              <a:buNone/>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sz="18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9</a:t>
            </a:fld>
            <a:endParaRPr lang="es-ES" dirty="0"/>
          </a:p>
        </p:txBody>
      </p:sp>
    </p:spTree>
    <p:extLst>
      <p:ext uri="{BB962C8B-B14F-4D97-AF65-F5344CB8AC3E}">
        <p14:creationId xmlns:p14="http://schemas.microsoft.com/office/powerpoint/2010/main" val="353113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04/09/2023</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04/09/2023</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04/09/2023</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04/09/2023</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04/09/2023</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04/09/2023</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04/09/2023</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04/09/2023</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04/09/2023</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04/09/2023</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04/09/2023</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04/09/2023</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85900" y="659794"/>
            <a:ext cx="2664296" cy="432048"/>
          </a:xfrm>
        </p:spPr>
        <p:txBody>
          <a:bodyPr rtlCol="0">
            <a:normAutofit fontScale="90000"/>
          </a:bodyPr>
          <a:lstStyle/>
          <a:p>
            <a:br>
              <a:rPr lang="es-ES" sz="2000" b="1" dirty="0">
                <a:effectLst/>
                <a:latin typeface="Times New Roman" panose="02020603050405020304" pitchFamily="18" charset="0"/>
                <a:ea typeface="Times New Roman" panose="02020603050405020304" pitchFamily="18" charset="0"/>
              </a:rPr>
            </a:br>
            <a:br>
              <a:rPr lang="es-ES" sz="2000" b="1" dirty="0">
                <a:effectLst/>
                <a:latin typeface="Times New Roman" panose="02020603050405020304" pitchFamily="18" charset="0"/>
                <a:ea typeface="Times New Roman" panose="02020603050405020304" pitchFamily="18" charset="0"/>
              </a:rPr>
            </a:br>
            <a:br>
              <a:rPr lang="es-ES" sz="2000" b="1" dirty="0">
                <a:effectLst/>
                <a:latin typeface="Times New Roman" panose="02020603050405020304" pitchFamily="18" charset="0"/>
                <a:ea typeface="Times New Roman" panose="02020603050405020304" pitchFamily="18" charset="0"/>
              </a:rPr>
            </a:br>
            <a:br>
              <a:rPr lang="es-ES" sz="1800" dirty="0">
                <a:effectLst/>
                <a:latin typeface="Times New Roman" panose="02020603050405020304" pitchFamily="18" charset="0"/>
                <a:ea typeface="Times New Roman" panose="02020603050405020304" pitchFamily="18" charset="0"/>
              </a:rPr>
            </a:br>
            <a:r>
              <a:rPr lang="es-ES" sz="2200" b="1" dirty="0">
                <a:effectLst/>
                <a:latin typeface="Times New Roman" panose="02020603050405020304" pitchFamily="18" charset="0"/>
                <a:ea typeface="Times New Roman" panose="02020603050405020304" pitchFamily="18" charset="0"/>
              </a:rPr>
              <a:t>Trabajo Fin de Grado</a:t>
            </a:r>
            <a:endParaRPr lang="es-ES" sz="2200" dirty="0"/>
          </a:p>
        </p:txBody>
      </p:sp>
      <p:sp>
        <p:nvSpPr>
          <p:cNvPr id="5" name="Subtítulo 4"/>
          <p:cNvSpPr>
            <a:spLocks noGrp="1"/>
          </p:cNvSpPr>
          <p:nvPr>
            <p:ph type="subTitle" idx="1"/>
          </p:nvPr>
        </p:nvSpPr>
        <p:spPr>
          <a:xfrm>
            <a:off x="1726747" y="2060848"/>
            <a:ext cx="8735325" cy="1752600"/>
          </a:xfrm>
        </p:spPr>
        <p:txBody>
          <a:bodyPr rtlCol="0">
            <a:normAutofit/>
          </a:bodyPr>
          <a:lstStyle/>
          <a:p>
            <a:pPr algn="ctr"/>
            <a:r>
              <a:rPr lang="es-ES_tradnl" sz="2600" dirty="0">
                <a:solidFill>
                  <a:schemeClr val="tx1"/>
                </a:solidFill>
                <a:effectLst/>
                <a:latin typeface="Times New Roman" panose="02020603050405020304" pitchFamily="18" charset="0"/>
                <a:ea typeface="Times New Roman" panose="02020603050405020304" pitchFamily="18" charset="0"/>
              </a:rPr>
              <a:t>Plataforma basada en Python para transformación e integración de datos abiertos (open data) sobre servicios de análisis y visualización</a:t>
            </a:r>
            <a:endParaRPr lang="es-ES" sz="2600" dirty="0">
              <a:solidFill>
                <a:schemeClr val="tx1"/>
              </a:solidFill>
              <a:effectLst/>
              <a:latin typeface="Times New Roman" panose="02020603050405020304" pitchFamily="18" charset="0"/>
              <a:ea typeface="Times New Roman" panose="02020603050405020304" pitchFamily="18" charset="0"/>
            </a:endParaRPr>
          </a:p>
        </p:txBody>
      </p:sp>
      <p:sp>
        <p:nvSpPr>
          <p:cNvPr id="3" name="CuadroTexto 2">
            <a:extLst>
              <a:ext uri="{FF2B5EF4-FFF2-40B4-BE49-F238E27FC236}">
                <a16:creationId xmlns:a16="http://schemas.microsoft.com/office/drawing/2014/main" id="{EAB016D4-32F7-CC69-2A2D-7CE6F070EE37}"/>
              </a:ext>
            </a:extLst>
          </p:cNvPr>
          <p:cNvSpPr txBox="1"/>
          <p:nvPr/>
        </p:nvSpPr>
        <p:spPr>
          <a:xfrm>
            <a:off x="526204" y="4966156"/>
            <a:ext cx="4583687" cy="738664"/>
          </a:xfrm>
          <a:prstGeom prst="rect">
            <a:avLst/>
          </a:prstGeom>
          <a:noFill/>
        </p:spPr>
        <p:txBody>
          <a:bodyPr wrap="square" rtlCol="0">
            <a:spAutoFit/>
          </a:bodyPr>
          <a:lstStyle/>
          <a:p>
            <a:r>
              <a:rPr lang="es-ES" sz="1400" b="1" dirty="0">
                <a:effectLst/>
                <a:latin typeface="Times New Roman" panose="02020603050405020304" pitchFamily="18" charset="0"/>
                <a:ea typeface="Times New Roman" panose="02020603050405020304" pitchFamily="18" charset="0"/>
              </a:rPr>
              <a:t>Autor: </a:t>
            </a:r>
            <a:r>
              <a:rPr lang="es-ES" sz="1400" dirty="0">
                <a:effectLst/>
                <a:latin typeface="Times New Roman" panose="02020603050405020304" pitchFamily="18" charset="0"/>
                <a:ea typeface="Times New Roman" panose="02020603050405020304" pitchFamily="18" charset="0"/>
              </a:rPr>
              <a:t>Marcos Navarro Juan</a:t>
            </a:r>
          </a:p>
          <a:p>
            <a:r>
              <a:rPr lang="es-ES" sz="1400" dirty="0">
                <a:effectLst/>
                <a:latin typeface="Times New Roman" panose="02020603050405020304" pitchFamily="18" charset="0"/>
                <a:ea typeface="Times New Roman" panose="02020603050405020304" pitchFamily="18" charset="0"/>
              </a:rPr>
              <a:t> </a:t>
            </a:r>
          </a:p>
          <a:p>
            <a:r>
              <a:rPr lang="es-ES" sz="1400" b="1" dirty="0">
                <a:effectLst/>
                <a:latin typeface="Times New Roman" panose="02020603050405020304" pitchFamily="18" charset="0"/>
                <a:ea typeface="Times New Roman" panose="02020603050405020304" pitchFamily="18" charset="0"/>
              </a:rPr>
              <a:t>Tutor: </a:t>
            </a:r>
            <a:r>
              <a:rPr lang="es-ES_tradnl" sz="1400" dirty="0">
                <a:effectLst/>
                <a:latin typeface="Times New Roman" panose="02020603050405020304" pitchFamily="18" charset="0"/>
                <a:ea typeface="Times New Roman" panose="02020603050405020304" pitchFamily="18" charset="0"/>
              </a:rPr>
              <a:t>Manuel De </a:t>
            </a:r>
            <a:r>
              <a:rPr lang="es-ES_tradnl" sz="1400" dirty="0" err="1">
                <a:effectLst/>
                <a:latin typeface="Times New Roman" panose="02020603050405020304" pitchFamily="18" charset="0"/>
                <a:ea typeface="Times New Roman" panose="02020603050405020304" pitchFamily="18" charset="0"/>
              </a:rPr>
              <a:t>Buenaga</a:t>
            </a:r>
            <a:r>
              <a:rPr lang="es-ES_tradnl" sz="1400" dirty="0">
                <a:effectLst/>
                <a:latin typeface="Times New Roman" panose="02020603050405020304" pitchFamily="18" charset="0"/>
                <a:ea typeface="Times New Roman" panose="02020603050405020304" pitchFamily="18" charset="0"/>
              </a:rPr>
              <a:t> Rodríguez</a:t>
            </a:r>
            <a:endParaRPr lang="es-ES" sz="1400" dirty="0">
              <a:effectLst/>
              <a:latin typeface="Times New Roman" panose="02020603050405020304" pitchFamily="18" charset="0"/>
              <a:ea typeface="Times New Roman" panose="02020603050405020304" pitchFamily="18" charset="0"/>
            </a:endParaRPr>
          </a:p>
        </p:txBody>
      </p:sp>
      <p:sp>
        <p:nvSpPr>
          <p:cNvPr id="4" name="CuadroTexto 3">
            <a:extLst>
              <a:ext uri="{FF2B5EF4-FFF2-40B4-BE49-F238E27FC236}">
                <a16:creationId xmlns:a16="http://schemas.microsoft.com/office/drawing/2014/main" id="{F10B7E9E-927C-9486-67BA-30E2590D9E0E}"/>
              </a:ext>
            </a:extLst>
          </p:cNvPr>
          <p:cNvSpPr txBox="1"/>
          <p:nvPr/>
        </p:nvSpPr>
        <p:spPr>
          <a:xfrm>
            <a:off x="5819335" y="5397043"/>
            <a:ext cx="779133" cy="338554"/>
          </a:xfrm>
          <a:prstGeom prst="rect">
            <a:avLst/>
          </a:prstGeom>
          <a:noFill/>
        </p:spPr>
        <p:txBody>
          <a:bodyPr wrap="square" rtlCol="0">
            <a:spAutoFit/>
          </a:bodyPr>
          <a:lstStyle/>
          <a:p>
            <a:r>
              <a:rPr lang="es-ES" sz="1600" dirty="0"/>
              <a:t>2023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Capacidad Asistencial durante la Covid-19.</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93088"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gobierno de España, en formato CSV. Consiste en un histórico de toda España sobre la capacidad de los hospitales frente al Covid-19.</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3" name="Imagen 2" descr="Tabla&#10;&#10;Descripción generada automáticamente">
            <a:extLst>
              <a:ext uri="{FF2B5EF4-FFF2-40B4-BE49-F238E27FC236}">
                <a16:creationId xmlns:a16="http://schemas.microsoft.com/office/drawing/2014/main" id="{46251838-0805-9A20-43E6-57CC3A5171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9692" y="2770093"/>
            <a:ext cx="7877432" cy="3865415"/>
          </a:xfrm>
          <a:prstGeom prst="rect">
            <a:avLst/>
          </a:prstGeom>
          <a:noFill/>
          <a:ln>
            <a:noFill/>
          </a:ln>
        </p:spPr>
      </p:pic>
    </p:spTree>
    <p:extLst>
      <p:ext uri="{BB962C8B-B14F-4D97-AF65-F5344CB8AC3E}">
        <p14:creationId xmlns:p14="http://schemas.microsoft.com/office/powerpoint/2010/main" val="85438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Catálogo de Parques Municipales en la Ciudad de Madrid.</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5040560" cy="2246769"/>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ayuntamiento de Madrid, en formato PDF. Muestra en cada página la información correspondiente a un parque de Madrid. Los datos no tienen ningún tipo de estructura.</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2" name="Imagen 1" descr="Una captura de pantalla de una computadora&#10;&#10;Descripción generada automáticamente con confianza media">
            <a:extLst>
              <a:ext uri="{FF2B5EF4-FFF2-40B4-BE49-F238E27FC236}">
                <a16:creationId xmlns:a16="http://schemas.microsoft.com/office/drawing/2014/main" id="{1E311A90-3EDD-2B3D-D929-F94BD0F5A0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4532" y="1416660"/>
            <a:ext cx="4169950" cy="5236763"/>
          </a:xfrm>
          <a:prstGeom prst="rect">
            <a:avLst/>
          </a:prstGeom>
          <a:noFill/>
          <a:ln>
            <a:noFill/>
          </a:ln>
        </p:spPr>
      </p:pic>
    </p:spTree>
    <p:extLst>
      <p:ext uri="{BB962C8B-B14F-4D97-AF65-F5344CB8AC3E}">
        <p14:creationId xmlns:p14="http://schemas.microsoft.com/office/powerpoint/2010/main" val="975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Siniestralidad en la Carreteras en la Ciudad de Madrid.</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21080"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gobierno de España, en formato Excel. Muestra el histórico de accidentes de tráfico en la ciudad de Madrid en el año 2022.</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3" name="Imagen 2" descr="Texto&#10;&#10;Descripción generada automáticamente con confianza media">
            <a:extLst>
              <a:ext uri="{FF2B5EF4-FFF2-40B4-BE49-F238E27FC236}">
                <a16:creationId xmlns:a16="http://schemas.microsoft.com/office/drawing/2014/main" id="{13B61AE9-A7A1-15F2-324D-9BD4109E76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2669431"/>
            <a:ext cx="7416824" cy="3955233"/>
          </a:xfrm>
          <a:prstGeom prst="rect">
            <a:avLst/>
          </a:prstGeom>
          <a:noFill/>
          <a:ln>
            <a:noFill/>
          </a:ln>
        </p:spPr>
      </p:pic>
    </p:spTree>
    <p:extLst>
      <p:ext uri="{BB962C8B-B14F-4D97-AF65-F5344CB8AC3E}">
        <p14:creationId xmlns:p14="http://schemas.microsoft.com/office/powerpoint/2010/main" val="165805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Población por Provincias de España 1996-2021.</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21080"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gobierno de España, en formato Excel. Muestra el histórico de accidentes de tráfico en la ciudad de Madrid en el año 2022.</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5" name="Imagen 4" descr="Interfaz de usuario gráfica, Tabla&#10;&#10;Descripción generada automáticamente">
            <a:extLst>
              <a:ext uri="{FF2B5EF4-FFF2-40B4-BE49-F238E27FC236}">
                <a16:creationId xmlns:a16="http://schemas.microsoft.com/office/drawing/2014/main" id="{04C3FD67-D9CB-0B60-1AA7-9510D968A6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1924" y="2639685"/>
            <a:ext cx="8784976" cy="4020594"/>
          </a:xfrm>
          <a:prstGeom prst="rect">
            <a:avLst/>
          </a:prstGeom>
          <a:noFill/>
          <a:ln>
            <a:noFill/>
          </a:ln>
        </p:spPr>
      </p:pic>
    </p:spTree>
    <p:extLst>
      <p:ext uri="{BB962C8B-B14F-4D97-AF65-F5344CB8AC3E}">
        <p14:creationId xmlns:p14="http://schemas.microsoft.com/office/powerpoint/2010/main" val="179914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Población por Países en la unión europea 2001-2022.</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21080"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Eurostat, en formato Excel. Muestra un histórico de la evolución de la población de cada país perteneciente a la unión europea.</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2" name="Imagen 1" descr="Tabla&#10;&#10;Descripción generada automáticamente">
            <a:extLst>
              <a:ext uri="{FF2B5EF4-FFF2-40B4-BE49-F238E27FC236}">
                <a16:creationId xmlns:a16="http://schemas.microsoft.com/office/drawing/2014/main" id="{BC454EC4-0753-B515-BA15-5362E24E6B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1964" y="2669431"/>
            <a:ext cx="8313527" cy="4003280"/>
          </a:xfrm>
          <a:prstGeom prst="rect">
            <a:avLst/>
          </a:prstGeom>
          <a:noFill/>
          <a:ln>
            <a:noFill/>
          </a:ln>
        </p:spPr>
      </p:pic>
    </p:spTree>
    <p:extLst>
      <p:ext uri="{BB962C8B-B14F-4D97-AF65-F5344CB8AC3E}">
        <p14:creationId xmlns:p14="http://schemas.microsoft.com/office/powerpoint/2010/main" val="61569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Catálogo del Bosque Urbano de la Ciudad de Madrid.</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21080"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ayuntamiento de Madrid, en formato PDF. Se expone la situación en detalle de los bosques de la ciudad de Madrid.</a:t>
            </a: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3" name="Imagen 2" descr="Tabla&#10;&#10;Descripción generada automáticamente">
            <a:extLst>
              <a:ext uri="{FF2B5EF4-FFF2-40B4-BE49-F238E27FC236}">
                <a16:creationId xmlns:a16="http://schemas.microsoft.com/office/drawing/2014/main" id="{C3A8BAA9-EC44-0082-1203-ACB9963959EE}"/>
              </a:ext>
            </a:extLst>
          </p:cNvPr>
          <p:cNvPicPr>
            <a:picLocks noChangeAspect="1"/>
          </p:cNvPicPr>
          <p:nvPr/>
        </p:nvPicPr>
        <p:blipFill>
          <a:blip r:embed="rId3"/>
          <a:stretch>
            <a:fillRect/>
          </a:stretch>
        </p:blipFill>
        <p:spPr>
          <a:xfrm>
            <a:off x="1881944" y="2550877"/>
            <a:ext cx="9217024" cy="4219274"/>
          </a:xfrm>
          <a:prstGeom prst="rect">
            <a:avLst/>
          </a:prstGeom>
        </p:spPr>
      </p:pic>
    </p:spTree>
    <p:extLst>
      <p:ext uri="{BB962C8B-B14F-4D97-AF65-F5344CB8AC3E}">
        <p14:creationId xmlns:p14="http://schemas.microsoft.com/office/powerpoint/2010/main" val="23732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13892" y="1052736"/>
            <a:ext cx="9145016" cy="579949"/>
          </a:xfrm>
        </p:spPr>
        <p:txBody>
          <a:bodyPr rtlCol="0">
            <a:noAutofit/>
          </a:bodyPr>
          <a:lstStyle/>
          <a:p>
            <a:pPr marL="0" indent="0" algn="just" rtl="0">
              <a:buNone/>
            </a:pPr>
            <a:r>
              <a:rPr lang="es-ES" kern="0">
                <a:effectLst/>
                <a:latin typeface="Times New Roman" panose="02020603050405020304" pitchFamily="18" charset="0"/>
                <a:ea typeface="Times New Roman" panose="02020603050405020304" pitchFamily="18" charset="0"/>
              </a:rPr>
              <a:t>Calificación de las diferentes fuentes de datos abiertas.</a:t>
            </a:r>
            <a:endParaRPr lang="es-ES" dirty="0">
              <a:latin typeface="Times New Roman" panose="02020603050405020304" pitchFamily="18"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6EF11C4B-6A60-0A35-5C26-E56A777507F9}"/>
              </a:ext>
            </a:extLst>
          </p:cNvPr>
          <p:cNvGraphicFramePr>
            <a:graphicFrameLocks noGrp="1"/>
          </p:cNvGraphicFramePr>
          <p:nvPr>
            <p:extLst>
              <p:ext uri="{D42A27DB-BD31-4B8C-83A1-F6EECF244321}">
                <p14:modId xmlns:p14="http://schemas.microsoft.com/office/powerpoint/2010/main" val="3842923949"/>
              </p:ext>
            </p:extLst>
          </p:nvPr>
        </p:nvGraphicFramePr>
        <p:xfrm>
          <a:off x="1413892" y="1848710"/>
          <a:ext cx="9361040" cy="4367883"/>
        </p:xfrm>
        <a:graphic>
          <a:graphicData uri="http://schemas.openxmlformats.org/drawingml/2006/table">
            <a:tbl>
              <a:tblPr firstRow="1" firstCol="1" bandRow="1">
                <a:tableStyleId>{5C22544A-7EE6-4342-B048-85BDC9FD1C3A}</a:tableStyleId>
              </a:tblPr>
              <a:tblGrid>
                <a:gridCol w="1886332">
                  <a:extLst>
                    <a:ext uri="{9D8B030D-6E8A-4147-A177-3AD203B41FA5}">
                      <a16:colId xmlns:a16="http://schemas.microsoft.com/office/drawing/2014/main" val="583087436"/>
                    </a:ext>
                  </a:extLst>
                </a:gridCol>
                <a:gridCol w="1306001">
                  <a:extLst>
                    <a:ext uri="{9D8B030D-6E8A-4147-A177-3AD203B41FA5}">
                      <a16:colId xmlns:a16="http://schemas.microsoft.com/office/drawing/2014/main" val="2250593727"/>
                    </a:ext>
                  </a:extLst>
                </a:gridCol>
                <a:gridCol w="1595656">
                  <a:extLst>
                    <a:ext uri="{9D8B030D-6E8A-4147-A177-3AD203B41FA5}">
                      <a16:colId xmlns:a16="http://schemas.microsoft.com/office/drawing/2014/main" val="4104043984"/>
                    </a:ext>
                  </a:extLst>
                </a:gridCol>
                <a:gridCol w="1596678">
                  <a:extLst>
                    <a:ext uri="{9D8B030D-6E8A-4147-A177-3AD203B41FA5}">
                      <a16:colId xmlns:a16="http://schemas.microsoft.com/office/drawing/2014/main" val="2128715642"/>
                    </a:ext>
                  </a:extLst>
                </a:gridCol>
                <a:gridCol w="1166803">
                  <a:extLst>
                    <a:ext uri="{9D8B030D-6E8A-4147-A177-3AD203B41FA5}">
                      <a16:colId xmlns:a16="http://schemas.microsoft.com/office/drawing/2014/main" val="2120311798"/>
                    </a:ext>
                  </a:extLst>
                </a:gridCol>
                <a:gridCol w="1809570">
                  <a:extLst>
                    <a:ext uri="{9D8B030D-6E8A-4147-A177-3AD203B41FA5}">
                      <a16:colId xmlns:a16="http://schemas.microsoft.com/office/drawing/2014/main" val="667297598"/>
                    </a:ext>
                  </a:extLst>
                </a:gridCol>
              </a:tblGrid>
              <a:tr h="578875">
                <a:tc>
                  <a:txBody>
                    <a:bodyPr/>
                    <a:lstStyle/>
                    <a:p>
                      <a:pPr algn="ctr">
                        <a:lnSpc>
                          <a:spcPct val="107000"/>
                        </a:lnSpc>
                      </a:pPr>
                      <a:r>
                        <a:rPr lang="es-ES_tradnl" sz="1100" kern="100">
                          <a:effectLst/>
                        </a:rPr>
                        <a:t>Nombre</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Temática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Tipo de Estructura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Complejidad de Extracción</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dirty="0">
                          <a:effectLst/>
                        </a:rPr>
                        <a:t>Tipo de Archivo</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Suministrador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7297612"/>
                  </a:ext>
                </a:extLst>
              </a:tr>
              <a:tr h="473626">
                <a:tc>
                  <a:txBody>
                    <a:bodyPr/>
                    <a:lstStyle/>
                    <a:p>
                      <a:pPr algn="ctr">
                        <a:lnSpc>
                          <a:spcPct val="107000"/>
                        </a:lnSpc>
                      </a:pPr>
                      <a:r>
                        <a:rPr lang="es-ES" sz="900" kern="100">
                          <a:effectLst/>
                        </a:rPr>
                        <a:t>Incendios producidos en España entre el 2006 y el 2015.</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Semi 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Gobierno de España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1292380"/>
                  </a:ext>
                </a:extLst>
              </a:tr>
              <a:tr h="473626">
                <a:tc>
                  <a:txBody>
                    <a:bodyPr/>
                    <a:lstStyle/>
                    <a:p>
                      <a:pPr algn="ctr">
                        <a:lnSpc>
                          <a:spcPct val="107000"/>
                        </a:lnSpc>
                      </a:pPr>
                      <a:r>
                        <a:rPr lang="es-ES" sz="900" kern="100">
                          <a:effectLst/>
                        </a:rPr>
                        <a:t>Concesión de Nacionalidad Española entre el 2010 y el 2019</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xlsx</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Gobierno de España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8630517"/>
                  </a:ext>
                </a:extLst>
              </a:tr>
              <a:tr h="473626">
                <a:tc>
                  <a:txBody>
                    <a:bodyPr/>
                    <a:lstStyle/>
                    <a:p>
                      <a:pPr algn="ctr">
                        <a:lnSpc>
                          <a:spcPct val="107000"/>
                        </a:lnSpc>
                      </a:pPr>
                      <a:r>
                        <a:rPr lang="es-ES" sz="900" kern="100">
                          <a:effectLst/>
                        </a:rPr>
                        <a:t>Capacidad Asistencial durante la Covid-19</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CSV</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Gobierno de España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1525661"/>
                  </a:ext>
                </a:extLst>
              </a:tr>
              <a:tr h="473626">
                <a:tc>
                  <a:txBody>
                    <a:bodyPr/>
                    <a:lstStyle/>
                    <a:p>
                      <a:pPr algn="ctr">
                        <a:lnSpc>
                          <a:spcPct val="107000"/>
                        </a:lnSpc>
                      </a:pPr>
                      <a:r>
                        <a:rPr lang="es-ES" sz="900" kern="100">
                          <a:effectLst/>
                        </a:rPr>
                        <a:t>Catálogo de Parques Municipales en la Comunidad de Madrid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Smacite y 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No 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Alta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Ayuntamiento de Madrid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7673409"/>
                  </a:ext>
                </a:extLst>
              </a:tr>
              <a:tr h="473626">
                <a:tc>
                  <a:txBody>
                    <a:bodyPr/>
                    <a:lstStyle/>
                    <a:p>
                      <a:pPr algn="ctr">
                        <a:lnSpc>
                          <a:spcPct val="107000"/>
                        </a:lnSpc>
                      </a:pPr>
                      <a:r>
                        <a:rPr lang="es-ES" sz="900" kern="100">
                          <a:effectLst/>
                        </a:rPr>
                        <a:t>Siniestralidad en la Carreteras en la Ciudad de Madrid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Smacite</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xlsx</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Gobierno de España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3862245"/>
                  </a:ext>
                </a:extLst>
              </a:tr>
              <a:tr h="473626">
                <a:tc>
                  <a:txBody>
                    <a:bodyPr/>
                    <a:lstStyle/>
                    <a:p>
                      <a:pPr algn="ctr">
                        <a:lnSpc>
                          <a:spcPct val="107000"/>
                        </a:lnSpc>
                      </a:pPr>
                      <a:r>
                        <a:rPr lang="es-ES" sz="900" kern="100">
                          <a:effectLst/>
                        </a:rPr>
                        <a:t>Población por Provincias de España 1996-2021</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Smacite y 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xlsx</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INE.</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6676952"/>
                  </a:ext>
                </a:extLst>
              </a:tr>
              <a:tr h="473626">
                <a:tc>
                  <a:txBody>
                    <a:bodyPr/>
                    <a:lstStyle/>
                    <a:p>
                      <a:pPr algn="ctr">
                        <a:lnSpc>
                          <a:spcPct val="107000"/>
                        </a:lnSpc>
                      </a:pPr>
                      <a:r>
                        <a:rPr lang="es-ES" sz="900" kern="100">
                          <a:effectLst/>
                        </a:rPr>
                        <a:t>Población por Países en la unión europea 2001-2022</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xlsx</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Eurostat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608023"/>
                  </a:ext>
                </a:extLst>
              </a:tr>
              <a:tr h="473626">
                <a:tc>
                  <a:txBody>
                    <a:bodyPr/>
                    <a:lstStyle/>
                    <a:p>
                      <a:pPr algn="ctr">
                        <a:lnSpc>
                          <a:spcPct val="107000"/>
                        </a:lnSpc>
                      </a:pPr>
                      <a:r>
                        <a:rPr lang="es-ES" sz="900" kern="100">
                          <a:effectLst/>
                        </a:rPr>
                        <a:t>Catálogo del Bosque Urbano de la Ciudad de Madrid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Smacite y Eulogh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Semi Estructurada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Ayuntamiento de Madrid</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293607"/>
                  </a:ext>
                </a:extLst>
              </a:tr>
            </a:tbl>
          </a:graphicData>
        </a:graphic>
      </p:graphicFrame>
    </p:spTree>
    <p:extLst>
      <p:ext uri="{BB962C8B-B14F-4D97-AF65-F5344CB8AC3E}">
        <p14:creationId xmlns:p14="http://schemas.microsoft.com/office/powerpoint/2010/main" val="373225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rtl="0">
              <a:buNone/>
            </a:pPr>
            <a:r>
              <a:rPr lang="es-ES" dirty="0">
                <a:latin typeface="Times New Roman" panose="02020603050405020304" pitchFamily="18" charset="0"/>
                <a:cs typeface="Times New Roman" panose="02020603050405020304" pitchFamily="18" charset="0"/>
              </a:rPr>
              <a:t>Fuentes de Datos Seleccionadas para el proceso ETL.</a:t>
            </a:r>
          </a:p>
        </p:txBody>
      </p:sp>
      <p:sp>
        <p:nvSpPr>
          <p:cNvPr id="2" name="CuadroTexto 1">
            <a:extLst>
              <a:ext uri="{FF2B5EF4-FFF2-40B4-BE49-F238E27FC236}">
                <a16:creationId xmlns:a16="http://schemas.microsoft.com/office/drawing/2014/main" id="{5D043764-3663-F7EC-9580-B132946714A4}"/>
              </a:ext>
            </a:extLst>
          </p:cNvPr>
          <p:cNvSpPr txBox="1"/>
          <p:nvPr/>
        </p:nvSpPr>
        <p:spPr>
          <a:xfrm>
            <a:off x="1413892" y="1848710"/>
            <a:ext cx="10009112" cy="4370427"/>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seleccionan 6 fuentes de datos a las que se le aplican el proceso ETL. Son las siguientes:</a:t>
            </a:r>
          </a:p>
          <a:p>
            <a:pPr lvl="0" algn="just"/>
            <a:endParaRPr lang="es-ES" sz="2000" dirty="0">
              <a:latin typeface="Times New Roman" panose="02020603050405020304" pitchFamily="18" charset="0"/>
              <a:cs typeface="Times New Roman" panose="02020603050405020304" pitchFamily="18" charset="0"/>
            </a:endParaRPr>
          </a:p>
          <a:p>
            <a:pPr lvl="0" algn="just"/>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Catálogo de Parques Municipales en la Comunidad de Madrid. </a:t>
            </a:r>
            <a:r>
              <a:rPr lang="es-ES" sz="1400" dirty="0">
                <a:latin typeface="Times New Roman" panose="02020603050405020304" pitchFamily="18" charset="0"/>
                <a:ea typeface="Times New Roman" panose="02020603050405020304" pitchFamily="18" charset="0"/>
                <a:cs typeface="Times New Roman" panose="02020603050405020304" pitchFamily="18" charset="0"/>
              </a:rPr>
              <a:t>Presenta una estructura </a:t>
            </a:r>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no estructura, por lo que supone un reto que aporta conocimientos, abarcando todo tipo de estructuras de fuentes de datos.</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1400" dirty="0">
                <a:effectLst/>
                <a:latin typeface="Times New Roman" panose="02020603050405020304" pitchFamily="18" charset="0"/>
                <a:ea typeface="Times New Roman" panose="02020603050405020304" pitchFamily="18" charset="0"/>
              </a:rPr>
              <a:t> </a:t>
            </a:r>
          </a:p>
          <a:p>
            <a:pPr algn="just"/>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 </a:t>
            </a:r>
            <a:r>
              <a:rPr lang="es-ES" sz="1400" dirty="0">
                <a:latin typeface="Times New Roman" panose="02020603050405020304" pitchFamily="18" charset="0"/>
                <a:ea typeface="Times New Roman" panose="02020603050405020304" pitchFamily="18" charset="0"/>
                <a:cs typeface="Times New Roman" panose="02020603050405020304" pitchFamily="18" charset="0"/>
              </a:rPr>
              <a:t>Presenta una estructura </a:t>
            </a:r>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estructurada, como se produce el proceso ETL en una fuente de datos estructurada, además siendo el tipo de archivo un CSV.</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E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Incendios producidos en España entre el 2006 y el 2015. Se selecciona esta fuente de datos para realizar el proceso ETL en una fuente de datos semi estructura y ya así, abarcar todas las estructuras posibles de fuentes de datos.</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1400" dirty="0">
                <a:effectLst/>
                <a:latin typeface="Times New Roman" panose="02020603050405020304" pitchFamily="18" charset="0"/>
                <a:ea typeface="Times New Roman" panose="02020603050405020304" pitchFamily="18" charset="0"/>
              </a:rPr>
              <a:t> </a:t>
            </a:r>
          </a:p>
          <a:p>
            <a:pPr algn="just"/>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Concesión de Nacionalidad Española entre el 2010 y el 2019. Se selecciona esta fuente de datos para abarcar también más tipos de archivos, en este caso un archivo xlsx.</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1400" dirty="0">
                <a:effectLst/>
                <a:latin typeface="Times New Roman" panose="02020603050405020304" pitchFamily="18" charset="0"/>
                <a:ea typeface="Times New Roman" panose="02020603050405020304" pitchFamily="18" charset="0"/>
              </a:rPr>
              <a:t> </a:t>
            </a:r>
          </a:p>
          <a:p>
            <a:pPr lvl="0" algn="just"/>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Catálogo del Bosque Urbano de la Ciudad de Madrid. Se selecciona esta fuente de datos también debido a su estructura semi estructurada y porque engloba el concepto de “Smart </a:t>
            </a:r>
            <a:r>
              <a:rPr lang="es-ES" sz="1400" dirty="0" err="1">
                <a:effectLst/>
                <a:latin typeface="Times New Roman" panose="02020603050405020304" pitchFamily="18" charset="0"/>
                <a:ea typeface="Times New Roman" panose="02020603050405020304" pitchFamily="18" charset="0"/>
                <a:cs typeface="Times New Roman" panose="02020603050405020304" pitchFamily="18" charset="0"/>
              </a:rPr>
              <a:t>Cities</a:t>
            </a:r>
            <a:r>
              <a:rPr lang="es-ES" sz="1400" dirty="0">
                <a:effectLst/>
                <a:latin typeface="Times New Roman" panose="02020603050405020304" pitchFamily="18" charset="0"/>
                <a:ea typeface="Times New Roman" panose="02020603050405020304" pitchFamily="18" charset="0"/>
                <a:cs typeface="Times New Roman" panose="02020603050405020304" pitchFamily="18" charset="0"/>
              </a:rPr>
              <a:t>” y el proyecto europeo “Eulogh”.</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_tradnl" sz="1400" dirty="0">
                <a:solidFill>
                  <a:srgbClr val="000000"/>
                </a:solidFill>
                <a:effectLst/>
                <a:latin typeface="Times New Roman" panose="02020603050405020304" pitchFamily="18" charset="0"/>
                <a:ea typeface="Times New Roman" panose="02020603050405020304" pitchFamily="18" charset="0"/>
              </a:rPr>
              <a:t> </a:t>
            </a:r>
            <a:endParaRPr lang="es-ES" sz="1400" dirty="0">
              <a:effectLst/>
              <a:latin typeface="Times New Roman" panose="02020603050405020304" pitchFamily="18" charset="0"/>
              <a:ea typeface="Times New Roman" panose="02020603050405020304" pitchFamily="18" charset="0"/>
            </a:endParaRPr>
          </a:p>
          <a:p>
            <a:r>
              <a:rPr lang="es-ES" sz="1400" kern="0" dirty="0">
                <a:effectLst/>
                <a:latin typeface="Times New Roman" panose="02020603050405020304" pitchFamily="18" charset="0"/>
                <a:ea typeface="Times New Roman" panose="02020603050405020304" pitchFamily="18" charset="0"/>
              </a:rPr>
              <a:t>Población por Provincias de España 1996-2021. Se selecciona esta fuente de datos por el interés y la problemática actual sobre la pérdida de población en la zona rurales</a:t>
            </a:r>
            <a:endParaRPr lang="es-E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8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marL="0" indent="0">
              <a:buNone/>
            </a:pPr>
            <a:r>
              <a:rPr lang="es-ES_tradnl" dirty="0">
                <a:effectLst/>
                <a:latin typeface="Times New Roman" panose="02020603050405020304" pitchFamily="18" charset="0"/>
                <a:ea typeface="Times New Roman" panose="02020603050405020304" pitchFamily="18" charset="0"/>
                <a:cs typeface="Times New Roman" panose="02020603050405020304" pitchFamily="18" charset="0"/>
              </a:rPr>
              <a:t>Catálogo de Parques Municipales en la ciudad de Madrid</a:t>
            </a:r>
            <a:r>
              <a:rPr lang="es-ES_tradnl" dirty="0">
                <a:effectLst/>
                <a:latin typeface="Times New Roman" panose="02020603050405020304" pitchFamily="18" charset="0"/>
                <a:ea typeface="Times New Roman" panose="02020603050405020304" pitchFamily="18" charset="0"/>
                <a:cs typeface="Calibri" panose="020F0502020204030204" pitchFamily="34" charset="0"/>
              </a:rPr>
              <a:t>.</a:t>
            </a:r>
            <a:endParaRPr lang="es-ES"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pic>
        <p:nvPicPr>
          <p:cNvPr id="2" name="Imagen 1" descr="Una captura de pantalla de una computadora&#10;&#10;Descripción generada automáticamente con confianza media">
            <a:extLst>
              <a:ext uri="{FF2B5EF4-FFF2-40B4-BE49-F238E27FC236}">
                <a16:creationId xmlns:a16="http://schemas.microsoft.com/office/drawing/2014/main" id="{16F8098E-B2BE-9B17-7F89-02F6D97FA9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780" y="2428907"/>
            <a:ext cx="3428593" cy="4305742"/>
          </a:xfrm>
          <a:prstGeom prst="rect">
            <a:avLst/>
          </a:prstGeom>
          <a:noFill/>
          <a:ln>
            <a:noFill/>
          </a:ln>
        </p:spPr>
      </p:pic>
      <p:pic>
        <p:nvPicPr>
          <p:cNvPr id="3" name="Imagen 2" descr="Tabla&#10;&#10;Descripción generada automáticamente">
            <a:extLst>
              <a:ext uri="{FF2B5EF4-FFF2-40B4-BE49-F238E27FC236}">
                <a16:creationId xmlns:a16="http://schemas.microsoft.com/office/drawing/2014/main" id="{C7C46281-0232-F43C-A1E8-A3CDD36F5C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94212" y="2882751"/>
            <a:ext cx="7579624" cy="3718487"/>
          </a:xfrm>
          <a:prstGeom prst="rect">
            <a:avLst/>
          </a:prstGeom>
          <a:noFill/>
          <a:ln>
            <a:noFill/>
          </a:ln>
        </p:spPr>
      </p:pic>
      <p:sp>
        <p:nvSpPr>
          <p:cNvPr id="5" name="CuadroTexto 4">
            <a:extLst>
              <a:ext uri="{FF2B5EF4-FFF2-40B4-BE49-F238E27FC236}">
                <a16:creationId xmlns:a16="http://schemas.microsoft.com/office/drawing/2014/main" id="{54608B9D-A550-B71C-18DD-18FE1D5EC69A}"/>
              </a:ext>
            </a:extLst>
          </p:cNvPr>
          <p:cNvSpPr txBox="1"/>
          <p:nvPr/>
        </p:nvSpPr>
        <p:spPr>
          <a:xfrm>
            <a:off x="1413892" y="1568337"/>
            <a:ext cx="10265196" cy="707886"/>
          </a:xfrm>
          <a:prstGeom prst="rect">
            <a:avLst/>
          </a:prstGeom>
          <a:noFill/>
        </p:spPr>
        <p:txBody>
          <a:bodyPr wrap="square">
            <a:spAutoFit/>
          </a:bodyPr>
          <a:lstStyle/>
          <a:p>
            <a:r>
              <a:rPr lang="es-ES" sz="2000" dirty="0">
                <a:latin typeface="Times New Roman" panose="02020603050405020304" pitchFamily="18" charset="0"/>
                <a:cs typeface="Times New Roman" panose="02020603050405020304" pitchFamily="18" charset="0"/>
              </a:rPr>
              <a:t>Se extrae el texto completo de la página y a través de las coordenadas de cada elemento de texto se determina si es información relevante. Cada fila se corresponde con una página. Fitz, </a:t>
            </a:r>
            <a:r>
              <a:rPr lang="es-ES" sz="2000" dirty="0" err="1">
                <a:latin typeface="Times New Roman" panose="02020603050405020304" pitchFamily="18" charset="0"/>
                <a:cs typeface="Times New Roman" panose="02020603050405020304" pitchFamily="18" charset="0"/>
              </a:rPr>
              <a:t>XlsxWirter</a:t>
            </a:r>
            <a:r>
              <a:rPr lang="es-E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449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marL="0" indent="0">
              <a:buNone/>
            </a:pPr>
            <a:r>
              <a:rPr lang="es-ES" kern="0" dirty="0">
                <a:effectLst/>
                <a:latin typeface="Times New Roman" panose="02020603050405020304" pitchFamily="18" charset="0"/>
                <a:ea typeface="Times New Roman" panose="02020603050405020304" pitchFamily="18" charset="0"/>
              </a:rPr>
              <a:t>Capacidad Asistencial durante la Covid-19.</a:t>
            </a:r>
            <a:endParaRPr lang="es-ES" dirty="0">
              <a:latin typeface="Times New Roman" panose="02020603050405020304" pitchFamily="18" charset="0"/>
              <a:cs typeface="Times New Roman" panose="02020603050405020304" pitchFamily="18" charset="0"/>
            </a:endParaRPr>
          </a:p>
        </p:txBody>
      </p:sp>
      <p:pic>
        <p:nvPicPr>
          <p:cNvPr id="5" name="Imagen 4" descr="Tabla&#10;&#10;Descripción generada automáticamente">
            <a:extLst>
              <a:ext uri="{FF2B5EF4-FFF2-40B4-BE49-F238E27FC236}">
                <a16:creationId xmlns:a16="http://schemas.microsoft.com/office/drawing/2014/main" id="{ABDDA736-272A-6016-57CD-A3C8A8FAD690}"/>
              </a:ext>
            </a:extLst>
          </p:cNvPr>
          <p:cNvPicPr>
            <a:picLocks noChangeAspect="1"/>
          </p:cNvPicPr>
          <p:nvPr/>
        </p:nvPicPr>
        <p:blipFill>
          <a:blip r:embed="rId3"/>
          <a:stretch>
            <a:fillRect/>
          </a:stretch>
        </p:blipFill>
        <p:spPr>
          <a:xfrm>
            <a:off x="7187365" y="3131634"/>
            <a:ext cx="3960440" cy="3257597"/>
          </a:xfrm>
          <a:prstGeom prst="rect">
            <a:avLst/>
          </a:prstGeom>
        </p:spPr>
      </p:pic>
      <p:pic>
        <p:nvPicPr>
          <p:cNvPr id="6" name="Imagen 5" descr="Tabla&#10;&#10;Descripción generada automáticamente">
            <a:extLst>
              <a:ext uri="{FF2B5EF4-FFF2-40B4-BE49-F238E27FC236}">
                <a16:creationId xmlns:a16="http://schemas.microsoft.com/office/drawing/2014/main" id="{43BBE770-FAAD-2D12-ADB0-7825F7F966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676" y="3213242"/>
            <a:ext cx="5700736" cy="3094379"/>
          </a:xfrm>
          <a:prstGeom prst="rect">
            <a:avLst/>
          </a:prstGeom>
          <a:noFill/>
          <a:ln>
            <a:noFill/>
          </a:ln>
        </p:spPr>
      </p:pic>
      <p:sp>
        <p:nvSpPr>
          <p:cNvPr id="3" name="CuadroTexto 2">
            <a:extLst>
              <a:ext uri="{FF2B5EF4-FFF2-40B4-BE49-F238E27FC236}">
                <a16:creationId xmlns:a16="http://schemas.microsoft.com/office/drawing/2014/main" id="{AB96BEC8-0E8A-1EB5-0B14-CC8CE2A57782}"/>
              </a:ext>
            </a:extLst>
          </p:cNvPr>
          <p:cNvSpPr txBox="1"/>
          <p:nvPr/>
        </p:nvSpPr>
        <p:spPr>
          <a:xfrm>
            <a:off x="1449091" y="1765314"/>
            <a:ext cx="10153128" cy="1015663"/>
          </a:xfrm>
          <a:prstGeom prst="rect">
            <a:avLst/>
          </a:prstGeom>
          <a:noFill/>
        </p:spPr>
        <p:txBody>
          <a:bodyPr wrap="square" rtlCol="0">
            <a:spAutoFit/>
          </a:bodyPr>
          <a:lstStyle/>
          <a:p>
            <a:r>
              <a:rPr lang="es-ES" sz="2000" dirty="0"/>
              <a:t>Se seleccionan todos los datos correspondientes con la comunidad de Madrid y solamente se escogen las columnas de total de camas, camas ocupadas por enfermos Covid e ingresos. Pandas, NumPy.</a:t>
            </a:r>
          </a:p>
        </p:txBody>
      </p:sp>
    </p:spTree>
    <p:extLst>
      <p:ext uri="{BB962C8B-B14F-4D97-AF65-F5344CB8AC3E}">
        <p14:creationId xmlns:p14="http://schemas.microsoft.com/office/powerpoint/2010/main" val="2712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97868" y="332656"/>
            <a:ext cx="4320480" cy="1008112"/>
          </a:xfrm>
        </p:spPr>
        <p:txBody>
          <a:bodyPr rtlCol="0">
            <a:noAutofit/>
          </a:bodyPr>
          <a:lstStyle/>
          <a:p>
            <a:pPr rtl="0"/>
            <a:r>
              <a:rPr lang="es-ES" sz="2200" b="1" dirty="0">
                <a:latin typeface="Times New Roman" panose="02020603050405020304" pitchFamily="18" charset="0"/>
                <a:cs typeface="Times New Roman" panose="02020603050405020304" pitchFamily="18" charset="0"/>
              </a:rPr>
              <a:t>Índice de la Presentación.</a:t>
            </a:r>
            <a:br>
              <a:rPr lang="es-ES" sz="2200" b="1" dirty="0">
                <a:latin typeface="Times New Roman" panose="02020603050405020304" pitchFamily="18" charset="0"/>
                <a:cs typeface="Times New Roman" panose="02020603050405020304" pitchFamily="18" charset="0"/>
              </a:rPr>
            </a:br>
            <a:br>
              <a:rPr lang="es-ES" sz="2200" b="1" dirty="0">
                <a:latin typeface="Times New Roman" panose="02020603050405020304" pitchFamily="18" charset="0"/>
                <a:cs typeface="Times New Roman" panose="02020603050405020304" pitchFamily="18" charset="0"/>
              </a:rPr>
            </a:br>
            <a:r>
              <a:rPr lang="es-ES" sz="2200" b="1" dirty="0">
                <a:latin typeface="Times New Roman" panose="02020603050405020304" pitchFamily="18" charset="0"/>
                <a:cs typeface="Times New Roman" panose="02020603050405020304" pitchFamily="18" charset="0"/>
              </a:rPr>
              <a:t>Capítulos:</a:t>
            </a:r>
          </a:p>
        </p:txBody>
      </p:sp>
      <p:sp>
        <p:nvSpPr>
          <p:cNvPr id="14" name="Marcador de posición de contenido 13"/>
          <p:cNvSpPr>
            <a:spLocks noGrp="1"/>
          </p:cNvSpPr>
          <p:nvPr>
            <p:ph idx="1"/>
          </p:nvPr>
        </p:nvSpPr>
        <p:spPr>
          <a:xfrm>
            <a:off x="2205980" y="1772816"/>
            <a:ext cx="7776864" cy="3888432"/>
          </a:xfrm>
        </p:spPr>
        <p:txBody>
          <a:bodyPr rtlCol="0">
            <a:normAutofit/>
          </a:bodyPr>
          <a:lstStyle/>
          <a:p>
            <a:pPr marL="514350" indent="-514350" rtl="0">
              <a:buFont typeface="+mj-lt"/>
              <a:buAutoNum type="arabicPeriod"/>
            </a:pPr>
            <a:r>
              <a:rPr lang="es-ES" dirty="0"/>
              <a:t>Motivación.</a:t>
            </a:r>
          </a:p>
          <a:p>
            <a:pPr marL="514350" indent="-514350" rtl="0">
              <a:buFont typeface="+mj-lt"/>
              <a:buAutoNum type="arabicPeriod"/>
            </a:pPr>
            <a:r>
              <a:rPr lang="es-ES" dirty="0"/>
              <a:t>Fuentes de Datos abiertas.</a:t>
            </a:r>
          </a:p>
          <a:p>
            <a:pPr marL="514350" indent="-514350" rtl="0">
              <a:buFont typeface="+mj-lt"/>
              <a:buAutoNum type="arabicPeriod"/>
            </a:pPr>
            <a:r>
              <a:rPr lang="es-ES" dirty="0"/>
              <a:t> Procesos ETL.</a:t>
            </a:r>
          </a:p>
          <a:p>
            <a:pPr marL="514350" indent="-514350" rtl="0">
              <a:buFont typeface="+mj-lt"/>
              <a:buAutoNum type="arabicPeriod"/>
            </a:pPr>
            <a:r>
              <a:rPr lang="es-ES" dirty="0"/>
              <a:t>Análisis de Datos.</a:t>
            </a:r>
          </a:p>
          <a:p>
            <a:pPr marL="514350" indent="-514350" rtl="0">
              <a:buFont typeface="+mj-lt"/>
              <a:buAutoNum type="arabicPeriod"/>
            </a:pPr>
            <a:r>
              <a:rPr lang="es-ES" dirty="0"/>
              <a:t>Visualización en PowerBi.</a:t>
            </a:r>
          </a:p>
          <a:p>
            <a:pPr marL="514350" indent="-514350" rtl="0">
              <a:buFont typeface="+mj-lt"/>
              <a:buAutoNum type="arabicPeriod"/>
            </a:pPr>
            <a:r>
              <a:rPr lang="es-ES" dirty="0"/>
              <a:t>Conclusiones.</a:t>
            </a:r>
          </a:p>
          <a:p>
            <a:pPr marL="514350" indent="-514350" rtl="0">
              <a:buFont typeface="+mj-lt"/>
              <a:buAutoNum type="arabicPeriod"/>
            </a:pPr>
            <a:endParaRPr lang="es-ES" dirty="0"/>
          </a:p>
        </p:txBody>
      </p:sp>
    </p:spTree>
    <p:extLst>
      <p:ext uri="{BB962C8B-B14F-4D97-AF65-F5344CB8AC3E}">
        <p14:creationId xmlns:p14="http://schemas.microsoft.com/office/powerpoint/2010/main" val="117982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indent="0">
              <a:spcBef>
                <a:spcPts val="200"/>
              </a:spcBef>
              <a:buNone/>
            </a:pPr>
            <a:r>
              <a:rPr lang="es-ES_tradnl" dirty="0">
                <a:effectLst/>
                <a:latin typeface="Times New Roman" panose="02020603050405020304" pitchFamily="18" charset="0"/>
                <a:ea typeface="Times New Roman" panose="02020603050405020304" pitchFamily="18" charset="0"/>
                <a:cs typeface="Times New Roman" panose="02020603050405020304" pitchFamily="18" charset="0"/>
              </a:rPr>
              <a:t>Incendios producidos en España entre el 2006 y el 2015</a:t>
            </a:r>
            <a:r>
              <a:rPr lang="es-ES_tradnl" sz="1800" dirty="0">
                <a:effectLst/>
                <a:latin typeface="Times New Roman" panose="02020603050405020304" pitchFamily="18" charset="0"/>
                <a:ea typeface="Times New Roman" panose="02020603050405020304" pitchFamily="18" charset="0"/>
                <a:cs typeface="Calibri" panose="020F0502020204030204" pitchFamily="34" charset="0"/>
              </a:rPr>
              <a:t>.</a:t>
            </a:r>
            <a:endParaRPr lang="es-ES" sz="1800"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2" name="Imagen 1" descr="Tabla&#10;&#10;Descripción generada automáticamente">
            <a:extLst>
              <a:ext uri="{FF2B5EF4-FFF2-40B4-BE49-F238E27FC236}">
                <a16:creationId xmlns:a16="http://schemas.microsoft.com/office/drawing/2014/main" id="{EF5F5762-9984-D7FB-6037-22F1B3D739A9}"/>
              </a:ext>
            </a:extLst>
          </p:cNvPr>
          <p:cNvPicPr>
            <a:picLocks noChangeAspect="1"/>
          </p:cNvPicPr>
          <p:nvPr/>
        </p:nvPicPr>
        <p:blipFill>
          <a:blip r:embed="rId3"/>
          <a:stretch>
            <a:fillRect/>
          </a:stretch>
        </p:blipFill>
        <p:spPr>
          <a:xfrm>
            <a:off x="1188868" y="2778389"/>
            <a:ext cx="4385974" cy="3710070"/>
          </a:xfrm>
          <a:prstGeom prst="rect">
            <a:avLst/>
          </a:prstGeom>
        </p:spPr>
      </p:pic>
      <p:pic>
        <p:nvPicPr>
          <p:cNvPr id="3" name="Imagen 2" descr="Tabla&#10;&#10;Descripción generada automáticamente">
            <a:extLst>
              <a:ext uri="{FF2B5EF4-FFF2-40B4-BE49-F238E27FC236}">
                <a16:creationId xmlns:a16="http://schemas.microsoft.com/office/drawing/2014/main" id="{50DCB04B-442D-0420-069B-DD71C4989238}"/>
              </a:ext>
            </a:extLst>
          </p:cNvPr>
          <p:cNvPicPr>
            <a:picLocks noChangeAspect="1"/>
          </p:cNvPicPr>
          <p:nvPr/>
        </p:nvPicPr>
        <p:blipFill>
          <a:blip r:embed="rId4"/>
          <a:stretch>
            <a:fillRect/>
          </a:stretch>
        </p:blipFill>
        <p:spPr>
          <a:xfrm>
            <a:off x="6958508" y="2889249"/>
            <a:ext cx="4385974" cy="3599210"/>
          </a:xfrm>
          <a:prstGeom prst="rect">
            <a:avLst/>
          </a:prstGeom>
        </p:spPr>
      </p:pic>
      <p:sp>
        <p:nvSpPr>
          <p:cNvPr id="4" name="CuadroTexto 3">
            <a:extLst>
              <a:ext uri="{FF2B5EF4-FFF2-40B4-BE49-F238E27FC236}">
                <a16:creationId xmlns:a16="http://schemas.microsoft.com/office/drawing/2014/main" id="{E5459EC1-B809-E293-885C-9B977284C5D1}"/>
              </a:ext>
            </a:extLst>
          </p:cNvPr>
          <p:cNvSpPr txBox="1"/>
          <p:nvPr/>
        </p:nvSpPr>
        <p:spPr>
          <a:xfrm>
            <a:off x="1845940" y="1706906"/>
            <a:ext cx="9498542" cy="1015663"/>
          </a:xfrm>
          <a:prstGeom prst="rect">
            <a:avLst/>
          </a:prstGeom>
          <a:noFill/>
        </p:spPr>
        <p:txBody>
          <a:bodyPr wrap="square" rtlCol="0">
            <a:spAutoFit/>
          </a:bodyPr>
          <a:lstStyle/>
          <a:p>
            <a:r>
              <a:rPr lang="es-ES" sz="2000" dirty="0"/>
              <a:t>Se selecciona la página donde se quiere realizar la extracción y se extrae únicamente la tabla. Se procede a limpiar la información y a cargarla en un archivo Excel. Camelot, Pandas.</a:t>
            </a:r>
          </a:p>
        </p:txBody>
      </p:sp>
    </p:spTree>
    <p:extLst>
      <p:ext uri="{BB962C8B-B14F-4D97-AF65-F5344CB8AC3E}">
        <p14:creationId xmlns:p14="http://schemas.microsoft.com/office/powerpoint/2010/main" val="106832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indent="0">
              <a:spcBef>
                <a:spcPts val="200"/>
              </a:spcBef>
              <a:buNone/>
            </a:pPr>
            <a:r>
              <a:rPr lang="es-ES" kern="0" dirty="0">
                <a:effectLst/>
                <a:latin typeface="Times New Roman" panose="02020603050405020304" pitchFamily="18" charset="0"/>
                <a:ea typeface="Times New Roman" panose="02020603050405020304" pitchFamily="18" charset="0"/>
              </a:rPr>
              <a:t>Concesión de Nacionalidad Española entre el 2010 y el 2019</a:t>
            </a:r>
            <a:endParaRPr lang="es-ES"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2" name="Imagen 1" descr="Tabla&#10;&#10;Descripción generada automáticamente con confianza baja">
            <a:extLst>
              <a:ext uri="{FF2B5EF4-FFF2-40B4-BE49-F238E27FC236}">
                <a16:creationId xmlns:a16="http://schemas.microsoft.com/office/drawing/2014/main" id="{EB7E69B2-5A77-874C-624D-FFA570A8EA4B}"/>
              </a:ext>
            </a:extLst>
          </p:cNvPr>
          <p:cNvPicPr>
            <a:picLocks noChangeAspect="1"/>
          </p:cNvPicPr>
          <p:nvPr/>
        </p:nvPicPr>
        <p:blipFill>
          <a:blip r:embed="rId3"/>
          <a:stretch>
            <a:fillRect/>
          </a:stretch>
        </p:blipFill>
        <p:spPr>
          <a:xfrm>
            <a:off x="7246540" y="2636912"/>
            <a:ext cx="4493987" cy="3927482"/>
          </a:xfrm>
          <a:prstGeom prst="rect">
            <a:avLst/>
          </a:prstGeom>
        </p:spPr>
      </p:pic>
      <p:pic>
        <p:nvPicPr>
          <p:cNvPr id="4" name="Imagen 3" descr="Tabla&#10;&#10;Descripción generada automáticamente">
            <a:extLst>
              <a:ext uri="{FF2B5EF4-FFF2-40B4-BE49-F238E27FC236}">
                <a16:creationId xmlns:a16="http://schemas.microsoft.com/office/drawing/2014/main" id="{A8F560D8-4BD5-7719-ECC2-D5364030ECC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8298" y="3131021"/>
            <a:ext cx="6408712" cy="3269167"/>
          </a:xfrm>
          <a:prstGeom prst="rect">
            <a:avLst/>
          </a:prstGeom>
          <a:noFill/>
          <a:ln>
            <a:noFill/>
          </a:ln>
        </p:spPr>
      </p:pic>
      <p:sp>
        <p:nvSpPr>
          <p:cNvPr id="5" name="CuadroTexto 4">
            <a:extLst>
              <a:ext uri="{FF2B5EF4-FFF2-40B4-BE49-F238E27FC236}">
                <a16:creationId xmlns:a16="http://schemas.microsoft.com/office/drawing/2014/main" id="{2F75FCE0-E9E5-A52C-FE84-8CD290611D31}"/>
              </a:ext>
            </a:extLst>
          </p:cNvPr>
          <p:cNvSpPr txBox="1"/>
          <p:nvPr/>
        </p:nvSpPr>
        <p:spPr>
          <a:xfrm>
            <a:off x="1845940" y="1700808"/>
            <a:ext cx="9145016" cy="707886"/>
          </a:xfrm>
          <a:prstGeom prst="rect">
            <a:avLst/>
          </a:prstGeom>
          <a:noFill/>
        </p:spPr>
        <p:txBody>
          <a:bodyPr wrap="square" rtlCol="0">
            <a:spAutoFit/>
          </a:bodyPr>
          <a:lstStyle/>
          <a:p>
            <a:r>
              <a:rPr lang="es-ES" sz="2000" dirty="0"/>
              <a:t>Se extrae toda la información que corresponde con el género masculino, después se procede a la transformación y posteriormente a la carga. Pandas.</a:t>
            </a:r>
          </a:p>
        </p:txBody>
      </p:sp>
    </p:spTree>
    <p:extLst>
      <p:ext uri="{BB962C8B-B14F-4D97-AF65-F5344CB8AC3E}">
        <p14:creationId xmlns:p14="http://schemas.microsoft.com/office/powerpoint/2010/main" val="113836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indent="0">
              <a:spcBef>
                <a:spcPts val="200"/>
              </a:spcBef>
              <a:buNone/>
            </a:pPr>
            <a:r>
              <a:rPr lang="es-ES_tradnl" dirty="0">
                <a:effectLst/>
                <a:latin typeface="Times New Roman" panose="02020603050405020304" pitchFamily="18" charset="0"/>
                <a:ea typeface="Times New Roman" panose="02020603050405020304" pitchFamily="18" charset="0"/>
                <a:cs typeface="Times New Roman" panose="02020603050405020304" pitchFamily="18" charset="0"/>
              </a:rPr>
              <a:t>Catálogo del Bosque Urbano de la Ciudad de Madrid</a:t>
            </a:r>
            <a:r>
              <a:rPr lang="es-ES_tradnl" dirty="0">
                <a:effectLst/>
                <a:latin typeface="Times New Roman" panose="02020603050405020304" pitchFamily="18" charset="0"/>
                <a:ea typeface="Times New Roman" panose="02020603050405020304" pitchFamily="18" charset="0"/>
                <a:cs typeface="Calibri" panose="020F0502020204030204" pitchFamily="34" charset="0"/>
              </a:rPr>
              <a:t>.</a:t>
            </a:r>
            <a:endParaRPr lang="es-ES"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2" name="Imagen 1" descr="Tabla&#10;&#10;Descripción generada automáticamente">
            <a:extLst>
              <a:ext uri="{FF2B5EF4-FFF2-40B4-BE49-F238E27FC236}">
                <a16:creationId xmlns:a16="http://schemas.microsoft.com/office/drawing/2014/main" id="{91F1057B-8DFC-9EA3-A6BC-946B0EDEE762}"/>
              </a:ext>
            </a:extLst>
          </p:cNvPr>
          <p:cNvPicPr>
            <a:picLocks noChangeAspect="1"/>
          </p:cNvPicPr>
          <p:nvPr/>
        </p:nvPicPr>
        <p:blipFill>
          <a:blip r:embed="rId3"/>
          <a:stretch>
            <a:fillRect/>
          </a:stretch>
        </p:blipFill>
        <p:spPr>
          <a:xfrm>
            <a:off x="257981" y="2878868"/>
            <a:ext cx="5400040" cy="3722370"/>
          </a:xfrm>
          <a:prstGeom prst="rect">
            <a:avLst/>
          </a:prstGeom>
        </p:spPr>
      </p:pic>
      <p:pic>
        <p:nvPicPr>
          <p:cNvPr id="3" name="Imagen 2" descr="Imagen que contiene Texto&#10;&#10;Descripción generada automáticamente">
            <a:extLst>
              <a:ext uri="{FF2B5EF4-FFF2-40B4-BE49-F238E27FC236}">
                <a16:creationId xmlns:a16="http://schemas.microsoft.com/office/drawing/2014/main" id="{3FB9E268-87E8-6ED4-451E-ACFCE879F064}"/>
              </a:ext>
            </a:extLst>
          </p:cNvPr>
          <p:cNvPicPr>
            <a:picLocks noChangeAspect="1"/>
          </p:cNvPicPr>
          <p:nvPr/>
        </p:nvPicPr>
        <p:blipFill>
          <a:blip r:embed="rId4"/>
          <a:stretch>
            <a:fillRect/>
          </a:stretch>
        </p:blipFill>
        <p:spPr>
          <a:xfrm>
            <a:off x="5950396" y="2849132"/>
            <a:ext cx="5858789" cy="3722370"/>
          </a:xfrm>
          <a:prstGeom prst="rect">
            <a:avLst/>
          </a:prstGeom>
        </p:spPr>
      </p:pic>
      <p:sp>
        <p:nvSpPr>
          <p:cNvPr id="4" name="CuadroTexto 3">
            <a:extLst>
              <a:ext uri="{FF2B5EF4-FFF2-40B4-BE49-F238E27FC236}">
                <a16:creationId xmlns:a16="http://schemas.microsoft.com/office/drawing/2014/main" id="{510935E4-DDF3-C01B-DE91-439D2261EB98}"/>
              </a:ext>
            </a:extLst>
          </p:cNvPr>
          <p:cNvSpPr txBox="1"/>
          <p:nvPr/>
        </p:nvSpPr>
        <p:spPr>
          <a:xfrm>
            <a:off x="1773932" y="1844824"/>
            <a:ext cx="10009112" cy="707886"/>
          </a:xfrm>
          <a:prstGeom prst="rect">
            <a:avLst/>
          </a:prstGeom>
          <a:noFill/>
        </p:spPr>
        <p:txBody>
          <a:bodyPr wrap="square" rtlCol="0">
            <a:spAutoFit/>
          </a:bodyPr>
          <a:lstStyle/>
          <a:p>
            <a:r>
              <a:rPr lang="es-ES" sz="2000" dirty="0"/>
              <a:t>Se extrae todo el texto correspondiente con las páginas 64 hasta la 75, se seleccionado cual es importante, se procede a la transformación y posteriormente a la carga. Fitz y </a:t>
            </a:r>
            <a:r>
              <a:rPr lang="es-ES" sz="2000" dirty="0" err="1"/>
              <a:t>XslxWriter</a:t>
            </a:r>
            <a:r>
              <a:rPr lang="es-ES" sz="2000" dirty="0"/>
              <a:t>.</a:t>
            </a:r>
          </a:p>
        </p:txBody>
      </p:sp>
    </p:spTree>
    <p:extLst>
      <p:ext uri="{BB962C8B-B14F-4D97-AF65-F5344CB8AC3E}">
        <p14:creationId xmlns:p14="http://schemas.microsoft.com/office/powerpoint/2010/main" val="172478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indent="0">
              <a:spcBef>
                <a:spcPts val="200"/>
              </a:spcBef>
              <a:buNone/>
            </a:pPr>
            <a:r>
              <a:rPr lang="es-ES" kern="0" dirty="0">
                <a:effectLst/>
                <a:latin typeface="Times New Roman" panose="02020603050405020304" pitchFamily="18" charset="0"/>
                <a:ea typeface="Times New Roman" panose="02020603050405020304" pitchFamily="18" charset="0"/>
              </a:rPr>
              <a:t>Población por Provincias de España 1996-2021.</a:t>
            </a:r>
            <a:endParaRPr lang="es-ES"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2" name="Imagen 1" descr="Tabla&#10;&#10;Descripción generada automáticamente">
            <a:extLst>
              <a:ext uri="{FF2B5EF4-FFF2-40B4-BE49-F238E27FC236}">
                <a16:creationId xmlns:a16="http://schemas.microsoft.com/office/drawing/2014/main" id="{34EB1E13-5180-D6E5-C42F-DC5F864637DE}"/>
              </a:ext>
            </a:extLst>
          </p:cNvPr>
          <p:cNvPicPr>
            <a:picLocks noChangeAspect="1"/>
          </p:cNvPicPr>
          <p:nvPr/>
        </p:nvPicPr>
        <p:blipFill>
          <a:blip r:embed="rId3"/>
          <a:stretch>
            <a:fillRect/>
          </a:stretch>
        </p:blipFill>
        <p:spPr>
          <a:xfrm>
            <a:off x="6121134" y="3527072"/>
            <a:ext cx="5650497" cy="3024336"/>
          </a:xfrm>
          <a:prstGeom prst="rect">
            <a:avLst/>
          </a:prstGeom>
        </p:spPr>
      </p:pic>
      <p:pic>
        <p:nvPicPr>
          <p:cNvPr id="3" name="Imagen 2" descr="Interfaz de usuario gráfica, Tabla&#10;&#10;Descripción generada automáticamente">
            <a:extLst>
              <a:ext uri="{FF2B5EF4-FFF2-40B4-BE49-F238E27FC236}">
                <a16:creationId xmlns:a16="http://schemas.microsoft.com/office/drawing/2014/main" id="{D05CAF9C-EAC6-021F-1344-DFF5B1C046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756" y="3527073"/>
            <a:ext cx="5689423" cy="3024336"/>
          </a:xfrm>
          <a:prstGeom prst="rect">
            <a:avLst/>
          </a:prstGeom>
          <a:noFill/>
          <a:ln>
            <a:noFill/>
          </a:ln>
        </p:spPr>
      </p:pic>
      <p:sp>
        <p:nvSpPr>
          <p:cNvPr id="4" name="CuadroTexto 3">
            <a:extLst>
              <a:ext uri="{FF2B5EF4-FFF2-40B4-BE49-F238E27FC236}">
                <a16:creationId xmlns:a16="http://schemas.microsoft.com/office/drawing/2014/main" id="{E822C731-A19D-A381-ECE2-99CB57969C8B}"/>
              </a:ext>
            </a:extLst>
          </p:cNvPr>
          <p:cNvSpPr txBox="1"/>
          <p:nvPr/>
        </p:nvSpPr>
        <p:spPr>
          <a:xfrm>
            <a:off x="1773932" y="1992019"/>
            <a:ext cx="9361040" cy="707886"/>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extrae únicamente toda la información perteneciente a la categoría de ambos sexos, una vez extraída se procede a la limpieza y a correspondiente carga. Pandas.</a:t>
            </a:r>
          </a:p>
        </p:txBody>
      </p:sp>
    </p:spTree>
    <p:extLst>
      <p:ext uri="{BB962C8B-B14F-4D97-AF65-F5344CB8AC3E}">
        <p14:creationId xmlns:p14="http://schemas.microsoft.com/office/powerpoint/2010/main" val="378706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Proceso ETL.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721080" cy="792088"/>
          </a:xfrm>
        </p:spPr>
        <p:txBody>
          <a:bodyPr rtlCol="0">
            <a:noAutofit/>
          </a:bodyPr>
          <a:lstStyle/>
          <a:p>
            <a:pPr indent="0">
              <a:spcBef>
                <a:spcPts val="200"/>
              </a:spcBef>
              <a:buNone/>
            </a:pPr>
            <a:r>
              <a:rPr lang="es-ES" kern="0" dirty="0">
                <a:effectLst/>
                <a:latin typeface="Times New Roman" panose="02020603050405020304" pitchFamily="18" charset="0"/>
                <a:ea typeface="Times New Roman" panose="02020603050405020304" pitchFamily="18" charset="0"/>
              </a:rPr>
              <a:t>Comparativa entre las librerías ETL.</a:t>
            </a:r>
            <a:endParaRPr lang="es-ES" dirty="0">
              <a:effectLst/>
              <a:latin typeface="Times New Roman" panose="02020603050405020304" pitchFamily="18" charset="0"/>
              <a:ea typeface="Times New Roman" panose="02020603050405020304" pitchFamily="18" charset="0"/>
              <a:cs typeface="Calibri" panose="020F0502020204030204" pitchFamily="34" charset="0"/>
            </a:endParaRPr>
          </a:p>
        </p:txBody>
      </p:sp>
      <p:graphicFrame>
        <p:nvGraphicFramePr>
          <p:cNvPr id="2" name="Tabla 1">
            <a:extLst>
              <a:ext uri="{FF2B5EF4-FFF2-40B4-BE49-F238E27FC236}">
                <a16:creationId xmlns:a16="http://schemas.microsoft.com/office/drawing/2014/main" id="{91A0C5D2-D10B-BA01-5527-70A33B056846}"/>
              </a:ext>
            </a:extLst>
          </p:cNvPr>
          <p:cNvGraphicFramePr>
            <a:graphicFrameLocks noGrp="1"/>
          </p:cNvGraphicFramePr>
          <p:nvPr>
            <p:extLst>
              <p:ext uri="{D42A27DB-BD31-4B8C-83A1-F6EECF244321}">
                <p14:modId xmlns:p14="http://schemas.microsoft.com/office/powerpoint/2010/main" val="3800398316"/>
              </p:ext>
            </p:extLst>
          </p:nvPr>
        </p:nvGraphicFramePr>
        <p:xfrm>
          <a:off x="1413892" y="2276872"/>
          <a:ext cx="5800725" cy="3993898"/>
        </p:xfrm>
        <a:graphic>
          <a:graphicData uri="http://schemas.openxmlformats.org/drawingml/2006/table">
            <a:tbl>
              <a:tblPr firstRow="1" firstCol="1" bandRow="1">
                <a:tableStyleId>{5C22544A-7EE6-4342-B048-85BDC9FD1C3A}</a:tableStyleId>
              </a:tblPr>
              <a:tblGrid>
                <a:gridCol w="828222">
                  <a:extLst>
                    <a:ext uri="{9D8B030D-6E8A-4147-A177-3AD203B41FA5}">
                      <a16:colId xmlns:a16="http://schemas.microsoft.com/office/drawing/2014/main" val="1076494327"/>
                    </a:ext>
                  </a:extLst>
                </a:gridCol>
                <a:gridCol w="989423">
                  <a:extLst>
                    <a:ext uri="{9D8B030D-6E8A-4147-A177-3AD203B41FA5}">
                      <a16:colId xmlns:a16="http://schemas.microsoft.com/office/drawing/2014/main" val="3025131551"/>
                    </a:ext>
                  </a:extLst>
                </a:gridCol>
                <a:gridCol w="990058">
                  <a:extLst>
                    <a:ext uri="{9D8B030D-6E8A-4147-A177-3AD203B41FA5}">
                      <a16:colId xmlns:a16="http://schemas.microsoft.com/office/drawing/2014/main" val="269236198"/>
                    </a:ext>
                  </a:extLst>
                </a:gridCol>
                <a:gridCol w="989423">
                  <a:extLst>
                    <a:ext uri="{9D8B030D-6E8A-4147-A177-3AD203B41FA5}">
                      <a16:colId xmlns:a16="http://schemas.microsoft.com/office/drawing/2014/main" val="4001184072"/>
                    </a:ext>
                  </a:extLst>
                </a:gridCol>
                <a:gridCol w="899303">
                  <a:extLst>
                    <a:ext uri="{9D8B030D-6E8A-4147-A177-3AD203B41FA5}">
                      <a16:colId xmlns:a16="http://schemas.microsoft.com/office/drawing/2014/main" val="1244149226"/>
                    </a:ext>
                  </a:extLst>
                </a:gridCol>
                <a:gridCol w="1104296">
                  <a:extLst>
                    <a:ext uri="{9D8B030D-6E8A-4147-A177-3AD203B41FA5}">
                      <a16:colId xmlns:a16="http://schemas.microsoft.com/office/drawing/2014/main" val="2865383009"/>
                    </a:ext>
                  </a:extLst>
                </a:gridCol>
              </a:tblGrid>
              <a:tr h="0">
                <a:tc>
                  <a:txBody>
                    <a:bodyPr/>
                    <a:lstStyle/>
                    <a:p>
                      <a:pPr algn="ctr">
                        <a:lnSpc>
                          <a:spcPct val="107000"/>
                        </a:lnSpc>
                      </a:pPr>
                      <a:r>
                        <a:rPr lang="es-ES_tradnl" sz="1100" kern="100">
                          <a:effectLst/>
                        </a:rPr>
                        <a:t>Librería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Tipo de Proceso ETL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Complejidad de Uso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Rendimiento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dirty="0">
                          <a:effectLst/>
                        </a:rPr>
                        <a:t>Tipo de Estructura (Extracción)</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Documentación/Soporte</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3249187"/>
                  </a:ext>
                </a:extLst>
              </a:tr>
              <a:tr h="0">
                <a:tc>
                  <a:txBody>
                    <a:bodyPr/>
                    <a:lstStyle/>
                    <a:p>
                      <a:pPr algn="ctr">
                        <a:lnSpc>
                          <a:spcPct val="107000"/>
                        </a:lnSpc>
                      </a:pPr>
                      <a:r>
                        <a:rPr lang="es-ES" sz="900" kern="100">
                          <a:effectLst/>
                        </a:rPr>
                        <a:t>Fitz</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Extracción y transformación de datos de archivos 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Difícil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Texto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3629985"/>
                  </a:ext>
                </a:extLst>
              </a:tr>
              <a:tr h="0">
                <a:tc>
                  <a:txBody>
                    <a:bodyPr/>
                    <a:lstStyle/>
                    <a:p>
                      <a:pPr algn="ctr">
                        <a:lnSpc>
                          <a:spcPct val="107000"/>
                        </a:lnSpc>
                      </a:pPr>
                      <a:r>
                        <a:rPr lang="es-ES" sz="900" kern="100">
                          <a:effectLst/>
                        </a:rPr>
                        <a:t>XlsxWriter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Carga en archivos Excel (xlsx).</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Fácil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Alto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Buena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4511613"/>
                  </a:ext>
                </a:extLst>
              </a:tr>
              <a:tr h="0">
                <a:tc>
                  <a:txBody>
                    <a:bodyPr/>
                    <a:lstStyle/>
                    <a:p>
                      <a:pPr algn="ctr">
                        <a:lnSpc>
                          <a:spcPct val="107000"/>
                        </a:lnSpc>
                      </a:pPr>
                      <a:r>
                        <a:rPr lang="es-ES" sz="900" kern="100">
                          <a:effectLst/>
                        </a:rPr>
                        <a:t>Pandas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Extracción, transformación y carga de datos tabulares.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Fácil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Alto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Tabular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Excelente</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2287467"/>
                  </a:ext>
                </a:extLst>
              </a:tr>
              <a:tr h="0">
                <a:tc>
                  <a:txBody>
                    <a:bodyPr/>
                    <a:lstStyle/>
                    <a:p>
                      <a:pPr algn="ctr">
                        <a:lnSpc>
                          <a:spcPct val="107000"/>
                        </a:lnSpc>
                      </a:pPr>
                      <a:r>
                        <a:rPr lang="es-ES" sz="900" kern="100">
                          <a:effectLst/>
                        </a:rPr>
                        <a:t>NumPy</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Transformación en arreglos y matrices.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 </a:t>
                      </a:r>
                      <a:endParaRPr lang="es-ES" sz="1100" kern="100" dirty="0">
                        <a:effectLst/>
                      </a:endParaRPr>
                    </a:p>
                    <a:p>
                      <a:pPr algn="ctr">
                        <a:lnSpc>
                          <a:spcPct val="107000"/>
                        </a:lnSpc>
                      </a:pPr>
                      <a:r>
                        <a:rPr lang="es-ES_tradnl" sz="900" kern="100" dirty="0">
                          <a:effectLst/>
                        </a:rPr>
                        <a:t>Medio</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Alto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Buena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6694548"/>
                  </a:ext>
                </a:extLst>
              </a:tr>
              <a:tr h="0">
                <a:tc>
                  <a:txBody>
                    <a:bodyPr/>
                    <a:lstStyle/>
                    <a:p>
                      <a:pPr algn="ctr">
                        <a:lnSpc>
                          <a:spcPct val="107000"/>
                        </a:lnSpc>
                      </a:pPr>
                      <a:r>
                        <a:rPr lang="es-ES" sz="900" kern="100">
                          <a:effectLst/>
                        </a:rPr>
                        <a:t>Camelot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Extracción de tablas de archivos 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 </a:t>
                      </a:r>
                      <a:endParaRPr lang="es-ES" sz="1100" kern="100" dirty="0">
                        <a:effectLst/>
                      </a:endParaRPr>
                    </a:p>
                    <a:p>
                      <a:pPr algn="ctr">
                        <a:lnSpc>
                          <a:spcPct val="107000"/>
                        </a:lnSpc>
                      </a:pPr>
                      <a:r>
                        <a:rPr lang="es-ES_tradnl" sz="900" kern="100" dirty="0">
                          <a:effectLst/>
                        </a:rPr>
                        <a:t>Fácil</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Alto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Tabular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6443315"/>
                  </a:ext>
                </a:extLst>
              </a:tr>
              <a:tr h="0">
                <a:tc>
                  <a:txBody>
                    <a:bodyPr/>
                    <a:lstStyle/>
                    <a:p>
                      <a:pPr algn="ctr">
                        <a:lnSpc>
                          <a:spcPct val="107000"/>
                        </a:lnSpc>
                      </a:pPr>
                      <a:r>
                        <a:rPr lang="es-ES" sz="900" kern="100">
                          <a:effectLst/>
                        </a:rPr>
                        <a:t>Tabula-Py</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Extracción de tablas de archivos 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Tabular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939058"/>
                  </a:ext>
                </a:extLst>
              </a:tr>
              <a:tr h="0">
                <a:tc>
                  <a:txBody>
                    <a:bodyPr/>
                    <a:lstStyle/>
                    <a:p>
                      <a:pPr algn="ctr">
                        <a:lnSpc>
                          <a:spcPct val="107000"/>
                        </a:lnSpc>
                      </a:pPr>
                      <a:r>
                        <a:rPr lang="es-ES" sz="900" kern="100">
                          <a:effectLst/>
                        </a:rPr>
                        <a:t>PySpark SQL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Transformación de datos con SQL.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Media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Alto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Buena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8507307"/>
                  </a:ext>
                </a:extLst>
              </a:tr>
              <a:tr h="0">
                <a:tc>
                  <a:txBody>
                    <a:bodyPr/>
                    <a:lstStyle/>
                    <a:p>
                      <a:pPr algn="ctr">
                        <a:lnSpc>
                          <a:spcPct val="107000"/>
                        </a:lnSpc>
                      </a:pPr>
                      <a:r>
                        <a:rPr lang="es-ES" sz="900" kern="100">
                          <a:effectLst/>
                        </a:rPr>
                        <a:t>PyPDF2</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Extracción y transformación en archivos PDF.</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Medio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Baja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 </a:t>
                      </a:r>
                      <a:endParaRPr lang="es-ES" sz="1100" kern="100">
                        <a:effectLst/>
                      </a:endParaRPr>
                    </a:p>
                    <a:p>
                      <a:pPr algn="ctr">
                        <a:lnSpc>
                          <a:spcPct val="107000"/>
                        </a:lnSpc>
                      </a:pPr>
                      <a:r>
                        <a:rPr lang="es-ES_tradnl" sz="900" kern="100">
                          <a:effectLst/>
                        </a:rPr>
                        <a:t>Texto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 </a:t>
                      </a:r>
                      <a:endParaRPr lang="es-ES" sz="1100" kern="100" dirty="0">
                        <a:effectLst/>
                      </a:endParaRPr>
                    </a:p>
                    <a:p>
                      <a:pPr algn="ctr">
                        <a:lnSpc>
                          <a:spcPct val="107000"/>
                        </a:lnSpc>
                      </a:pPr>
                      <a:r>
                        <a:rPr lang="es-ES_tradnl" sz="900" kern="100" dirty="0">
                          <a:effectLst/>
                        </a:rPr>
                        <a:t>Buena</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2250475"/>
                  </a:ext>
                </a:extLst>
              </a:tr>
            </a:tbl>
          </a:graphicData>
        </a:graphic>
      </p:graphicFrame>
      <p:graphicFrame>
        <p:nvGraphicFramePr>
          <p:cNvPr id="3" name="Tabla 2">
            <a:extLst>
              <a:ext uri="{FF2B5EF4-FFF2-40B4-BE49-F238E27FC236}">
                <a16:creationId xmlns:a16="http://schemas.microsoft.com/office/drawing/2014/main" id="{8CA60579-E2E9-A4EC-6CBA-3635DDF39128}"/>
              </a:ext>
            </a:extLst>
          </p:cNvPr>
          <p:cNvGraphicFramePr>
            <a:graphicFrameLocks noGrp="1"/>
          </p:cNvGraphicFramePr>
          <p:nvPr>
            <p:extLst>
              <p:ext uri="{D42A27DB-BD31-4B8C-83A1-F6EECF244321}">
                <p14:modId xmlns:p14="http://schemas.microsoft.com/office/powerpoint/2010/main" val="2485984284"/>
              </p:ext>
            </p:extLst>
          </p:nvPr>
        </p:nvGraphicFramePr>
        <p:xfrm>
          <a:off x="7606580" y="3728673"/>
          <a:ext cx="3952875" cy="1090295"/>
        </p:xfrm>
        <a:graphic>
          <a:graphicData uri="http://schemas.openxmlformats.org/drawingml/2006/table">
            <a:tbl>
              <a:tblPr firstRow="1" firstCol="1" bandRow="1">
                <a:tableStyleId>{5C22544A-7EE6-4342-B048-85BDC9FD1C3A}</a:tableStyleId>
              </a:tblPr>
              <a:tblGrid>
                <a:gridCol w="1058295">
                  <a:extLst>
                    <a:ext uri="{9D8B030D-6E8A-4147-A177-3AD203B41FA5}">
                      <a16:colId xmlns:a16="http://schemas.microsoft.com/office/drawing/2014/main" val="1426958512"/>
                    </a:ext>
                  </a:extLst>
                </a:gridCol>
                <a:gridCol w="1821666">
                  <a:extLst>
                    <a:ext uri="{9D8B030D-6E8A-4147-A177-3AD203B41FA5}">
                      <a16:colId xmlns:a16="http://schemas.microsoft.com/office/drawing/2014/main" val="393711035"/>
                    </a:ext>
                  </a:extLst>
                </a:gridCol>
                <a:gridCol w="1072914">
                  <a:extLst>
                    <a:ext uri="{9D8B030D-6E8A-4147-A177-3AD203B41FA5}">
                      <a16:colId xmlns:a16="http://schemas.microsoft.com/office/drawing/2014/main" val="2124225354"/>
                    </a:ext>
                  </a:extLst>
                </a:gridCol>
              </a:tblGrid>
              <a:tr h="185420">
                <a:tc>
                  <a:txBody>
                    <a:bodyPr/>
                    <a:lstStyle/>
                    <a:p>
                      <a:pPr algn="ctr">
                        <a:lnSpc>
                          <a:spcPct val="107000"/>
                        </a:lnSpc>
                      </a:pPr>
                      <a:r>
                        <a:rPr lang="es-ES_tradnl" sz="1100" kern="100">
                          <a:effectLst/>
                        </a:rPr>
                        <a:t>Librería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Estructura de la Tabla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1100" kern="100">
                          <a:effectLst/>
                        </a:rPr>
                        <a:t>Archivo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1776026"/>
                  </a:ext>
                </a:extLst>
              </a:tr>
              <a:tr h="151765">
                <a:tc>
                  <a:txBody>
                    <a:bodyPr/>
                    <a:lstStyle/>
                    <a:p>
                      <a:pPr algn="ctr">
                        <a:lnSpc>
                          <a:spcPct val="107000"/>
                        </a:lnSpc>
                      </a:pPr>
                      <a:r>
                        <a:rPr lang="es-ES" sz="900" kern="100">
                          <a:effectLst/>
                        </a:rPr>
                        <a:t>Pandas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Tablas bien estructuradas.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CSV, Xlsx.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2475268"/>
                  </a:ext>
                </a:extLst>
              </a:tr>
              <a:tr h="295910">
                <a:tc>
                  <a:txBody>
                    <a:bodyPr/>
                    <a:lstStyle/>
                    <a:p>
                      <a:pPr algn="ctr">
                        <a:lnSpc>
                          <a:spcPct val="107000"/>
                        </a:lnSpc>
                      </a:pPr>
                      <a:r>
                        <a:rPr lang="es-ES" sz="900" kern="100">
                          <a:effectLst/>
                        </a:rPr>
                        <a:t>Camelot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Tablas bien estructuradas y simples con varios subtítulos.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a:effectLst/>
                        </a:rPr>
                        <a:t>PDF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0175922"/>
                  </a:ext>
                </a:extLst>
              </a:tr>
              <a:tr h="457200">
                <a:tc>
                  <a:txBody>
                    <a:bodyPr/>
                    <a:lstStyle/>
                    <a:p>
                      <a:pPr algn="ctr">
                        <a:lnSpc>
                          <a:spcPct val="107000"/>
                        </a:lnSpc>
                      </a:pPr>
                      <a:r>
                        <a:rPr lang="es-ES" sz="900" kern="100">
                          <a:effectLst/>
                        </a:rPr>
                        <a:t>Tabula-Py</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Tablas más complejas con celdas fusionadas o diseños complicados.</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s-ES_tradnl" sz="900" kern="100" dirty="0">
                          <a:effectLst/>
                        </a:rPr>
                        <a:t>PDF</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2475700"/>
                  </a:ext>
                </a:extLst>
              </a:tr>
            </a:tbl>
          </a:graphicData>
        </a:graphic>
      </p:graphicFrame>
    </p:spTree>
    <p:extLst>
      <p:ext uri="{BB962C8B-B14F-4D97-AF65-F5344CB8AC3E}">
        <p14:creationId xmlns:p14="http://schemas.microsoft.com/office/powerpoint/2010/main" val="12277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rtl="0">
              <a:buNone/>
            </a:pPr>
            <a:r>
              <a:rPr lang="es-ES" dirty="0">
                <a:latin typeface="Times New Roman" panose="02020603050405020304" pitchFamily="18" charset="0"/>
                <a:cs typeface="Times New Roman" panose="02020603050405020304" pitchFamily="18" charset="0"/>
              </a:rPr>
              <a:t>Fuentes de Datos Seleccionadas para el Análisis de Datos.</a:t>
            </a: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CuadroTexto 4">
            <a:extLst>
              <a:ext uri="{FF2B5EF4-FFF2-40B4-BE49-F238E27FC236}">
                <a16:creationId xmlns:a16="http://schemas.microsoft.com/office/drawing/2014/main" id="{C599CD88-8DAC-3148-3AE7-6B192BE36D2E}"/>
              </a:ext>
            </a:extLst>
          </p:cNvPr>
          <p:cNvSpPr txBox="1"/>
          <p:nvPr/>
        </p:nvSpPr>
        <p:spPr>
          <a:xfrm>
            <a:off x="1806552" y="1988840"/>
            <a:ext cx="10395935" cy="2031325"/>
          </a:xfrm>
          <a:prstGeom prst="rect">
            <a:avLst/>
          </a:prstGeom>
          <a:noFill/>
        </p:spPr>
        <p:txBody>
          <a:bodyPr wrap="square">
            <a:spAutoFit/>
          </a:bodyPr>
          <a:lstStyle/>
          <a:p>
            <a:pPr marL="342900" lvl="0" indent="-34290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 </a:t>
            </a:r>
          </a:p>
          <a:p>
            <a:pPr marL="342900" lvl="0" indent="-34290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Incendios producidos en España entre el 2006 y el 2015. </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Catálogo del Bosque Urbano de la Ciudad de Madrid. </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buFont typeface="Wingdings" panose="05000000000000000000" pitchFamily="2" charset="2"/>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Población por Provincias de España 1996-2021.</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85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rtl="0">
              <a:buNone/>
            </a:pPr>
            <a:r>
              <a:rPr lang="es-ES" dirty="0">
                <a:latin typeface="Times New Roman" panose="02020603050405020304" pitchFamily="18" charset="0"/>
                <a:cs typeface="Times New Roman" panose="02020603050405020304" pitchFamily="18" charset="0"/>
              </a:rPr>
              <a:t>Análisis a aplicar.</a:t>
            </a: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6" name="Tabla 5">
            <a:extLst>
              <a:ext uri="{FF2B5EF4-FFF2-40B4-BE49-F238E27FC236}">
                <a16:creationId xmlns:a16="http://schemas.microsoft.com/office/drawing/2014/main" id="{B42E5561-A161-FD2E-06E5-E71CA9B10667}"/>
              </a:ext>
            </a:extLst>
          </p:cNvPr>
          <p:cNvGraphicFramePr>
            <a:graphicFrameLocks noGrp="1"/>
          </p:cNvGraphicFramePr>
          <p:nvPr>
            <p:extLst>
              <p:ext uri="{D42A27DB-BD31-4B8C-83A1-F6EECF244321}">
                <p14:modId xmlns:p14="http://schemas.microsoft.com/office/powerpoint/2010/main" val="2908286558"/>
              </p:ext>
            </p:extLst>
          </p:nvPr>
        </p:nvGraphicFramePr>
        <p:xfrm>
          <a:off x="2109626" y="1848710"/>
          <a:ext cx="7969571" cy="4392490"/>
        </p:xfrm>
        <a:graphic>
          <a:graphicData uri="http://schemas.openxmlformats.org/drawingml/2006/table">
            <a:tbl>
              <a:tblPr firstRow="1" firstCol="1" bandRow="1">
                <a:tableStyleId>{5C22544A-7EE6-4342-B048-85BDC9FD1C3A}</a:tableStyleId>
              </a:tblPr>
              <a:tblGrid>
                <a:gridCol w="1641056">
                  <a:extLst>
                    <a:ext uri="{9D8B030D-6E8A-4147-A177-3AD203B41FA5}">
                      <a16:colId xmlns:a16="http://schemas.microsoft.com/office/drawing/2014/main" val="2568541121"/>
                    </a:ext>
                  </a:extLst>
                </a:gridCol>
                <a:gridCol w="1266061">
                  <a:extLst>
                    <a:ext uri="{9D8B030D-6E8A-4147-A177-3AD203B41FA5}">
                      <a16:colId xmlns:a16="http://schemas.microsoft.com/office/drawing/2014/main" val="1708245906"/>
                    </a:ext>
                  </a:extLst>
                </a:gridCol>
                <a:gridCol w="1138382">
                  <a:extLst>
                    <a:ext uri="{9D8B030D-6E8A-4147-A177-3AD203B41FA5}">
                      <a16:colId xmlns:a16="http://schemas.microsoft.com/office/drawing/2014/main" val="3272175875"/>
                    </a:ext>
                  </a:extLst>
                </a:gridCol>
                <a:gridCol w="1392845">
                  <a:extLst>
                    <a:ext uri="{9D8B030D-6E8A-4147-A177-3AD203B41FA5}">
                      <a16:colId xmlns:a16="http://schemas.microsoft.com/office/drawing/2014/main" val="2550224717"/>
                    </a:ext>
                  </a:extLst>
                </a:gridCol>
                <a:gridCol w="1138382">
                  <a:extLst>
                    <a:ext uri="{9D8B030D-6E8A-4147-A177-3AD203B41FA5}">
                      <a16:colId xmlns:a16="http://schemas.microsoft.com/office/drawing/2014/main" val="1402103677"/>
                    </a:ext>
                  </a:extLst>
                </a:gridCol>
                <a:gridCol w="1392845">
                  <a:extLst>
                    <a:ext uri="{9D8B030D-6E8A-4147-A177-3AD203B41FA5}">
                      <a16:colId xmlns:a16="http://schemas.microsoft.com/office/drawing/2014/main" val="1408462785"/>
                    </a:ext>
                  </a:extLst>
                </a:gridCol>
              </a:tblGrid>
              <a:tr h="418332">
                <a:tc>
                  <a:txBody>
                    <a:bodyPr/>
                    <a:lstStyle/>
                    <a:p>
                      <a:pPr algn="ctr"/>
                      <a:r>
                        <a:rPr lang="es-ES" sz="1100" kern="100">
                          <a:effectLst/>
                        </a:rPr>
                        <a:t>Fuente de Datos Abierta</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Análisis Descriptivo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r>
                        <a:rPr lang="es-ES" sz="1100" kern="100" dirty="0">
                          <a:effectLst/>
                        </a:rPr>
                        <a:t>Análisis</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ES" sz="1100" kern="100" dirty="0">
                          <a:effectLst/>
                        </a:rPr>
                        <a:t>Exploratorio</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100" kern="100">
                          <a:effectLst/>
                        </a:rPr>
                        <a:t>Análisis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s-ES" sz="1100" kern="100">
                          <a:effectLst/>
                        </a:rPr>
                        <a:t>Predictivo</a:t>
                      </a:r>
                    </a:p>
                    <a:p>
                      <a:pPr algn="ctr"/>
                      <a:r>
                        <a:rPr lang="es-ES" sz="1100" kern="100">
                          <a:effectLst/>
                        </a:rPr>
                        <a:t>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6649445"/>
                  </a:ext>
                </a:extLst>
              </a:tr>
              <a:tr h="627498">
                <a:tc>
                  <a:txBody>
                    <a:bodyPr/>
                    <a:lstStyle/>
                    <a:p>
                      <a:pPr algn="ctr"/>
                      <a:r>
                        <a:rPr lang="es-ES" sz="1100" kern="100" dirty="0">
                          <a:effectLst/>
                        </a:rPr>
                        <a:t> </a:t>
                      </a:r>
                    </a:p>
                    <a:p>
                      <a:pPr algn="ctr"/>
                      <a:r>
                        <a:rPr lang="es-ES" sz="1100" kern="100" dirty="0">
                          <a:effectLst/>
                        </a:rPr>
                        <a:t>Métodos</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s-ES" sz="1100" kern="100" dirty="0">
                        <a:effectLst/>
                      </a:endParaRPr>
                    </a:p>
                    <a:p>
                      <a:pPr algn="ctr"/>
                      <a:r>
                        <a:rPr lang="es-ES" sz="1100" kern="100" dirty="0">
                          <a:effectLst/>
                        </a:rPr>
                        <a:t>Regresión Lineal</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s-ES" sz="1100" kern="100" dirty="0">
                        <a:effectLst/>
                      </a:endParaRPr>
                    </a:p>
                    <a:p>
                      <a:pPr algn="ctr"/>
                      <a:r>
                        <a:rPr lang="es-ES" sz="1100" kern="100" dirty="0">
                          <a:effectLst/>
                        </a:rPr>
                        <a:t>Clustering</a:t>
                      </a:r>
                    </a:p>
                    <a:p>
                      <a:pPr algn="ctr"/>
                      <a:r>
                        <a:rPr lang="es-ES" sz="1100" kern="100" dirty="0">
                          <a:effectLst/>
                        </a:rPr>
                        <a:t> </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endParaRPr lang="es-ES" sz="1100" kern="100" dirty="0">
                        <a:effectLst/>
                      </a:endParaRPr>
                    </a:p>
                    <a:p>
                      <a:pPr algn="ctr"/>
                      <a:r>
                        <a:rPr lang="es-ES" sz="1100" kern="100" dirty="0">
                          <a:effectLst/>
                        </a:rPr>
                        <a:t>Serie Temporal</a:t>
                      </a:r>
                    </a:p>
                    <a:p>
                      <a:pPr algn="ctr"/>
                      <a:r>
                        <a:rPr lang="es-ES" sz="1100" kern="100" dirty="0">
                          <a:effectLst/>
                        </a:rPr>
                        <a:t>ARIMA</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dirty="0">
                          <a:effectLst/>
                        </a:rPr>
                        <a:t>Red Neuronal Recurrente</a:t>
                      </a:r>
                    </a:p>
                    <a:p>
                      <a:pPr algn="ctr"/>
                      <a:r>
                        <a:rPr lang="es-ES" sz="1100" kern="100" dirty="0">
                          <a:effectLst/>
                        </a:rPr>
                        <a:t>LSTM</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9997264"/>
                  </a:ext>
                </a:extLst>
              </a:tr>
              <a:tr h="836665">
                <a:tc>
                  <a:txBody>
                    <a:bodyPr/>
                    <a:lstStyle/>
                    <a:p>
                      <a:pPr algn="ctr"/>
                      <a:r>
                        <a:rPr lang="es-ES" sz="1100" kern="100">
                          <a:effectLst/>
                        </a:rPr>
                        <a:t>Capacidad Asistencial durante la Covid-19</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p>
                    <a:p>
                      <a:pPr algn="ctr"/>
                      <a:r>
                        <a:rPr lang="es-ES" sz="1100" kern="100">
                          <a:effectLst/>
                        </a:rPr>
                        <a:t>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5833173"/>
                  </a:ext>
                </a:extLst>
              </a:tr>
              <a:tr h="836665">
                <a:tc>
                  <a:txBody>
                    <a:bodyPr/>
                    <a:lstStyle/>
                    <a:p>
                      <a:pPr algn="ctr"/>
                      <a:r>
                        <a:rPr lang="es-ES" sz="1100" kern="100">
                          <a:effectLst/>
                        </a:rPr>
                        <a:t>Incendios producidos en España entre el 2006 y el 2015</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p>
                    <a:p>
                      <a:pPr algn="ctr"/>
                      <a:r>
                        <a:rPr lang="es-ES" sz="1100" kern="100">
                          <a:effectLst/>
                        </a:rPr>
                        <a:t> </a:t>
                      </a:r>
                    </a:p>
                    <a:p>
                      <a:pPr algn="ctr"/>
                      <a:r>
                        <a:rPr lang="es-ES" sz="1100" kern="100">
                          <a:effectLst/>
                        </a:rPr>
                        <a:t>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821643"/>
                  </a:ext>
                </a:extLst>
              </a:tr>
              <a:tr h="836665">
                <a:tc>
                  <a:txBody>
                    <a:bodyPr/>
                    <a:lstStyle/>
                    <a:p>
                      <a:pPr algn="ctr"/>
                      <a:r>
                        <a:rPr lang="es-ES" sz="1100" kern="100">
                          <a:effectLst/>
                        </a:rPr>
                        <a:t>Catálogo del Bosque Urbano de la Ciudad de Madrid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7188270"/>
                  </a:ext>
                </a:extLst>
              </a:tr>
              <a:tr h="836665">
                <a:tc>
                  <a:txBody>
                    <a:bodyPr/>
                    <a:lstStyle/>
                    <a:p>
                      <a:pPr algn="ctr"/>
                      <a:r>
                        <a:rPr lang="es-ES" sz="1100" kern="100">
                          <a:effectLst/>
                        </a:rPr>
                        <a:t>Población por Provincias de España 1996-2021</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SI</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a:effectLst/>
                        </a:rPr>
                        <a:t> </a:t>
                      </a:r>
                    </a:p>
                    <a:p>
                      <a:pPr algn="ctr"/>
                      <a:r>
                        <a:rPr lang="es-ES" sz="1100" kern="100">
                          <a:effectLst/>
                        </a:rPr>
                        <a:t>-</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100" kern="100" dirty="0">
                          <a:effectLst/>
                        </a:rPr>
                        <a:t> </a:t>
                      </a:r>
                    </a:p>
                    <a:p>
                      <a:pPr algn="ctr"/>
                      <a:r>
                        <a:rPr lang="es-ES" sz="1100" kern="100" dirty="0">
                          <a:effectLst/>
                        </a:rPr>
                        <a:t>-</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8297979"/>
                  </a:ext>
                </a:extLst>
              </a:tr>
            </a:tbl>
          </a:graphicData>
        </a:graphic>
      </p:graphicFrame>
    </p:spTree>
    <p:extLst>
      <p:ext uri="{BB962C8B-B14F-4D97-AF65-F5344CB8AC3E}">
        <p14:creationId xmlns:p14="http://schemas.microsoft.com/office/powerpoint/2010/main" val="5406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215025"/>
            <a:ext cx="9361040" cy="579949"/>
          </a:xfrm>
        </p:spPr>
        <p:txBody>
          <a:bodyPr rtlCol="0">
            <a:noAutofit/>
          </a:bodyPr>
          <a:lstStyle/>
          <a:p>
            <a:pPr marL="0" indent="0" rtl="0">
              <a:buNone/>
            </a:pPr>
            <a:r>
              <a:rPr lang="es-ES" dirty="0">
                <a:latin typeface="Times New Roman" panose="02020603050405020304" pitchFamily="18" charset="0"/>
                <a:cs typeface="Times New Roman" panose="02020603050405020304" pitchFamily="18" charset="0"/>
              </a:rPr>
              <a:t>Análisis Descriptivo.</a:t>
            </a: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CuadroTexto 1">
            <a:extLst>
              <a:ext uri="{FF2B5EF4-FFF2-40B4-BE49-F238E27FC236}">
                <a16:creationId xmlns:a16="http://schemas.microsoft.com/office/drawing/2014/main" id="{404CD6FE-E782-39E7-E2A0-345BF7F05723}"/>
              </a:ext>
            </a:extLst>
          </p:cNvPr>
          <p:cNvSpPr txBox="1"/>
          <p:nvPr/>
        </p:nvSpPr>
        <p:spPr>
          <a:xfrm>
            <a:off x="1413892" y="2358166"/>
            <a:ext cx="10369152" cy="3447098"/>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El análisis descriptivo consiste </a:t>
            </a:r>
            <a:r>
              <a:rPr lang="es-ES" sz="2000" dirty="0">
                <a:effectLst/>
                <a:latin typeface="Times New Roman" panose="02020603050405020304" pitchFamily="18" charset="0"/>
                <a:ea typeface="Times New Roman" panose="02020603050405020304" pitchFamily="18" charset="0"/>
              </a:rPr>
              <a:t>en describir las tendencias claves en los datos existentes y observar nueva información que proporcione nuevos hechos. </a:t>
            </a:r>
          </a:p>
          <a:p>
            <a:endParaRPr lang="es-ES" sz="2000" dirty="0">
              <a:latin typeface="Times New Roman" panose="02020603050405020304" pitchFamily="18" charset="0"/>
              <a:cs typeface="Times New Roman" panose="02020603050405020304" pitchFamily="18" charset="0"/>
            </a:endParaRPr>
          </a:p>
          <a:p>
            <a:r>
              <a:rPr lang="es-ES" sz="2000" kern="0" dirty="0">
                <a:effectLst/>
                <a:latin typeface="Times New Roman" panose="02020603050405020304" pitchFamily="18" charset="0"/>
                <a:ea typeface="Times New Roman" panose="02020603050405020304" pitchFamily="18" charset="0"/>
              </a:rPr>
              <a:t>Para ello se realiza un resumen de estadísticas donde se calculan parámetros como la media, la mediana, la moda, la desviación estándar, el rango y los percentiles</a:t>
            </a:r>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S" sz="2000" dirty="0">
                <a:effectLst/>
                <a:latin typeface="Times New Roman" panose="02020603050405020304" pitchFamily="18" charset="0"/>
                <a:ea typeface="Times New Roman" panose="02020603050405020304" pitchFamily="18" charset="0"/>
              </a:rPr>
              <a:t> Tambien se procede a visualizar los datos, a través de diversas herramientas que ayudan a identificar patrones tendencias, valores atípicos y relaciones entre variables.</a:t>
            </a:r>
          </a:p>
          <a:p>
            <a:endParaRPr lang="es-ES" sz="2000" dirty="0">
              <a:latin typeface="Times New Roman" panose="02020603050405020304" pitchFamily="18" charset="0"/>
              <a:ea typeface="Times New Roman" panose="02020603050405020304" pitchFamily="18" charset="0"/>
            </a:endParaRPr>
          </a:p>
          <a:p>
            <a:r>
              <a:rPr lang="es-ES" sz="2000" dirty="0">
                <a:effectLst/>
                <a:latin typeface="Times New Roman" panose="02020603050405020304" pitchFamily="18" charset="0"/>
                <a:ea typeface="Times New Roman" panose="02020603050405020304" pitchFamily="18" charset="0"/>
              </a:rPr>
              <a:t>Se utilizan las librerías NumPy, </a:t>
            </a:r>
            <a:r>
              <a:rPr lang="es-ES" sz="2000" kern="0" dirty="0" err="1">
                <a:latin typeface="Times New Roman" panose="02020603050405020304" pitchFamily="18" charset="0"/>
                <a:ea typeface="Times New Roman" panose="02020603050405020304" pitchFamily="18" charset="0"/>
              </a:rPr>
              <a:t>S</a:t>
            </a:r>
            <a:r>
              <a:rPr lang="es-ES" sz="2000" kern="0" dirty="0" err="1">
                <a:effectLst/>
                <a:latin typeface="Times New Roman" panose="02020603050405020304" pitchFamily="18" charset="0"/>
                <a:ea typeface="Times New Roman" panose="02020603050405020304" pitchFamily="18" charset="0"/>
              </a:rPr>
              <a:t>tatistics</a:t>
            </a:r>
            <a:r>
              <a:rPr lang="es-ES" sz="2000" kern="0" dirty="0">
                <a:effectLst/>
                <a:latin typeface="Times New Roman" panose="02020603050405020304" pitchFamily="18" charset="0"/>
                <a:ea typeface="Times New Roman" panose="02020603050405020304" pitchFamily="18" charset="0"/>
              </a:rPr>
              <a:t>, </a:t>
            </a:r>
            <a:r>
              <a:rPr lang="es-ES" sz="2000" dirty="0">
                <a:effectLst/>
                <a:latin typeface="Times New Roman" panose="02020603050405020304" pitchFamily="18" charset="0"/>
                <a:ea typeface="Times New Roman" panose="02020603050405020304" pitchFamily="18" charset="0"/>
              </a:rPr>
              <a:t>Pandas y</a:t>
            </a:r>
            <a:r>
              <a:rPr lang="es-ES" sz="2000" dirty="0">
                <a:latin typeface="Times New Roman" panose="02020603050405020304" pitchFamily="18" charset="0"/>
                <a:ea typeface="Times New Roman" panose="02020603050405020304" pitchFamily="18" charset="0"/>
              </a:rPr>
              <a:t> e</a:t>
            </a:r>
            <a:r>
              <a:rPr lang="es-ES" sz="2000" dirty="0">
                <a:effectLst/>
                <a:latin typeface="Times New Roman" panose="02020603050405020304" pitchFamily="18" charset="0"/>
                <a:ea typeface="Times New Roman" panose="02020603050405020304" pitchFamily="18" charset="0"/>
              </a:rPr>
              <a:t>l software PowerBi . </a:t>
            </a:r>
          </a:p>
          <a:p>
            <a:endPar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9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a:t>
            </a:r>
          </a:p>
          <a:p>
            <a:pPr marL="0" indent="0" rtl="0">
              <a:buNone/>
            </a:pPr>
            <a:endParaRPr lang="es-ES"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CuadroTexto 1">
            <a:extLst>
              <a:ext uri="{FF2B5EF4-FFF2-40B4-BE49-F238E27FC236}">
                <a16:creationId xmlns:a16="http://schemas.microsoft.com/office/drawing/2014/main" id="{2C207EA8-1509-50AA-9DAC-16AA905B087C}"/>
              </a:ext>
            </a:extLst>
          </p:cNvPr>
          <p:cNvSpPr txBox="1"/>
          <p:nvPr/>
        </p:nvSpPr>
        <p:spPr>
          <a:xfrm>
            <a:off x="1629916" y="1632685"/>
            <a:ext cx="9793088" cy="1323439"/>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calcula los parámetros estadísticos en función de tres categorías: </a:t>
            </a:r>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total de camas, camas ocupadas e ingresos. </a:t>
            </a:r>
          </a:p>
          <a:p>
            <a:endParaRPr lang="es-ES" sz="2000" kern="0" dirty="0">
              <a:latin typeface="Times New Roman" panose="02020603050405020304" pitchFamily="18" charset="0"/>
              <a:cs typeface="Times New Roman" panose="02020603050405020304" pitchFamily="18" charset="0"/>
            </a:endParaRPr>
          </a:p>
          <a:p>
            <a:r>
              <a:rPr lang="es-ES" sz="2000" kern="0" dirty="0">
                <a:latin typeface="Times New Roman" panose="02020603050405020304" pitchFamily="18" charset="0"/>
                <a:cs typeface="Times New Roman" panose="02020603050405020304" pitchFamily="18" charset="0"/>
              </a:rPr>
              <a:t>Se obtienen los siguientes resultados:</a:t>
            </a:r>
          </a:p>
        </p:txBody>
      </p:sp>
      <p:pic>
        <p:nvPicPr>
          <p:cNvPr id="4" name="Imagen 3" descr="Tabla&#10;&#10;Descripción generada automáticamente">
            <a:extLst>
              <a:ext uri="{FF2B5EF4-FFF2-40B4-BE49-F238E27FC236}">
                <a16:creationId xmlns:a16="http://schemas.microsoft.com/office/drawing/2014/main" id="{F4A42858-D9BC-F91F-8EB2-508290CF8CD5}"/>
              </a:ext>
            </a:extLst>
          </p:cNvPr>
          <p:cNvPicPr>
            <a:picLocks noChangeAspect="1"/>
          </p:cNvPicPr>
          <p:nvPr/>
        </p:nvPicPr>
        <p:blipFill>
          <a:blip r:embed="rId3"/>
          <a:stretch>
            <a:fillRect/>
          </a:stretch>
        </p:blipFill>
        <p:spPr>
          <a:xfrm>
            <a:off x="2580440" y="3344758"/>
            <a:ext cx="7027944" cy="2994213"/>
          </a:xfrm>
          <a:prstGeom prst="rect">
            <a:avLst/>
          </a:prstGeom>
        </p:spPr>
      </p:pic>
    </p:spTree>
    <p:extLst>
      <p:ext uri="{BB962C8B-B14F-4D97-AF65-F5344CB8AC3E}">
        <p14:creationId xmlns:p14="http://schemas.microsoft.com/office/powerpoint/2010/main" val="146920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25860" y="13507"/>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641153"/>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a:t>
            </a:r>
          </a:p>
          <a:p>
            <a:pPr marL="0" indent="0" rtl="0">
              <a:buNone/>
            </a:pPr>
            <a:endParaRPr lang="es-ES"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CuadroTexto 1">
            <a:extLst>
              <a:ext uri="{FF2B5EF4-FFF2-40B4-BE49-F238E27FC236}">
                <a16:creationId xmlns:a16="http://schemas.microsoft.com/office/drawing/2014/main" id="{2C207EA8-1509-50AA-9DAC-16AA905B087C}"/>
              </a:ext>
            </a:extLst>
          </p:cNvPr>
          <p:cNvSpPr txBox="1"/>
          <p:nvPr/>
        </p:nvSpPr>
        <p:spPr>
          <a:xfrm>
            <a:off x="1653607" y="1106448"/>
            <a:ext cx="9793088"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Tambien se realizan dos tipos de gráficos con PowerBi. </a:t>
            </a:r>
          </a:p>
          <a:p>
            <a:r>
              <a:rPr lang="es-ES" sz="2000" kern="0" dirty="0">
                <a:effectLst/>
                <a:latin typeface="Times New Roman" panose="02020603050405020304" pitchFamily="18" charset="0"/>
                <a:ea typeface="Times New Roman" panose="02020603050405020304" pitchFamily="18" charset="0"/>
              </a:rPr>
              <a:t>El primer grafico representa en función del tiempo la cantidad de camas ocupadas por el Covid-19 y el total de camas.</a:t>
            </a:r>
          </a:p>
        </p:txBody>
      </p:sp>
      <p:pic>
        <p:nvPicPr>
          <p:cNvPr id="5" name="Imagen 4" descr="Gráfico, Histograma&#10;&#10;Descripción generada automáticamente">
            <a:extLst>
              <a:ext uri="{FF2B5EF4-FFF2-40B4-BE49-F238E27FC236}">
                <a16:creationId xmlns:a16="http://schemas.microsoft.com/office/drawing/2014/main" id="{4E7CF2F0-E037-376E-3D71-171F0CEF80D8}"/>
              </a:ext>
            </a:extLst>
          </p:cNvPr>
          <p:cNvPicPr>
            <a:picLocks noChangeAspect="1"/>
          </p:cNvPicPr>
          <p:nvPr/>
        </p:nvPicPr>
        <p:blipFill>
          <a:blip r:embed="rId3"/>
          <a:stretch>
            <a:fillRect/>
          </a:stretch>
        </p:blipFill>
        <p:spPr>
          <a:xfrm>
            <a:off x="1197868" y="2122111"/>
            <a:ext cx="10009112" cy="4502732"/>
          </a:xfrm>
          <a:prstGeom prst="rect">
            <a:avLst/>
          </a:prstGeom>
        </p:spPr>
      </p:pic>
    </p:spTree>
    <p:extLst>
      <p:ext uri="{BB962C8B-B14F-4D97-AF65-F5344CB8AC3E}">
        <p14:creationId xmlns:p14="http://schemas.microsoft.com/office/powerpoint/2010/main" val="27734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2153726" cy="579949"/>
          </a:xfrm>
        </p:spPr>
        <p:txBody>
          <a:bodyPr rtlCol="0">
            <a:normAutofit/>
          </a:bodyPr>
          <a:lstStyle/>
          <a:p>
            <a:pPr rtl="0"/>
            <a:r>
              <a:rPr lang="es-ES" sz="2200" b="1" dirty="0">
                <a:latin typeface="Times New Roman" panose="02020603050405020304" pitchFamily="18" charset="0"/>
                <a:cs typeface="Times New Roman" panose="02020603050405020304" pitchFamily="18" charset="0"/>
              </a:rPr>
              <a:t>Introducción</a:t>
            </a:r>
            <a:r>
              <a:rPr lang="es-ES" sz="20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13892" y="1052736"/>
            <a:ext cx="2376263" cy="579949"/>
          </a:xfrm>
        </p:spPr>
        <p:txBody>
          <a:bodyPr rtlCol="0"/>
          <a:lstStyle/>
          <a:p>
            <a:pPr marL="0" indent="0" rtl="0">
              <a:buNone/>
            </a:pPr>
            <a:r>
              <a:rPr lang="es-ES" dirty="0">
                <a:latin typeface="Times New Roman" panose="02020603050405020304" pitchFamily="18" charset="0"/>
                <a:cs typeface="Times New Roman" panose="02020603050405020304" pitchFamily="18" charset="0"/>
              </a:rPr>
              <a:t>Motivación.</a:t>
            </a:r>
            <a:r>
              <a:rPr lang="es-ES" dirty="0"/>
              <a:t> </a:t>
            </a:r>
          </a:p>
        </p:txBody>
      </p:sp>
      <p:sp>
        <p:nvSpPr>
          <p:cNvPr id="2" name="CuadroTexto 1">
            <a:extLst>
              <a:ext uri="{FF2B5EF4-FFF2-40B4-BE49-F238E27FC236}">
                <a16:creationId xmlns:a16="http://schemas.microsoft.com/office/drawing/2014/main" id="{D22E5067-407D-0F6E-0A54-AD3D76D29BBA}"/>
              </a:ext>
            </a:extLst>
          </p:cNvPr>
          <p:cNvSpPr txBox="1"/>
          <p:nvPr/>
        </p:nvSpPr>
        <p:spPr>
          <a:xfrm>
            <a:off x="1477867" y="1724610"/>
            <a:ext cx="10297144" cy="5016758"/>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La motivación del proyecto se compone por una serie de ideas:</a:t>
            </a:r>
          </a:p>
          <a:p>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 sz="2000" dirty="0">
                <a:latin typeface="Times New Roman" panose="02020603050405020304" pitchFamily="18" charset="0"/>
                <a:cs typeface="Times New Roman" panose="02020603050405020304" pitchFamily="18" charset="0"/>
              </a:rPr>
              <a:t>La importancia de la información de valor en la sociedad actual. </a:t>
            </a: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 sz="2000" dirty="0">
                <a:latin typeface="Times New Roman" panose="02020603050405020304" pitchFamily="18" charset="0"/>
                <a:cs typeface="Times New Roman" panose="02020603050405020304" pitchFamily="18" charset="0"/>
              </a:rPr>
              <a:t>Internet juega un papel fundamental a la hora de recibir o exportar información.</a:t>
            </a: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 sz="2000" dirty="0">
                <a:latin typeface="Times New Roman" panose="02020603050405020304" pitchFamily="18" charset="0"/>
                <a:cs typeface="Times New Roman" panose="02020603050405020304" pitchFamily="18" charset="0"/>
              </a:rPr>
              <a:t>Los datos abiertos (open data) presenta una tendencia exponencial, donde cada vez son más </a:t>
            </a:r>
            <a:r>
              <a:rPr lang="es-ES_tradnl" sz="2000" kern="0" dirty="0">
                <a:effectLst/>
                <a:latin typeface="Times New Roman" panose="02020603050405020304" pitchFamily="18" charset="0"/>
                <a:ea typeface="Times New Roman" panose="02020603050405020304" pitchFamily="18" charset="0"/>
                <a:cs typeface="Times New Roman" panose="02020603050405020304" pitchFamily="18" charset="0"/>
              </a:rPr>
              <a:t>los organismos públicos o privados que distribuyen estos datos abiertos.</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_tradnl" sz="2000" kern="0" dirty="0">
                <a:latin typeface="Times New Roman" panose="02020603050405020304" pitchFamily="18" charset="0"/>
                <a:cs typeface="Times New Roman" panose="02020603050405020304" pitchFamily="18" charset="0"/>
              </a:rPr>
              <a:t>El lenguaje de programación de Python presenta multitud de herramientas para todo tipo de procesos, incluidos los procesos ETL y de análisis de datos, estas herramientas pueden facilitar la automatización de ciertos procesos.</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s-ES" sz="2000" dirty="0"/>
          </a:p>
          <a:p>
            <a:pPr marL="342900" indent="-342900">
              <a:buFont typeface="Wingdings" panose="05000000000000000000" pitchFamily="2" charset="2"/>
              <a:buChar char="§"/>
            </a:pPr>
            <a:endParaRPr lang="es-ES" sz="20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25860" y="13507"/>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641153"/>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a:t>
            </a:r>
          </a:p>
          <a:p>
            <a:pPr marL="0" indent="0" rtl="0">
              <a:buNone/>
            </a:pPr>
            <a:endParaRPr lang="es-ES"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CuadroTexto 1">
            <a:extLst>
              <a:ext uri="{FF2B5EF4-FFF2-40B4-BE49-F238E27FC236}">
                <a16:creationId xmlns:a16="http://schemas.microsoft.com/office/drawing/2014/main" id="{2C207EA8-1509-50AA-9DAC-16AA905B087C}"/>
              </a:ext>
            </a:extLst>
          </p:cNvPr>
          <p:cNvSpPr txBox="1"/>
          <p:nvPr/>
        </p:nvSpPr>
        <p:spPr>
          <a:xfrm>
            <a:off x="1701924" y="1225706"/>
            <a:ext cx="9793088" cy="707886"/>
          </a:xfrm>
          <a:prstGeom prst="rect">
            <a:avLst/>
          </a:prstGeom>
          <a:noFill/>
        </p:spPr>
        <p:txBody>
          <a:bodyPr wrap="square" rtlCol="0">
            <a:spAutoFit/>
          </a:bodyPr>
          <a:lstStyle/>
          <a:p>
            <a:r>
              <a:rPr lang="es-ES" sz="2000" kern="0" dirty="0">
                <a:effectLst/>
                <a:latin typeface="Times New Roman" panose="02020603050405020304" pitchFamily="18" charset="0"/>
                <a:ea typeface="Times New Roman" panose="02020603050405020304" pitchFamily="18" charset="0"/>
              </a:rPr>
              <a:t>El segundo grafico muestra la cantidad de ingresos en la comunidad de Madrid por Covid-19 en función del tiempo (desde el 01/08/2020 hasta 01/04/2021) </a:t>
            </a:r>
            <a:endParaRPr lang="es-ES" sz="2000" kern="0" dirty="0">
              <a:latin typeface="Times New Roman" panose="02020603050405020304" pitchFamily="18" charset="0"/>
              <a:cs typeface="Times New Roman" panose="02020603050405020304" pitchFamily="18" charset="0"/>
            </a:endParaRPr>
          </a:p>
        </p:txBody>
      </p:sp>
      <p:pic>
        <p:nvPicPr>
          <p:cNvPr id="6" name="Imagen 5" descr="Gráfico, Histograma&#10;&#10;Descripción generada automáticamente">
            <a:extLst>
              <a:ext uri="{FF2B5EF4-FFF2-40B4-BE49-F238E27FC236}">
                <a16:creationId xmlns:a16="http://schemas.microsoft.com/office/drawing/2014/main" id="{E2225D2B-B812-26D0-6575-E213E0FD4DB8}"/>
              </a:ext>
            </a:extLst>
          </p:cNvPr>
          <p:cNvPicPr>
            <a:picLocks noChangeAspect="1"/>
          </p:cNvPicPr>
          <p:nvPr/>
        </p:nvPicPr>
        <p:blipFill>
          <a:blip r:embed="rId3"/>
          <a:stretch>
            <a:fillRect/>
          </a:stretch>
        </p:blipFill>
        <p:spPr>
          <a:xfrm>
            <a:off x="1413892" y="2279629"/>
            <a:ext cx="9793088" cy="3937217"/>
          </a:xfrm>
          <a:prstGeom prst="rect">
            <a:avLst/>
          </a:prstGeom>
        </p:spPr>
      </p:pic>
    </p:spTree>
    <p:extLst>
      <p:ext uri="{BB962C8B-B14F-4D97-AF65-F5344CB8AC3E}">
        <p14:creationId xmlns:p14="http://schemas.microsoft.com/office/powerpoint/2010/main" val="4347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Incendios producidos en España entre el 2006 y el 2015.</a:t>
            </a:r>
            <a:endPar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4" name="CuadroTexto 3">
            <a:extLst>
              <a:ext uri="{FF2B5EF4-FFF2-40B4-BE49-F238E27FC236}">
                <a16:creationId xmlns:a16="http://schemas.microsoft.com/office/drawing/2014/main" id="{911B9775-9005-94D2-29FA-A30324237FE8}"/>
              </a:ext>
            </a:extLst>
          </p:cNvPr>
          <p:cNvSpPr txBox="1"/>
          <p:nvPr/>
        </p:nvSpPr>
        <p:spPr>
          <a:xfrm>
            <a:off x="1413892" y="1819345"/>
            <a:ext cx="10301381" cy="707886"/>
          </a:xfrm>
          <a:prstGeom prst="rect">
            <a:avLst/>
          </a:prstGeom>
          <a:noFill/>
        </p:spPr>
        <p:txBody>
          <a:bodyPr wrap="square">
            <a:spAutoFit/>
          </a:bodyPr>
          <a:lstStyle/>
          <a:p>
            <a:pPr indent="228600">
              <a:spcBef>
                <a:spcPts val="200"/>
              </a:spcBef>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A partir de toda la fuente de datos, el </a:t>
            </a:r>
            <a:r>
              <a:rPr lang="es-ES" sz="2000" dirty="0">
                <a:latin typeface="Times New Roman" panose="02020603050405020304" pitchFamily="18" charset="0"/>
                <a:ea typeface="Times New Roman" panose="02020603050405020304" pitchFamily="18" charset="0"/>
                <a:cs typeface="Times New Roman" panose="02020603050405020304" pitchFamily="18" charset="0"/>
              </a:rPr>
              <a:t>histórico de incendios entre los años 1968 y 2015, se    obtienen los siguientes resultados del análisis descriptivo:</a:t>
            </a:r>
            <a:endParaRPr lang="es-E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Imagen 4" descr="Tabla&#10;&#10;Descripción generada automáticamente">
            <a:extLst>
              <a:ext uri="{FF2B5EF4-FFF2-40B4-BE49-F238E27FC236}">
                <a16:creationId xmlns:a16="http://schemas.microsoft.com/office/drawing/2014/main" id="{C4FBF218-DF73-F606-9B6B-883B4B076725}"/>
              </a:ext>
            </a:extLst>
          </p:cNvPr>
          <p:cNvPicPr>
            <a:picLocks noChangeAspect="1"/>
          </p:cNvPicPr>
          <p:nvPr/>
        </p:nvPicPr>
        <p:blipFill>
          <a:blip r:embed="rId3"/>
          <a:stretch>
            <a:fillRect/>
          </a:stretch>
        </p:blipFill>
        <p:spPr>
          <a:xfrm>
            <a:off x="2998068" y="3134086"/>
            <a:ext cx="6192688" cy="2676878"/>
          </a:xfrm>
          <a:prstGeom prst="rect">
            <a:avLst/>
          </a:prstGeom>
        </p:spPr>
      </p:pic>
    </p:spTree>
    <p:extLst>
      <p:ext uri="{BB962C8B-B14F-4D97-AF65-F5344CB8AC3E}">
        <p14:creationId xmlns:p14="http://schemas.microsoft.com/office/powerpoint/2010/main" val="227534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69876" y="882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531580" y="668133"/>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Incendios producidos en España entre el 2006 y el 2015.</a:t>
            </a:r>
            <a:endPar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CuadroTexto 6">
            <a:extLst>
              <a:ext uri="{FF2B5EF4-FFF2-40B4-BE49-F238E27FC236}">
                <a16:creationId xmlns:a16="http://schemas.microsoft.com/office/drawing/2014/main" id="{B94058E1-F997-4545-DCF8-77BB0CD90857}"/>
              </a:ext>
            </a:extLst>
          </p:cNvPr>
          <p:cNvSpPr txBox="1"/>
          <p:nvPr/>
        </p:nvSpPr>
        <p:spPr>
          <a:xfrm>
            <a:off x="1773933" y="1193940"/>
            <a:ext cx="9727460" cy="707886"/>
          </a:xfrm>
          <a:prstGeom prst="rect">
            <a:avLst/>
          </a:prstGeom>
          <a:noFill/>
        </p:spPr>
        <p:txBody>
          <a:bodyPr wrap="square">
            <a:spAutoFit/>
          </a:bodyPr>
          <a:lstStyle/>
          <a:p>
            <a:r>
              <a:rPr lang="es-ES" sz="2000" kern="0" dirty="0">
                <a:latin typeface="Times New Roman" panose="02020603050405020304" pitchFamily="18" charset="0"/>
                <a:ea typeface="Times New Roman" panose="02020603050405020304" pitchFamily="18" charset="0"/>
              </a:rPr>
              <a:t>S</a:t>
            </a:r>
            <a:r>
              <a:rPr lang="es-ES" sz="2000" kern="0" dirty="0">
                <a:effectLst/>
                <a:latin typeface="Times New Roman" panose="02020603050405020304" pitchFamily="18" charset="0"/>
                <a:ea typeface="Times New Roman" panose="02020603050405020304" pitchFamily="18" charset="0"/>
              </a:rPr>
              <a:t>e compara el número de incendios producidos en España por año, con el número de incendios por años que superan las 500 hectáreas (GIF)</a:t>
            </a:r>
            <a:endParaRPr lang="es-ES" sz="2000" dirty="0"/>
          </a:p>
        </p:txBody>
      </p:sp>
      <p:pic>
        <p:nvPicPr>
          <p:cNvPr id="8" name="Imagen 7" descr="Gráfico, Gráfico de barras&#10;&#10;Descripción generada automáticamente">
            <a:extLst>
              <a:ext uri="{FF2B5EF4-FFF2-40B4-BE49-F238E27FC236}">
                <a16:creationId xmlns:a16="http://schemas.microsoft.com/office/drawing/2014/main" id="{38BF3A30-227D-05FE-0EAB-A041206D9148}"/>
              </a:ext>
            </a:extLst>
          </p:cNvPr>
          <p:cNvPicPr>
            <a:picLocks noChangeAspect="1"/>
          </p:cNvPicPr>
          <p:nvPr/>
        </p:nvPicPr>
        <p:blipFill>
          <a:blip r:embed="rId3"/>
          <a:stretch>
            <a:fillRect/>
          </a:stretch>
        </p:blipFill>
        <p:spPr>
          <a:xfrm>
            <a:off x="1168350" y="1988840"/>
            <a:ext cx="10087500" cy="4707578"/>
          </a:xfrm>
          <a:prstGeom prst="rect">
            <a:avLst/>
          </a:prstGeom>
        </p:spPr>
      </p:pic>
    </p:spTree>
    <p:extLst>
      <p:ext uri="{BB962C8B-B14F-4D97-AF65-F5344CB8AC3E}">
        <p14:creationId xmlns:p14="http://schemas.microsoft.com/office/powerpoint/2010/main" val="203134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Catálogo del Bosque Urbano de la Ciudad de Madrid.</a:t>
            </a:r>
            <a:endParaRPr lang="es-ES" i="1"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5849EA3-E06D-09F5-E9CD-ED15F8479E21}"/>
                  </a:ext>
                </a:extLst>
              </p:cNvPr>
              <p:cNvSpPr txBox="1"/>
              <p:nvPr/>
            </p:nvSpPr>
            <p:spPr>
              <a:xfrm>
                <a:off x="1413892" y="1848710"/>
                <a:ext cx="10225136" cy="1015663"/>
              </a:xfrm>
              <a:prstGeom prst="rect">
                <a:avLst/>
              </a:prstGeom>
              <a:noFill/>
            </p:spPr>
            <p:txBody>
              <a:bodyPr wrap="square">
                <a:spAutoFit/>
              </a:bodyPr>
              <a:lstStyle/>
              <a:p>
                <a:pPr indent="228600">
                  <a:spcBef>
                    <a:spcPts val="200"/>
                  </a:spcBef>
                </a:pPr>
                <a:r>
                  <a:rPr lang="es-ES" sz="2000" dirty="0">
                    <a:latin typeface="Times New Roman" panose="02020603050405020304" pitchFamily="18" charset="0"/>
                    <a:ea typeface="Times New Roman" panose="02020603050405020304" pitchFamily="18" charset="0"/>
                    <a:cs typeface="Times New Roman" panose="02020603050405020304" pitchFamily="18" charset="0"/>
                  </a:rPr>
                  <a:t>Se utilizan las propiedades que se consideran más interesantes. </a:t>
                </a:r>
                <a:r>
                  <a:rPr lang="es-ES" sz="2000" kern="0" dirty="0">
                    <a:effectLst/>
                    <a:latin typeface="Times New Roman" panose="02020603050405020304" pitchFamily="18" charset="0"/>
                    <a:ea typeface="Times New Roman" panose="02020603050405020304" pitchFamily="18" charset="0"/>
                  </a:rPr>
                  <a:t>Se aplica a la cantidad de veces que aparecen cada especie, a la captación de contaminación (kg/Año) y al agua interceptada (</a:t>
                </a:r>
                <a14:m>
                  <m:oMath xmlns:m="http://schemas.openxmlformats.org/officeDocument/2006/math">
                    <m:sSup>
                      <m:sSupPr>
                        <m:ctrlPr>
                          <a:rPr lang="es-ES" sz="2000" i="1" smtClean="0">
                            <a:effectLst/>
                            <a:latin typeface="Cambria Math" panose="02040503050406030204" pitchFamily="18" charset="0"/>
                          </a:rPr>
                        </m:ctrlPr>
                      </m:sSupPr>
                      <m:e>
                        <m:r>
                          <a:rPr lang="es-ES" sz="20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s-ES" sz="20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s-ES" sz="2000" i="1" ker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S" sz="2000" kern="0" dirty="0">
                    <a:effectLst/>
                    <a:latin typeface="Times New Roman" panose="02020603050405020304" pitchFamily="18" charset="0"/>
                    <a:ea typeface="Times New Roman" panose="02020603050405020304" pitchFamily="18" charset="0"/>
                  </a:rPr>
                  <a:t>/Año),</a:t>
                </a:r>
                <a:r>
                  <a:rPr lang="es-ES" sz="2000" dirty="0">
                    <a:latin typeface="Times New Roman" panose="02020603050405020304" pitchFamily="18" charset="0"/>
                    <a:ea typeface="Times New Roman" panose="02020603050405020304" pitchFamily="18" charset="0"/>
                    <a:cs typeface="Times New Roman" panose="02020603050405020304" pitchFamily="18" charset="0"/>
                  </a:rPr>
                  <a:t> se obtienen los siguientes resultados del análisis descriptivo:</a:t>
                </a:r>
                <a:endParaRPr lang="es-E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CuadroTexto 3">
                <a:extLst>
                  <a:ext uri="{FF2B5EF4-FFF2-40B4-BE49-F238E27FC236}">
                    <a16:creationId xmlns:a16="http://schemas.microsoft.com/office/drawing/2014/main" id="{75849EA3-E06D-09F5-E9CD-ED15F8479E21}"/>
                  </a:ext>
                </a:extLst>
              </p:cNvPr>
              <p:cNvSpPr txBox="1">
                <a:spLocks noRot="1" noChangeAspect="1" noMove="1" noResize="1" noEditPoints="1" noAdjustHandles="1" noChangeArrowheads="1" noChangeShapeType="1" noTextEdit="1"/>
              </p:cNvSpPr>
              <p:nvPr/>
            </p:nvSpPr>
            <p:spPr>
              <a:xfrm>
                <a:off x="1413892" y="1848710"/>
                <a:ext cx="10225136" cy="1015663"/>
              </a:xfrm>
              <a:prstGeom prst="rect">
                <a:avLst/>
              </a:prstGeom>
              <a:blipFill>
                <a:blip r:embed="rId3"/>
                <a:stretch>
                  <a:fillRect l="-656" t="-2994" b="-9581"/>
                </a:stretch>
              </a:blipFill>
            </p:spPr>
            <p:txBody>
              <a:bodyPr/>
              <a:lstStyle/>
              <a:p>
                <a:r>
                  <a:rPr lang="es-ES">
                    <a:noFill/>
                  </a:rPr>
                  <a:t> </a:t>
                </a:r>
              </a:p>
            </p:txBody>
          </p:sp>
        </mc:Fallback>
      </mc:AlternateContent>
      <p:pic>
        <p:nvPicPr>
          <p:cNvPr id="5" name="Imagen 4" descr="Texto&#10;&#10;Descripción generada automáticamente">
            <a:extLst>
              <a:ext uri="{FF2B5EF4-FFF2-40B4-BE49-F238E27FC236}">
                <a16:creationId xmlns:a16="http://schemas.microsoft.com/office/drawing/2014/main" id="{6A82C852-D368-E768-C3D9-AC2B552958A4}"/>
              </a:ext>
            </a:extLst>
          </p:cNvPr>
          <p:cNvPicPr>
            <a:picLocks noChangeAspect="1"/>
          </p:cNvPicPr>
          <p:nvPr/>
        </p:nvPicPr>
        <p:blipFill>
          <a:blip r:embed="rId4"/>
          <a:stretch>
            <a:fillRect/>
          </a:stretch>
        </p:blipFill>
        <p:spPr>
          <a:xfrm>
            <a:off x="2738599" y="3188951"/>
            <a:ext cx="6711626" cy="2864482"/>
          </a:xfrm>
          <a:prstGeom prst="rect">
            <a:avLst/>
          </a:prstGeom>
        </p:spPr>
      </p:pic>
    </p:spTree>
    <p:extLst>
      <p:ext uri="{BB962C8B-B14F-4D97-AF65-F5344CB8AC3E}">
        <p14:creationId xmlns:p14="http://schemas.microsoft.com/office/powerpoint/2010/main" val="188222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69876" y="26224"/>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49896" y="686942"/>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Catálogo del Bosque Urbano de la Ciudad de Madrid.</a:t>
            </a:r>
            <a:endParaRPr lang="es-ES" i="1" dirty="0">
              <a:latin typeface="Times New Roman" panose="02020603050405020304" pitchFamily="18" charset="0"/>
              <a:cs typeface="Times New Roman" panose="02020603050405020304" pitchFamily="18" charset="0"/>
            </a:endParaRPr>
          </a:p>
          <a:p>
            <a:pPr marL="0" indent="0" rtl="0">
              <a:buNone/>
            </a:pPr>
            <a:endParaRPr lang="es-E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E8B011A-5168-8A23-719B-1E9095BA5639}"/>
                  </a:ext>
                </a:extLst>
              </p:cNvPr>
              <p:cNvSpPr txBox="1"/>
              <p:nvPr/>
            </p:nvSpPr>
            <p:spPr>
              <a:xfrm>
                <a:off x="1557908" y="1266891"/>
                <a:ext cx="10225137" cy="707886"/>
              </a:xfrm>
              <a:prstGeom prst="rect">
                <a:avLst/>
              </a:prstGeom>
              <a:noFill/>
            </p:spPr>
            <p:txBody>
              <a:bodyPr wrap="square">
                <a:spAutoFit/>
              </a:bodyPr>
              <a:lstStyle/>
              <a:p>
                <a:r>
                  <a:rPr lang="es-ES" sz="2000" kern="0" dirty="0">
                    <a:latin typeface="Times New Roman" panose="02020603050405020304" pitchFamily="18" charset="0"/>
                    <a:ea typeface="Times New Roman" panose="02020603050405020304" pitchFamily="18" charset="0"/>
                    <a:cs typeface="Times New Roman" panose="02020603050405020304" pitchFamily="18" charset="0"/>
                  </a:rPr>
                  <a:t>S</a:t>
                </a:r>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e quiere visualizar el agua que necesita cada especie para desarrollarse en </a:t>
                </a:r>
                <a14:m>
                  <m:oMath xmlns:m="http://schemas.openxmlformats.org/officeDocument/2006/math">
                    <m:sSup>
                      <m:sSupPr>
                        <m:ctrlPr>
                          <a:rPr lang="es-ES" sz="2000" i="1">
                            <a:effectLst/>
                            <a:latin typeface="Cambria Math" panose="02040503050406030204" pitchFamily="18" charset="0"/>
                          </a:rPr>
                        </m:ctrlPr>
                      </m:sSupPr>
                      <m:e>
                        <m:r>
                          <a:rPr lang="es-ES" sz="20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s-ES" sz="20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 al año comparándolo con la producción de oxígeno en toneladas al año en cada una de las especies:</a:t>
                </a:r>
                <a:endParaRPr lang="es-ES" sz="2000" dirty="0">
                  <a:latin typeface="Times New Roman" panose="02020603050405020304" pitchFamily="18"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7E8B011A-5168-8A23-719B-1E9095BA5639}"/>
                  </a:ext>
                </a:extLst>
              </p:cNvPr>
              <p:cNvSpPr txBox="1">
                <a:spLocks noRot="1" noChangeAspect="1" noMove="1" noResize="1" noEditPoints="1" noAdjustHandles="1" noChangeArrowheads="1" noChangeShapeType="1" noTextEdit="1"/>
              </p:cNvSpPr>
              <p:nvPr/>
            </p:nvSpPr>
            <p:spPr>
              <a:xfrm>
                <a:off x="1557908" y="1266891"/>
                <a:ext cx="10225137" cy="707886"/>
              </a:xfrm>
              <a:prstGeom prst="rect">
                <a:avLst/>
              </a:prstGeom>
              <a:blipFill>
                <a:blip r:embed="rId3"/>
                <a:stretch>
                  <a:fillRect l="-656" t="-5172" b="-14655"/>
                </a:stretch>
              </a:blipFill>
            </p:spPr>
            <p:txBody>
              <a:bodyPr/>
              <a:lstStyle/>
              <a:p>
                <a:r>
                  <a:rPr lang="es-ES">
                    <a:noFill/>
                  </a:rPr>
                  <a:t> </a:t>
                </a:r>
              </a:p>
            </p:txBody>
          </p:sp>
        </mc:Fallback>
      </mc:AlternateContent>
      <p:pic>
        <p:nvPicPr>
          <p:cNvPr id="8" name="Imagen 7" descr="Interfaz de usuario gráfica, Gráfico, Aplicación&#10;&#10;Descripción generada automáticamente">
            <a:extLst>
              <a:ext uri="{FF2B5EF4-FFF2-40B4-BE49-F238E27FC236}">
                <a16:creationId xmlns:a16="http://schemas.microsoft.com/office/drawing/2014/main" id="{B91DFA52-0245-EC5C-6714-5515E4F98EED}"/>
              </a:ext>
            </a:extLst>
          </p:cNvPr>
          <p:cNvPicPr>
            <a:picLocks noChangeAspect="1"/>
          </p:cNvPicPr>
          <p:nvPr/>
        </p:nvPicPr>
        <p:blipFill>
          <a:blip r:embed="rId4"/>
          <a:stretch>
            <a:fillRect/>
          </a:stretch>
        </p:blipFill>
        <p:spPr>
          <a:xfrm>
            <a:off x="1269876" y="2173288"/>
            <a:ext cx="9937104" cy="4430819"/>
          </a:xfrm>
          <a:prstGeom prst="rect">
            <a:avLst/>
          </a:prstGeom>
        </p:spPr>
      </p:pic>
    </p:spTree>
    <p:extLst>
      <p:ext uri="{BB962C8B-B14F-4D97-AF65-F5344CB8AC3E}">
        <p14:creationId xmlns:p14="http://schemas.microsoft.com/office/powerpoint/2010/main" val="403851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Población por Provincias de España 1996-2021.</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CuadroTexto 1">
            <a:extLst>
              <a:ext uri="{FF2B5EF4-FFF2-40B4-BE49-F238E27FC236}">
                <a16:creationId xmlns:a16="http://schemas.microsoft.com/office/drawing/2014/main" id="{7C6A7E93-DD3E-27FC-3CC2-89EE25ADEB58}"/>
              </a:ext>
            </a:extLst>
          </p:cNvPr>
          <p:cNvSpPr txBox="1"/>
          <p:nvPr/>
        </p:nvSpPr>
        <p:spPr>
          <a:xfrm>
            <a:off x="1557908" y="1596352"/>
            <a:ext cx="9721080" cy="707886"/>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utiliza la librería </a:t>
            </a:r>
            <a:r>
              <a:rPr lang="es-E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statistics</a:t>
            </a:r>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 para calcular las soluciones. Se obtiene el análisis descriptivo de cada provincia. Una parte de la solución:</a:t>
            </a:r>
            <a:endParaRPr lang="es-ES" sz="2000" dirty="0">
              <a:latin typeface="Times New Roman" panose="02020603050405020304" pitchFamily="18" charset="0"/>
              <a:cs typeface="Times New Roman" panose="02020603050405020304" pitchFamily="18" charset="0"/>
            </a:endParaRPr>
          </a:p>
        </p:txBody>
      </p:sp>
      <p:pic>
        <p:nvPicPr>
          <p:cNvPr id="4" name="Imagen 3" descr="Tabla&#10;&#10;Descripción generada automáticamente">
            <a:extLst>
              <a:ext uri="{FF2B5EF4-FFF2-40B4-BE49-F238E27FC236}">
                <a16:creationId xmlns:a16="http://schemas.microsoft.com/office/drawing/2014/main" id="{10637E9C-7DAD-7CEB-D2D7-6C47F43E2DAA}"/>
              </a:ext>
            </a:extLst>
          </p:cNvPr>
          <p:cNvPicPr>
            <a:picLocks noChangeAspect="1"/>
          </p:cNvPicPr>
          <p:nvPr/>
        </p:nvPicPr>
        <p:blipFill>
          <a:blip r:embed="rId3"/>
          <a:stretch>
            <a:fillRect/>
          </a:stretch>
        </p:blipFill>
        <p:spPr>
          <a:xfrm>
            <a:off x="2600024" y="2881174"/>
            <a:ext cx="6988776" cy="3309187"/>
          </a:xfrm>
          <a:prstGeom prst="rect">
            <a:avLst/>
          </a:prstGeom>
        </p:spPr>
      </p:pic>
    </p:spTree>
    <p:extLst>
      <p:ext uri="{BB962C8B-B14F-4D97-AF65-F5344CB8AC3E}">
        <p14:creationId xmlns:p14="http://schemas.microsoft.com/office/powerpoint/2010/main" val="36572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Análisis Descriptivo. </a:t>
            </a:r>
            <a:r>
              <a:rPr lang="es-ES" sz="1800" i="1" kern="0" dirty="0">
                <a:effectLst/>
                <a:latin typeface="Times New Roman" panose="02020603050405020304" pitchFamily="18" charset="0"/>
                <a:ea typeface="Times New Roman" panose="02020603050405020304" pitchFamily="18" charset="0"/>
              </a:rPr>
              <a:t>Población por Provincias de España 1996-2021.</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a:extLst>
              <a:ext uri="{FF2B5EF4-FFF2-40B4-BE49-F238E27FC236}">
                <a16:creationId xmlns:a16="http://schemas.microsoft.com/office/drawing/2014/main" id="{564687D7-91EC-C709-5854-7BABCB6D6056}"/>
              </a:ext>
            </a:extLst>
          </p:cNvPr>
          <p:cNvSpPr txBox="1"/>
          <p:nvPr/>
        </p:nvSpPr>
        <p:spPr>
          <a:xfrm>
            <a:off x="1629916" y="1632685"/>
            <a:ext cx="9590448" cy="707886"/>
          </a:xfrm>
          <a:prstGeom prst="rect">
            <a:avLst/>
          </a:prstGeom>
          <a:noFill/>
        </p:spPr>
        <p:txBody>
          <a:bodyPr wrap="square">
            <a:spAutoFit/>
          </a:bodyPr>
          <a:lstStyle/>
          <a:p>
            <a:r>
              <a:rPr lang="es-ES" sz="2000" kern="0" dirty="0">
                <a:latin typeface="Times New Roman" panose="02020603050405020304" pitchFamily="18" charset="0"/>
                <a:ea typeface="Times New Roman" panose="02020603050405020304" pitchFamily="18" charset="0"/>
              </a:rPr>
              <a:t>S</a:t>
            </a:r>
            <a:r>
              <a:rPr lang="es-ES" sz="2000" kern="0" dirty="0">
                <a:effectLst/>
                <a:latin typeface="Times New Roman" panose="02020603050405020304" pitchFamily="18" charset="0"/>
                <a:ea typeface="Times New Roman" panose="02020603050405020304" pitchFamily="18" charset="0"/>
              </a:rPr>
              <a:t>e selecciona únicamente la población de la provincia de Ávila para realizar la visualización</a:t>
            </a:r>
            <a:r>
              <a:rPr lang="es-ES" sz="2000" kern="0" dirty="0">
                <a:latin typeface="Times New Roman" panose="02020603050405020304" pitchFamily="18" charset="0"/>
                <a:ea typeface="Times New Roman" panose="02020603050405020304" pitchFamily="18" charset="0"/>
              </a:rPr>
              <a:t>. Se visualiza la evolución por años de la población de la provincia de Ávila</a:t>
            </a:r>
            <a:endParaRPr lang="es-ES" sz="2000" dirty="0"/>
          </a:p>
        </p:txBody>
      </p:sp>
      <p:pic>
        <p:nvPicPr>
          <p:cNvPr id="7" name="Imagen 6" descr="Gráfico&#10;&#10;Descripción generada automáticamente">
            <a:extLst>
              <a:ext uri="{FF2B5EF4-FFF2-40B4-BE49-F238E27FC236}">
                <a16:creationId xmlns:a16="http://schemas.microsoft.com/office/drawing/2014/main" id="{07B9288B-EDBA-1F6C-4908-2AEC36DD66DC}"/>
              </a:ext>
            </a:extLst>
          </p:cNvPr>
          <p:cNvPicPr>
            <a:picLocks noChangeAspect="1"/>
          </p:cNvPicPr>
          <p:nvPr/>
        </p:nvPicPr>
        <p:blipFill>
          <a:blip r:embed="rId3"/>
          <a:stretch>
            <a:fillRect/>
          </a:stretch>
        </p:blipFill>
        <p:spPr>
          <a:xfrm>
            <a:off x="1204382" y="2528362"/>
            <a:ext cx="9786574" cy="3978136"/>
          </a:xfrm>
          <a:prstGeom prst="rect">
            <a:avLst/>
          </a:prstGeom>
        </p:spPr>
      </p:pic>
    </p:spTree>
    <p:extLst>
      <p:ext uri="{BB962C8B-B14F-4D97-AF65-F5344CB8AC3E}">
        <p14:creationId xmlns:p14="http://schemas.microsoft.com/office/powerpoint/2010/main" val="47444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925050"/>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Regresión Lineal.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D4366158-63D3-750D-FF26-D629E359760A}"/>
                  </a:ext>
                </a:extLst>
              </p:cNvPr>
              <p:cNvSpPr txBox="1"/>
              <p:nvPr/>
            </p:nvSpPr>
            <p:spPr>
              <a:xfrm>
                <a:off x="1413892" y="1593338"/>
                <a:ext cx="10009112" cy="5632311"/>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utiliza para modelar la relación de una variable dependiente con una o más variables independientes. </a:t>
                </a:r>
                <a:r>
                  <a:rPr lang="es-ES" sz="2000" dirty="0">
                    <a:effectLst/>
                    <a:latin typeface="Times New Roman" panose="02020603050405020304" pitchFamily="18" charset="0"/>
                    <a:ea typeface="Times New Roman" panose="02020603050405020304" pitchFamily="18" charset="0"/>
                  </a:rPr>
                  <a:t>La variable dependiente es la variable a predecir, mientras que las variables independientes son las variables necesarias para poder predecir la variable dependiente.</a:t>
                </a:r>
              </a:p>
              <a:p>
                <a:endParaRPr lang="es-ES" sz="2000" dirty="0">
                  <a:latin typeface="Times New Roman" panose="02020603050405020304" pitchFamily="18" charset="0"/>
                  <a:ea typeface="Times New Roman" panose="02020603050405020304" pitchFamily="18" charset="0"/>
                </a:endParaRPr>
              </a:p>
              <a:p>
                <a:r>
                  <a:rPr lang="es-ES" sz="2000" kern="0" dirty="0">
                    <a:effectLst/>
                    <a:latin typeface="Times New Roman" panose="02020603050405020304" pitchFamily="18" charset="0"/>
                    <a:ea typeface="Times New Roman" panose="02020603050405020304" pitchFamily="18" charset="0"/>
                  </a:rPr>
                  <a:t>Este modelo estadístico tiene como objetivo estimar los parámetros de la función lineal que representa la relación entre la variable dependiente y las variables independientes, se estiman de forma que minimicen la suma de los errores al cuadrado entre los valores reales y los estimados por la línea.</a:t>
                </a:r>
              </a:p>
              <a:p>
                <a:endParaRPr lang="es-ES" sz="2000" kern="0" dirty="0">
                  <a:effectLst/>
                  <a:latin typeface="Times New Roman" panose="02020603050405020304" pitchFamily="18" charset="0"/>
                  <a:ea typeface="Times New Roman" panose="02020603050405020304" pitchFamily="18" charset="0"/>
                </a:endParaRPr>
              </a:p>
              <a:p>
                <a:r>
                  <a:rPr lang="es-ES" sz="2000" dirty="0">
                    <a:effectLst/>
                    <a:latin typeface="Times New Roman" panose="02020603050405020304" pitchFamily="18" charset="0"/>
                    <a:ea typeface="Times New Roman" panose="02020603050405020304" pitchFamily="18" charset="0"/>
                  </a:rPr>
                  <a:t>La función lineal es la siguiente:</a:t>
                </a:r>
                <a:endParaRPr lang="es-ES" sz="2000" dirty="0">
                  <a:latin typeface="Times New Roman" panose="02020603050405020304" pitchFamily="18" charset="0"/>
                  <a:ea typeface="Times New Roman" panose="02020603050405020304" pitchFamily="18" charset="0"/>
                </a:endParaRPr>
              </a:p>
              <a:p>
                <a:pPr indent="228600" algn="just"/>
                <a14:m>
                  <m:oMathPara xmlns:m="http://schemas.openxmlformats.org/officeDocument/2006/math">
                    <m:oMathParaPr>
                      <m:jc m:val="centerGroup"/>
                    </m:oMathParaPr>
                    <m:oMath xmlns:m="http://schemas.openxmlformats.org/officeDocument/2006/math">
                      <m:r>
                        <a:rPr lang="es-ES" sz="2000" i="1" smtClean="0">
                          <a:effectLst/>
                          <a:latin typeface="Cambria Math" panose="02040503050406030204" pitchFamily="18" charset="0"/>
                          <a:ea typeface="Times New Roman" panose="02020603050405020304" pitchFamily="18" charset="0"/>
                        </a:rPr>
                        <m:t>𝑦</m:t>
                      </m:r>
                      <m:r>
                        <a:rPr lang="es-ES" sz="2000" i="1" smtClean="0">
                          <a:effectLst/>
                          <a:latin typeface="Cambria Math" panose="02040503050406030204" pitchFamily="18" charset="0"/>
                          <a:ea typeface="Times New Roman" panose="02020603050405020304" pitchFamily="18" charset="0"/>
                        </a:rPr>
                        <m:t>=</m:t>
                      </m:r>
                      <m:r>
                        <a:rPr lang="es-ES" sz="2000" i="1" smtClean="0">
                          <a:effectLst/>
                          <a:latin typeface="Cambria Math" panose="02040503050406030204" pitchFamily="18" charset="0"/>
                          <a:ea typeface="Times New Roman" panose="02020603050405020304" pitchFamily="18" charset="0"/>
                        </a:rPr>
                        <m:t>𝑚𝑥</m:t>
                      </m:r>
                      <m:r>
                        <a:rPr lang="es-ES" sz="2000" i="1" smtClean="0">
                          <a:effectLst/>
                          <a:latin typeface="Cambria Math" panose="02040503050406030204" pitchFamily="18" charset="0"/>
                          <a:ea typeface="Times New Roman" panose="02020603050405020304" pitchFamily="18" charset="0"/>
                        </a:rPr>
                        <m:t>+</m:t>
                      </m:r>
                      <m:r>
                        <a:rPr lang="es-ES" sz="2000" i="1" smtClean="0">
                          <a:effectLst/>
                          <a:latin typeface="Cambria Math" panose="02040503050406030204" pitchFamily="18" charset="0"/>
                          <a:ea typeface="Times New Roman" panose="02020603050405020304" pitchFamily="18" charset="0"/>
                        </a:rPr>
                        <m:t>𝑏</m:t>
                      </m:r>
                    </m:oMath>
                  </m:oMathPara>
                </a14:m>
                <a:endParaRPr lang="es-ES" sz="2000" dirty="0">
                  <a:effectLst/>
                  <a:latin typeface="Times New Roman" panose="02020603050405020304" pitchFamily="18" charset="0"/>
                  <a:ea typeface="Times New Roman" panose="02020603050405020304" pitchFamily="18" charset="0"/>
                </a:endParaRPr>
              </a:p>
              <a:p>
                <a:pPr indent="228600" algn="just"/>
                <a:r>
                  <a:rPr lang="es-ES" sz="2000" dirty="0">
                    <a:effectLst/>
                    <a:latin typeface="Times New Roman" panose="02020603050405020304" pitchFamily="18" charset="0"/>
                    <a:ea typeface="Times New Roman" panose="02020603050405020304" pitchFamily="18" charset="0"/>
                  </a:rPr>
                  <a:t>Donde:</a:t>
                </a:r>
              </a:p>
              <a:p>
                <a:pPr marL="342900" lvl="0" indent="-342900" algn="just">
                  <a:buFont typeface="Wingdings" panose="05000000000000000000" pitchFamily="2" charset="2"/>
                  <a:buChar char=""/>
                </a:pP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s-E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es la variable dependiente que buscamos predecir.</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s-E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es la variable independiente o predictor.</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s-E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es la pendiente de la línea que representa como cambia </a:t>
                </a: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 en función los cambios en </a:t>
                </a: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𝑏</m:t>
                    </m:r>
                  </m:oMath>
                </a14:m>
                <a:r>
                  <a:rPr lang="es-E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es la coordenada origen que representa el valor de </a:t>
                </a: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 cuando </a:t>
                </a:r>
                <a14:m>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 es igual a 0.</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 sz="2000" dirty="0">
                  <a:effectLst/>
                  <a:latin typeface="Times New Roman" panose="02020603050405020304" pitchFamily="18" charset="0"/>
                  <a:ea typeface="Times New Roman" panose="02020603050405020304" pitchFamily="18" charset="0"/>
                </a:endParaRPr>
              </a:p>
              <a:p>
                <a:endParaRPr lang="es-ES" sz="2000" dirty="0"/>
              </a:p>
            </p:txBody>
          </p:sp>
        </mc:Choice>
        <mc:Fallback xmlns="">
          <p:sp>
            <p:nvSpPr>
              <p:cNvPr id="2" name="CuadroTexto 1">
                <a:extLst>
                  <a:ext uri="{FF2B5EF4-FFF2-40B4-BE49-F238E27FC236}">
                    <a16:creationId xmlns:a16="http://schemas.microsoft.com/office/drawing/2014/main" id="{D4366158-63D3-750D-FF26-D629E359760A}"/>
                  </a:ext>
                </a:extLst>
              </p:cNvPr>
              <p:cNvSpPr txBox="1">
                <a:spLocks noRot="1" noChangeAspect="1" noMove="1" noResize="1" noEditPoints="1" noAdjustHandles="1" noChangeArrowheads="1" noChangeShapeType="1" noTextEdit="1"/>
              </p:cNvSpPr>
              <p:nvPr/>
            </p:nvSpPr>
            <p:spPr>
              <a:xfrm>
                <a:off x="1413892" y="1593338"/>
                <a:ext cx="10009112" cy="5632311"/>
              </a:xfrm>
              <a:prstGeom prst="rect">
                <a:avLst/>
              </a:prstGeom>
              <a:blipFill>
                <a:blip r:embed="rId3"/>
                <a:stretch>
                  <a:fillRect l="-670" t="-541" r="-365"/>
                </a:stretch>
              </a:blipFill>
            </p:spPr>
            <p:txBody>
              <a:bodyPr/>
              <a:lstStyle/>
              <a:p>
                <a:r>
                  <a:rPr lang="es-ES">
                    <a:noFill/>
                  </a:rPr>
                  <a:t> </a:t>
                </a:r>
              </a:p>
            </p:txBody>
          </p:sp>
        </mc:Fallback>
      </mc:AlternateContent>
    </p:spTree>
    <p:extLst>
      <p:ext uri="{BB962C8B-B14F-4D97-AF65-F5344CB8AC3E}">
        <p14:creationId xmlns:p14="http://schemas.microsoft.com/office/powerpoint/2010/main" val="419997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Regresión Lineal. </a:t>
            </a:r>
            <a:r>
              <a:rPr lang="es-ES" sz="1800" i="1" kern="0" dirty="0">
                <a:effectLst/>
                <a:latin typeface="Times New Roman" panose="02020603050405020304" pitchFamily="18" charset="0"/>
                <a:ea typeface="Times New Roman" panose="02020603050405020304" pitchFamily="18" charset="0"/>
              </a:rPr>
              <a:t>Población por Provincias de España 1996-2021.</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2" name="Imagen 1" descr="Gráfico, Gráfico de líneas&#10;&#10;Descripción generada automáticamente">
            <a:extLst>
              <a:ext uri="{FF2B5EF4-FFF2-40B4-BE49-F238E27FC236}">
                <a16:creationId xmlns:a16="http://schemas.microsoft.com/office/drawing/2014/main" id="{D18EDA44-2ADD-D7EE-5A44-405E2E4B0934}"/>
              </a:ext>
            </a:extLst>
          </p:cNvPr>
          <p:cNvPicPr>
            <a:picLocks noChangeAspect="1"/>
          </p:cNvPicPr>
          <p:nvPr/>
        </p:nvPicPr>
        <p:blipFill>
          <a:blip r:embed="rId3"/>
          <a:stretch>
            <a:fillRect/>
          </a:stretch>
        </p:blipFill>
        <p:spPr>
          <a:xfrm>
            <a:off x="1204382" y="2221927"/>
            <a:ext cx="10297144" cy="4218039"/>
          </a:xfrm>
          <a:prstGeom prst="rect">
            <a:avLst/>
          </a:prstGeom>
        </p:spPr>
      </p:pic>
      <p:sp>
        <p:nvSpPr>
          <p:cNvPr id="4" name="CuadroTexto 3">
            <a:extLst>
              <a:ext uri="{FF2B5EF4-FFF2-40B4-BE49-F238E27FC236}">
                <a16:creationId xmlns:a16="http://schemas.microsoft.com/office/drawing/2014/main" id="{4EE42923-8AD2-A5BE-5BA9-B7F6D816AED9}"/>
              </a:ext>
            </a:extLst>
          </p:cNvPr>
          <p:cNvSpPr txBox="1"/>
          <p:nvPr/>
        </p:nvSpPr>
        <p:spPr>
          <a:xfrm>
            <a:off x="2566020" y="1628800"/>
            <a:ext cx="896399" cy="523220"/>
          </a:xfrm>
          <a:prstGeom prst="rect">
            <a:avLst/>
          </a:prstGeom>
          <a:noFill/>
        </p:spPr>
        <p:txBody>
          <a:bodyPr wrap="none" rtlCol="0">
            <a:spAutoFit/>
          </a:bodyPr>
          <a:lstStyle/>
          <a:p>
            <a:r>
              <a:rPr lang="es-ES" sz="2800" dirty="0" err="1"/>
              <a:t>eeee</a:t>
            </a:r>
            <a:endParaRPr lang="es-ES" sz="2800" dirty="0"/>
          </a:p>
        </p:txBody>
      </p:sp>
    </p:spTree>
    <p:extLst>
      <p:ext uri="{BB962C8B-B14F-4D97-AF65-F5344CB8AC3E}">
        <p14:creationId xmlns:p14="http://schemas.microsoft.com/office/powerpoint/2010/main" val="182237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Clustering </a:t>
            </a:r>
            <a:r>
              <a:rPr lang="es-ES" kern="0" dirty="0">
                <a:effectLst/>
                <a:latin typeface="Times New Roman" panose="02020603050405020304" pitchFamily="18" charset="0"/>
                <a:ea typeface="Times New Roman" panose="02020603050405020304" pitchFamily="18" charset="0"/>
              </a:rPr>
              <a:t>Mean Shift</a:t>
            </a:r>
            <a:r>
              <a:rPr lang="es-ES" dirty="0">
                <a:latin typeface="Times New Roman" panose="02020603050405020304" pitchFamily="18" charset="0"/>
                <a:cs typeface="Times New Roman" panose="02020603050405020304" pitchFamily="18" charset="0"/>
              </a:rPr>
              <a:t>. </a:t>
            </a:r>
            <a:r>
              <a:rPr lang="es-ES" sz="1800" i="1" kern="0" dirty="0">
                <a:effectLst/>
                <a:latin typeface="Times New Roman" panose="02020603050405020304" pitchFamily="18" charset="0"/>
                <a:ea typeface="Times New Roman" panose="02020603050405020304" pitchFamily="18" charset="0"/>
              </a:rPr>
              <a:t>Capacidad Asistencial durante la Covid-19.</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727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2153726" cy="579949"/>
          </a:xfrm>
        </p:spPr>
        <p:txBody>
          <a:bodyPr rtlCol="0">
            <a:normAutofit/>
          </a:bodyPr>
          <a:lstStyle/>
          <a:p>
            <a:pPr rtl="0"/>
            <a:r>
              <a:rPr lang="es-ES" sz="2200" b="1" dirty="0">
                <a:latin typeface="Times New Roman" panose="02020603050405020304" pitchFamily="18" charset="0"/>
                <a:cs typeface="Times New Roman" panose="02020603050405020304" pitchFamily="18" charset="0"/>
              </a:rPr>
              <a:t>Introducción</a:t>
            </a:r>
            <a:r>
              <a:rPr lang="es-ES" sz="20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13892" y="1052736"/>
            <a:ext cx="2376263" cy="579949"/>
          </a:xfrm>
        </p:spPr>
        <p:txBody>
          <a:bodyPr rtlCol="0"/>
          <a:lstStyle/>
          <a:p>
            <a:pPr marL="0" indent="0" rtl="0">
              <a:buNone/>
            </a:pPr>
            <a:r>
              <a:rPr lang="es-ES" dirty="0">
                <a:latin typeface="Times New Roman" panose="02020603050405020304" pitchFamily="18" charset="0"/>
                <a:cs typeface="Times New Roman" panose="02020603050405020304" pitchFamily="18" charset="0"/>
              </a:rPr>
              <a:t>Objetivos.</a:t>
            </a:r>
            <a:r>
              <a:rPr lang="es-ES" dirty="0"/>
              <a:t> </a:t>
            </a:r>
          </a:p>
        </p:txBody>
      </p:sp>
      <p:sp>
        <p:nvSpPr>
          <p:cNvPr id="2" name="CuadroTexto 1">
            <a:extLst>
              <a:ext uri="{FF2B5EF4-FFF2-40B4-BE49-F238E27FC236}">
                <a16:creationId xmlns:a16="http://schemas.microsoft.com/office/drawing/2014/main" id="{D22E5067-407D-0F6E-0A54-AD3D76D29BBA}"/>
              </a:ext>
            </a:extLst>
          </p:cNvPr>
          <p:cNvSpPr txBox="1"/>
          <p:nvPr/>
        </p:nvSpPr>
        <p:spPr>
          <a:xfrm>
            <a:off x="1413892" y="1848710"/>
            <a:ext cx="10297144" cy="5940088"/>
          </a:xfrm>
          <a:prstGeom prst="rect">
            <a:avLst/>
          </a:prstGeom>
          <a:noFill/>
        </p:spPr>
        <p:txBody>
          <a:bodyPr wrap="square" rtlCol="0">
            <a:spAutoFit/>
          </a:bodyPr>
          <a:lstStyle/>
          <a:p>
            <a:r>
              <a:rPr lang="es-ES_tradnl" sz="2000" kern="0" dirty="0">
                <a:latin typeface="Times New Roman" panose="02020603050405020304" pitchFamily="18" charset="0"/>
                <a:cs typeface="Times New Roman" panose="02020603050405020304" pitchFamily="18" charset="0"/>
              </a:rPr>
              <a:t>Los objetivos principales del proyecto son los siguientes:</a:t>
            </a:r>
          </a:p>
          <a:p>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_tradnl" sz="2000" kern="0" dirty="0">
                <a:latin typeface="Times New Roman" panose="02020603050405020304" pitchFamily="18" charset="0"/>
                <a:cs typeface="Times New Roman" panose="02020603050405020304" pitchFamily="18" charset="0"/>
              </a:rPr>
              <a:t>La utilización de fuentes de datos abiertas que cumplen con una serie de requisitos. Un requisito principal es que estas fuentes de datos abarquen los dominios de los proyectos internacionales de “Eulogh” y “Smacite”, donde en ambos participa la universidad de Alcalá. </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_tradnl" sz="2000" kern="0" dirty="0">
                <a:latin typeface="Times New Roman" panose="02020603050405020304" pitchFamily="18" charset="0"/>
                <a:cs typeface="Times New Roman" panose="02020603050405020304" pitchFamily="18" charset="0"/>
              </a:rPr>
              <a:t>Aplicación de diferentes procesos ETL (</a:t>
            </a:r>
            <a:r>
              <a:rPr lang="es-ES_tradnl" sz="2000" kern="0" dirty="0" err="1">
                <a:latin typeface="Times New Roman" panose="02020603050405020304" pitchFamily="18" charset="0"/>
                <a:cs typeface="Times New Roman" panose="02020603050405020304" pitchFamily="18" charset="0"/>
              </a:rPr>
              <a:t>extract</a:t>
            </a:r>
            <a:r>
              <a:rPr lang="es-ES_tradnl" sz="2000" kern="0" dirty="0">
                <a:latin typeface="Times New Roman" panose="02020603050405020304" pitchFamily="18" charset="0"/>
                <a:cs typeface="Times New Roman" panose="02020603050405020304" pitchFamily="18" charset="0"/>
              </a:rPr>
              <a:t>, </a:t>
            </a:r>
            <a:r>
              <a:rPr lang="es-ES_tradnl" sz="2000" kern="0" dirty="0" err="1">
                <a:latin typeface="Times New Roman" panose="02020603050405020304" pitchFamily="18" charset="0"/>
                <a:cs typeface="Times New Roman" panose="02020603050405020304" pitchFamily="18" charset="0"/>
              </a:rPr>
              <a:t>transform</a:t>
            </a:r>
            <a:r>
              <a:rPr lang="es-ES_tradnl" sz="2000" kern="0" dirty="0">
                <a:latin typeface="Times New Roman" panose="02020603050405020304" pitchFamily="18" charset="0"/>
                <a:cs typeface="Times New Roman" panose="02020603050405020304" pitchFamily="18" charset="0"/>
              </a:rPr>
              <a:t>, load) en las fuentes de datos previamente seleccionadas, utilizando Python.</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_tradnl" sz="2000" kern="0" dirty="0">
                <a:latin typeface="Times New Roman" panose="02020603050405020304" pitchFamily="18" charset="0"/>
                <a:cs typeface="Times New Roman" panose="02020603050405020304" pitchFamily="18" charset="0"/>
              </a:rPr>
              <a:t>La implementación de técnicas avanzadas de análisis de datos a las fuentes de datos una vez superado el proceso de ETL. Desarrollado en Python.</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_tradnl" sz="2000" kern="0" dirty="0">
                <a:latin typeface="Times New Roman" panose="02020603050405020304" pitchFamily="18" charset="0"/>
                <a:cs typeface="Times New Roman" panose="02020603050405020304" pitchFamily="18" charset="0"/>
              </a:rPr>
              <a:t>La visualización de los procesos obtenidos anteriormente de una manera clara y concisa utilizando el software PowerBi. </a:t>
            </a: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s-ES_tradnl" sz="2000" kern="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s-ES" sz="2000" dirty="0"/>
          </a:p>
          <a:p>
            <a:pPr marL="342900" indent="-342900">
              <a:buFont typeface="Wingdings" panose="05000000000000000000" pitchFamily="2" charset="2"/>
              <a:buChar char="§"/>
            </a:pPr>
            <a:endParaRPr lang="es-ES" sz="2000" dirty="0"/>
          </a:p>
        </p:txBody>
      </p:sp>
    </p:spTree>
    <p:extLst>
      <p:ext uri="{BB962C8B-B14F-4D97-AF65-F5344CB8AC3E}">
        <p14:creationId xmlns:p14="http://schemas.microsoft.com/office/powerpoint/2010/main" val="44249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Clustering K-Means. </a:t>
            </a:r>
            <a:r>
              <a:rPr lang="es-ES" sz="1800" i="1" kern="0" dirty="0">
                <a:effectLst/>
                <a:latin typeface="Times New Roman" panose="02020603050405020304" pitchFamily="18" charset="0"/>
                <a:ea typeface="Times New Roman" panose="02020603050405020304" pitchFamily="18" charset="0"/>
              </a:rPr>
              <a:t>Catálogo del Bosque Urbano de la Ciudad de Madrid.</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5739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Serie Temporal ARIMA.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33934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Serie Temporal ARIMA. </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Capacidad Asistencial durante la Covid-19.</a:t>
            </a:r>
          </a:p>
          <a:p>
            <a:pPr marL="0" indent="0">
              <a:buNone/>
            </a:pP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30607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Análisis de Datos.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10081120" cy="864096"/>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Red Neuronal Recurrente LSTM. </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Incendios producidos en España entre el 2006 y el 2015.</a:t>
            </a:r>
          </a:p>
          <a:p>
            <a:pPr marL="0" indent="0">
              <a:buNone/>
            </a:pP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85128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97868" y="44624"/>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Visualización</a:t>
            </a:r>
            <a:r>
              <a:rPr lang="es-ES" sz="2200" b="1" kern="0" dirty="0">
                <a:latin typeface="Times New Roman" panose="02020603050405020304" pitchFamily="18" charset="0"/>
                <a:ea typeface="Times New Roman" panose="02020603050405020304" pitchFamily="18" charset="0"/>
              </a:rPr>
              <a:t> en PowerBi</a:t>
            </a:r>
            <a:r>
              <a:rPr lang="es-ES" sz="2200" b="1" kern="0" dirty="0">
                <a:effectLst/>
                <a:latin typeface="Times New Roman" panose="02020603050405020304" pitchFamily="18" charset="0"/>
                <a:ea typeface="Times New Roman" panose="02020603050405020304" pitchFamily="18" charset="0"/>
              </a:rPr>
              <a:t>.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661187"/>
            <a:ext cx="9361040" cy="579949"/>
          </a:xfrm>
        </p:spPr>
        <p:txBody>
          <a:bodyPr rtlCol="0">
            <a:noAutofit/>
          </a:bodyPr>
          <a:lstStyle/>
          <a:p>
            <a:pPr marL="0" indent="0">
              <a:buNone/>
            </a:pPr>
            <a:r>
              <a:rPr lang="es-ES" b="1" dirty="0">
                <a:effectLst/>
                <a:latin typeface="Times New Roman" panose="02020603050405020304" pitchFamily="18" charset="0"/>
                <a:ea typeface="Times New Roman" panose="02020603050405020304" pitchFamily="18" charset="0"/>
              </a:rPr>
              <a:t>Capacidad Asistencial durante la Covid-19.</a:t>
            </a:r>
            <a:endParaRPr lang="es-ES" dirty="0">
              <a:effectLst/>
              <a:latin typeface="Times New Roman" panose="02020603050405020304" pitchFamily="18" charset="0"/>
              <a:ea typeface="Times New Roman" panose="02020603050405020304" pitchFamily="18" charset="0"/>
            </a:endParaRPr>
          </a:p>
          <a:p>
            <a:pPr marL="0" indent="0">
              <a:buNone/>
            </a:pPr>
            <a:r>
              <a:rPr lang="es-ES" dirty="0">
                <a:latin typeface="Times New Roman" panose="02020603050405020304" pitchFamily="18" charset="0"/>
                <a:cs typeface="Times New Roman" panose="02020603050405020304" pitchFamily="18" charset="0"/>
              </a:rPr>
              <a:t>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mplemento 4" title="Microsoft Power BI">
                <a:extLst>
                  <a:ext uri="{FF2B5EF4-FFF2-40B4-BE49-F238E27FC236}">
                    <a16:creationId xmlns:a16="http://schemas.microsoft.com/office/drawing/2014/main" id="{8D7DF11E-6EB8-8EE4-B8A2-1E5DC7938783}"/>
                  </a:ext>
                </a:extLst>
              </p:cNvPr>
              <p:cNvGraphicFramePr>
                <a:graphicFrameLocks noGrp="1"/>
              </p:cNvGraphicFramePr>
              <p:nvPr>
                <p:extLst>
                  <p:ext uri="{D42A27DB-BD31-4B8C-83A1-F6EECF244321}">
                    <p14:modId xmlns:p14="http://schemas.microsoft.com/office/powerpoint/2010/main" val="4230346762"/>
                  </p:ext>
                </p:extLst>
              </p:nvPr>
            </p:nvGraphicFramePr>
            <p:xfrm>
              <a:off x="1557908" y="1124744"/>
              <a:ext cx="9361040" cy="562531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mplemento 4" title="Microsoft Power BI">
                <a:extLst>
                  <a:ext uri="{FF2B5EF4-FFF2-40B4-BE49-F238E27FC236}">
                    <a16:creationId xmlns:a16="http://schemas.microsoft.com/office/drawing/2014/main" id="{8D7DF11E-6EB8-8EE4-B8A2-1E5DC7938783}"/>
                  </a:ext>
                </a:extLst>
              </p:cNvPr>
              <p:cNvPicPr>
                <a:picLocks noGrp="1" noRot="1" noChangeAspect="1" noMove="1" noResize="1" noEditPoints="1" noAdjustHandles="1" noChangeArrowheads="1" noChangeShapeType="1"/>
              </p:cNvPicPr>
              <p:nvPr/>
            </p:nvPicPr>
            <p:blipFill>
              <a:blip r:embed="rId4"/>
              <a:stretch>
                <a:fillRect/>
              </a:stretch>
            </p:blipFill>
            <p:spPr>
              <a:xfrm>
                <a:off x="1557908" y="1124744"/>
                <a:ext cx="9361040" cy="5625313"/>
              </a:xfrm>
              <a:prstGeom prst="rect">
                <a:avLst/>
              </a:prstGeom>
            </p:spPr>
          </p:pic>
        </mc:Fallback>
      </mc:AlternateContent>
    </p:spTree>
    <p:extLst>
      <p:ext uri="{BB962C8B-B14F-4D97-AF65-F5344CB8AC3E}">
        <p14:creationId xmlns:p14="http://schemas.microsoft.com/office/powerpoint/2010/main" val="419111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953"/>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Visualización</a:t>
            </a:r>
            <a:r>
              <a:rPr lang="es-ES" sz="2200" b="1" kern="0" dirty="0">
                <a:latin typeface="Times New Roman" panose="02020603050405020304" pitchFamily="18" charset="0"/>
                <a:ea typeface="Times New Roman" panose="02020603050405020304" pitchFamily="18" charset="0"/>
              </a:rPr>
              <a:t> en PowerBi</a:t>
            </a:r>
            <a:r>
              <a:rPr lang="es-ES" sz="2200" b="1" kern="0" dirty="0">
                <a:effectLst/>
                <a:latin typeface="Times New Roman" panose="02020603050405020304" pitchFamily="18" charset="0"/>
                <a:ea typeface="Times New Roman" panose="02020603050405020304" pitchFamily="18" charset="0"/>
              </a:rPr>
              <a:t>.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204382" y="593433"/>
            <a:ext cx="9361040" cy="579949"/>
          </a:xfrm>
        </p:spPr>
        <p:txBody>
          <a:bodyPr rtlCol="0">
            <a:noAutofit/>
          </a:bodyPr>
          <a:lstStyle/>
          <a:p>
            <a:pPr indent="0" algn="just">
              <a:buNone/>
            </a:pPr>
            <a:r>
              <a:rPr lang="es-ES" b="1" dirty="0">
                <a:effectLst/>
                <a:latin typeface="Times New Roman" panose="02020603050405020304" pitchFamily="18" charset="0"/>
                <a:ea typeface="Times New Roman" panose="02020603050405020304" pitchFamily="18" charset="0"/>
              </a:rPr>
              <a:t>Incendios producidos en España entre el 2006 y el 2015.</a:t>
            </a:r>
            <a:endParaRPr lang="es-ES" dirty="0">
              <a:effectLst/>
              <a:latin typeface="Times New Roman" panose="02020603050405020304" pitchFamily="18" charset="0"/>
              <a:ea typeface="Times New Roman" panose="02020603050405020304" pitchFamily="18" charset="0"/>
            </a:endParaRPr>
          </a:p>
          <a:p>
            <a:pPr marL="0" indent="0">
              <a:buNone/>
            </a:pPr>
            <a:r>
              <a:rPr lang="es-ES" dirty="0">
                <a:latin typeface="Times New Roman" panose="02020603050405020304" pitchFamily="18" charset="0"/>
                <a:cs typeface="Times New Roman" panose="02020603050405020304" pitchFamily="18" charset="0"/>
              </a:rPr>
              <a:t>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mplemento 1" title="Microsoft Power BI">
                <a:extLst>
                  <a:ext uri="{FF2B5EF4-FFF2-40B4-BE49-F238E27FC236}">
                    <a16:creationId xmlns:a16="http://schemas.microsoft.com/office/drawing/2014/main" id="{D80A681E-2800-1B5D-8658-BABC0A84C3A5}"/>
                  </a:ext>
                </a:extLst>
              </p:cNvPr>
              <p:cNvGraphicFramePr>
                <a:graphicFrameLocks noGrp="1"/>
              </p:cNvGraphicFramePr>
              <p:nvPr>
                <p:extLst>
                  <p:ext uri="{D42A27DB-BD31-4B8C-83A1-F6EECF244321}">
                    <p14:modId xmlns:p14="http://schemas.microsoft.com/office/powerpoint/2010/main" val="2349639435"/>
                  </p:ext>
                </p:extLst>
              </p:nvPr>
            </p:nvGraphicFramePr>
            <p:xfrm>
              <a:off x="1331912" y="1125734"/>
              <a:ext cx="9525000" cy="571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Complemento 1" title="Microsoft Power BI">
                <a:extLst>
                  <a:ext uri="{FF2B5EF4-FFF2-40B4-BE49-F238E27FC236}">
                    <a16:creationId xmlns:a16="http://schemas.microsoft.com/office/drawing/2014/main" id="{D80A681E-2800-1B5D-8658-BABC0A84C3A5}"/>
                  </a:ext>
                </a:extLst>
              </p:cNvPr>
              <p:cNvPicPr>
                <a:picLocks noGrp="1" noRot="1" noChangeAspect="1" noMove="1" noResize="1" noEditPoints="1" noAdjustHandles="1" noChangeArrowheads="1" noChangeShapeType="1"/>
              </p:cNvPicPr>
              <p:nvPr/>
            </p:nvPicPr>
            <p:blipFill>
              <a:blip r:embed="rId4"/>
              <a:stretch>
                <a:fillRect/>
              </a:stretch>
            </p:blipFill>
            <p:spPr>
              <a:xfrm>
                <a:off x="1331912" y="1125734"/>
                <a:ext cx="9525000" cy="5715000"/>
              </a:xfrm>
              <a:prstGeom prst="rect">
                <a:avLst/>
              </a:prstGeom>
            </p:spPr>
          </p:pic>
        </mc:Fallback>
      </mc:AlternateContent>
    </p:spTree>
    <p:extLst>
      <p:ext uri="{BB962C8B-B14F-4D97-AF65-F5344CB8AC3E}">
        <p14:creationId xmlns:p14="http://schemas.microsoft.com/office/powerpoint/2010/main" val="134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93029" y="22223"/>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Visualización</a:t>
            </a:r>
            <a:r>
              <a:rPr lang="es-ES" sz="2200" b="1" kern="0" dirty="0">
                <a:latin typeface="Times New Roman" panose="02020603050405020304" pitchFamily="18" charset="0"/>
                <a:ea typeface="Times New Roman" panose="02020603050405020304" pitchFamily="18" charset="0"/>
              </a:rPr>
              <a:t> en PowerBi</a:t>
            </a:r>
            <a:r>
              <a:rPr lang="es-ES" sz="2200" b="1" kern="0" dirty="0">
                <a:effectLst/>
                <a:latin typeface="Times New Roman" panose="02020603050405020304" pitchFamily="18" charset="0"/>
                <a:ea typeface="Times New Roman" panose="02020603050405020304" pitchFamily="18" charset="0"/>
              </a:rPr>
              <a:t>.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353935" y="602172"/>
            <a:ext cx="9361040" cy="579949"/>
          </a:xfrm>
        </p:spPr>
        <p:txBody>
          <a:bodyPr rtlCol="0">
            <a:noAutofit/>
          </a:bodyPr>
          <a:lstStyle/>
          <a:p>
            <a:pPr indent="0" algn="just">
              <a:buNone/>
            </a:pPr>
            <a:r>
              <a:rPr lang="es-ES" b="1" dirty="0">
                <a:effectLst/>
                <a:latin typeface="Times New Roman" panose="02020603050405020304" pitchFamily="18" charset="0"/>
                <a:ea typeface="Times New Roman" panose="02020603050405020304" pitchFamily="18" charset="0"/>
              </a:rPr>
              <a:t>Catálogo del Bosque Urbano de la Ciudad de Madrid.</a:t>
            </a:r>
            <a:endParaRPr lang="es-ES" dirty="0">
              <a:effectLst/>
              <a:latin typeface="Times New Roman" panose="02020603050405020304" pitchFamily="18" charset="0"/>
              <a:ea typeface="Times New Roman" panose="02020603050405020304" pitchFamily="18" charset="0"/>
            </a:endParaRPr>
          </a:p>
          <a:p>
            <a:pPr marL="0" indent="0">
              <a:buNone/>
            </a:pPr>
            <a:r>
              <a:rPr lang="es-ES" dirty="0">
                <a:latin typeface="Times New Roman" panose="02020603050405020304" pitchFamily="18" charset="0"/>
                <a:cs typeface="Times New Roman" panose="02020603050405020304" pitchFamily="18" charset="0"/>
              </a:rPr>
              <a:t>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D6523C6B-9D54-7963-CD62-7FB0BB886F68}"/>
                  </a:ext>
                </a:extLst>
              </p:cNvPr>
              <p:cNvGraphicFramePr>
                <a:graphicFrameLocks noGrp="1"/>
              </p:cNvGraphicFramePr>
              <p:nvPr>
                <p:extLst>
                  <p:ext uri="{D42A27DB-BD31-4B8C-83A1-F6EECF244321}">
                    <p14:modId xmlns:p14="http://schemas.microsoft.com/office/powerpoint/2010/main" val="3893450595"/>
                  </p:ext>
                </p:extLst>
              </p:nvPr>
            </p:nvGraphicFramePr>
            <p:xfrm>
              <a:off x="1353934" y="1120777"/>
              <a:ext cx="9637021" cy="554858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D6523C6B-9D54-7963-CD62-7FB0BB886F68}"/>
                  </a:ext>
                </a:extLst>
              </p:cNvPr>
              <p:cNvPicPr>
                <a:picLocks noGrp="1" noRot="1" noChangeAspect="1" noMove="1" noResize="1" noEditPoints="1" noAdjustHandles="1" noChangeArrowheads="1" noChangeShapeType="1"/>
              </p:cNvPicPr>
              <p:nvPr/>
            </p:nvPicPr>
            <p:blipFill>
              <a:blip r:embed="rId4"/>
              <a:stretch>
                <a:fillRect/>
              </a:stretch>
            </p:blipFill>
            <p:spPr>
              <a:xfrm>
                <a:off x="1353934" y="1120777"/>
                <a:ext cx="9637021" cy="5548583"/>
              </a:xfrm>
              <a:prstGeom prst="rect">
                <a:avLst/>
              </a:prstGeom>
            </p:spPr>
          </p:pic>
        </mc:Fallback>
      </mc:AlternateContent>
    </p:spTree>
    <p:extLst>
      <p:ext uri="{BB962C8B-B14F-4D97-AF65-F5344CB8AC3E}">
        <p14:creationId xmlns:p14="http://schemas.microsoft.com/office/powerpoint/2010/main" val="320065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69876" y="11266"/>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Visualización</a:t>
            </a:r>
            <a:r>
              <a:rPr lang="es-ES" sz="2200" b="1" kern="0" dirty="0">
                <a:latin typeface="Times New Roman" panose="02020603050405020304" pitchFamily="18" charset="0"/>
                <a:ea typeface="Times New Roman" panose="02020603050405020304" pitchFamily="18" charset="0"/>
              </a:rPr>
              <a:t> en PowerBi</a:t>
            </a:r>
            <a:r>
              <a:rPr lang="es-ES" sz="2200" b="1" kern="0" dirty="0">
                <a:effectLst/>
                <a:latin typeface="Times New Roman" panose="02020603050405020304" pitchFamily="18" charset="0"/>
                <a:ea typeface="Times New Roman" panose="02020603050405020304" pitchFamily="18" charset="0"/>
              </a:rPr>
              <a:t>.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591215"/>
            <a:ext cx="9361040" cy="579949"/>
          </a:xfrm>
        </p:spPr>
        <p:txBody>
          <a:bodyPr rtlCol="0">
            <a:noAutofit/>
          </a:bodyPr>
          <a:lstStyle/>
          <a:p>
            <a:pPr indent="0" algn="just">
              <a:buNone/>
            </a:pPr>
            <a:r>
              <a:rPr lang="es-ES" b="1" dirty="0">
                <a:effectLst/>
                <a:latin typeface="Times New Roman" panose="02020603050405020304" pitchFamily="18" charset="0"/>
                <a:ea typeface="Times New Roman" panose="02020603050405020304" pitchFamily="18" charset="0"/>
              </a:rPr>
              <a:t>Población por Provincias de España 1996-2021.</a:t>
            </a:r>
            <a:endParaRPr lang="es-ES" dirty="0">
              <a:effectLst/>
              <a:latin typeface="Times New Roman" panose="02020603050405020304" pitchFamily="18" charset="0"/>
              <a:ea typeface="Times New Roman" panose="02020603050405020304" pitchFamily="18" charset="0"/>
            </a:endParaRPr>
          </a:p>
          <a:p>
            <a:pPr marL="0" indent="0">
              <a:buNone/>
            </a:pPr>
            <a:r>
              <a:rPr lang="es-ES" dirty="0">
                <a:latin typeface="Times New Roman" panose="02020603050405020304" pitchFamily="18" charset="0"/>
                <a:cs typeface="Times New Roman" panose="02020603050405020304" pitchFamily="18" charset="0"/>
              </a:rPr>
              <a:t>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697980F3-4975-465E-D858-D28DA67ABC7B}"/>
                  </a:ext>
                </a:extLst>
              </p:cNvPr>
              <p:cNvGraphicFramePr>
                <a:graphicFrameLocks noGrp="1"/>
              </p:cNvGraphicFramePr>
              <p:nvPr>
                <p:extLst>
                  <p:ext uri="{D42A27DB-BD31-4B8C-83A1-F6EECF244321}">
                    <p14:modId xmlns:p14="http://schemas.microsoft.com/office/powerpoint/2010/main" val="3783314276"/>
                  </p:ext>
                </p:extLst>
              </p:nvPr>
            </p:nvGraphicFramePr>
            <p:xfrm>
              <a:off x="1249932" y="1131734"/>
              <a:ext cx="9597008" cy="560963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697980F3-4975-465E-D858-D28DA67ABC7B}"/>
                  </a:ext>
                </a:extLst>
              </p:cNvPr>
              <p:cNvPicPr>
                <a:picLocks noGrp="1" noRot="1" noChangeAspect="1" noMove="1" noResize="1" noEditPoints="1" noAdjustHandles="1" noChangeArrowheads="1" noChangeShapeType="1"/>
              </p:cNvPicPr>
              <p:nvPr/>
            </p:nvPicPr>
            <p:blipFill>
              <a:blip r:embed="rId4"/>
              <a:stretch>
                <a:fillRect/>
              </a:stretch>
            </p:blipFill>
            <p:spPr>
              <a:xfrm>
                <a:off x="1249932" y="1131734"/>
                <a:ext cx="9597008" cy="5609634"/>
              </a:xfrm>
              <a:prstGeom prst="rect">
                <a:avLst/>
              </a:prstGeom>
            </p:spPr>
          </p:pic>
        </mc:Fallback>
      </mc:AlternateContent>
    </p:spTree>
    <p:extLst>
      <p:ext uri="{BB962C8B-B14F-4D97-AF65-F5344CB8AC3E}">
        <p14:creationId xmlns:p14="http://schemas.microsoft.com/office/powerpoint/2010/main" val="334427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Conclusiones y Líneas Futuras.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dirty="0">
                <a:latin typeface="Times New Roman" panose="02020603050405020304" pitchFamily="18" charset="0"/>
                <a:cs typeface="Times New Roman" panose="02020603050405020304" pitchFamily="18" charset="0"/>
              </a:rPr>
              <a:t>Conclusiones.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4" name="CuadroTexto 3">
            <a:extLst>
              <a:ext uri="{FF2B5EF4-FFF2-40B4-BE49-F238E27FC236}">
                <a16:creationId xmlns:a16="http://schemas.microsoft.com/office/drawing/2014/main" id="{4FB2C852-787E-0B12-A8F0-72DA029CD217}"/>
              </a:ext>
            </a:extLst>
          </p:cNvPr>
          <p:cNvSpPr txBox="1"/>
          <p:nvPr/>
        </p:nvSpPr>
        <p:spPr>
          <a:xfrm>
            <a:off x="693812" y="1848710"/>
            <a:ext cx="11041370" cy="4157548"/>
          </a:xfrm>
          <a:prstGeom prst="rect">
            <a:avLst/>
          </a:prstGeom>
          <a:noFill/>
        </p:spPr>
        <p:txBody>
          <a:bodyPr wrap="square">
            <a:spAutoFit/>
          </a:bodyPr>
          <a:lstStyle/>
          <a:p>
            <a:pPr indent="228600" algn="just"/>
            <a:r>
              <a:rPr lang="es-ES" sz="2000" dirty="0">
                <a:effectLst/>
                <a:latin typeface="Times New Roman" panose="02020603050405020304" pitchFamily="18" charset="0"/>
                <a:ea typeface="Times New Roman" panose="02020603050405020304" pitchFamily="18" charset="0"/>
              </a:rPr>
              <a:t>A lo largo de este trabajo de fin de grado se han expuesto multitud de conceptos e ideas. El proyecto se puede dividir en diferentes fases, en concreto:</a:t>
            </a:r>
          </a:p>
          <a:p>
            <a:pPr marL="228600" indent="228600" algn="just">
              <a:spcBef>
                <a:spcPts val="200"/>
              </a:spcBef>
              <a:spcAft>
                <a:spcPts val="300"/>
              </a:spcAft>
            </a:pPr>
            <a:r>
              <a:rPr lang="es-ES_tradnl" sz="2000" kern="1600" dirty="0">
                <a:effectLst/>
                <a:latin typeface="Times New Roman" panose="02020603050405020304" pitchFamily="18" charset="0"/>
                <a:ea typeface="Times New Roman" panose="02020603050405020304" pitchFamily="18" charset="0"/>
                <a:cs typeface="Arial" panose="020B0604020202020204" pitchFamily="34" charset="0"/>
              </a:rPr>
              <a:t> </a:t>
            </a:r>
            <a:endParaRPr lang="es-ES" sz="2000" kern="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buFont typeface="Wingdings" panose="05000000000000000000" pitchFamily="2"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La investigación y selección de las diferentes fuentes de datos abiertas.</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2000" dirty="0">
                <a:effectLst/>
                <a:latin typeface="Times New Roman" panose="02020603050405020304" pitchFamily="18" charset="0"/>
                <a:ea typeface="Times New Roman" panose="02020603050405020304" pitchFamily="18" charset="0"/>
              </a:rPr>
              <a:t> </a:t>
            </a:r>
          </a:p>
          <a:p>
            <a:pPr marL="342900" lvl="0" indent="-342900" algn="just">
              <a:buFont typeface="Wingdings" panose="05000000000000000000" pitchFamily="2"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La realización de diferentes programas para aplicar el proceso ETL a cada una de las fuentes de datos abiertas seleccionadas, usando el lenguaje de programación Python.</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2000" dirty="0">
                <a:effectLst/>
                <a:latin typeface="Times New Roman" panose="02020603050405020304" pitchFamily="18" charset="0"/>
                <a:ea typeface="Times New Roman" panose="02020603050405020304" pitchFamily="18" charset="0"/>
              </a:rPr>
              <a:t> </a:t>
            </a:r>
          </a:p>
          <a:p>
            <a:pPr marL="342900" lvl="0" indent="-342900" algn="just">
              <a:buFont typeface="Wingdings" panose="05000000000000000000" pitchFamily="2"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Con los resultados de los procesos ETL sobre las diferentes fases de datos abiertas, realizar y aplicar modelos de análisis de datos incluido modelos de machine Learning.</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ES" sz="2000" dirty="0">
                <a:effectLst/>
                <a:latin typeface="Times New Roman" panose="02020603050405020304" pitchFamily="18" charset="0"/>
                <a:ea typeface="Times New Roman" panose="02020603050405020304" pitchFamily="18" charset="0"/>
              </a:rPr>
              <a:t> </a:t>
            </a:r>
          </a:p>
          <a:p>
            <a:pPr marL="342900" lvl="0" indent="-342900" algn="just">
              <a:buFont typeface="Wingdings" panose="05000000000000000000" pitchFamily="2"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Visualización de las fuentes de datos abiertas y de los resultados obtenidos utilizando el software PowerBi. </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57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Conclusiones y Líneas Futuras.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buNone/>
            </a:pPr>
            <a:r>
              <a:rPr lang="es-ES" kern="0" dirty="0">
                <a:effectLst/>
                <a:latin typeface="Times New Roman" panose="02020603050405020304" pitchFamily="18" charset="0"/>
                <a:ea typeface="Times New Roman" panose="02020603050405020304" pitchFamily="18" charset="0"/>
              </a:rPr>
              <a:t>Posibles Mejoras y Escalabilidad</a:t>
            </a:r>
            <a:r>
              <a:rPr lang="es-ES" dirty="0">
                <a:latin typeface="Times New Roman" panose="02020603050405020304" pitchFamily="18" charset="0"/>
                <a:cs typeface="Times New Roman" panose="02020603050405020304" pitchFamily="18" charset="0"/>
              </a:rPr>
              <a:t>. </a:t>
            </a:r>
            <a:endParaRPr lang="es-ES"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4" name="CuadroTexto 3">
            <a:extLst>
              <a:ext uri="{FF2B5EF4-FFF2-40B4-BE49-F238E27FC236}">
                <a16:creationId xmlns:a16="http://schemas.microsoft.com/office/drawing/2014/main" id="{30A50F98-5673-DD66-D157-202A8D83248C}"/>
              </a:ext>
            </a:extLst>
          </p:cNvPr>
          <p:cNvSpPr txBox="1"/>
          <p:nvPr/>
        </p:nvSpPr>
        <p:spPr>
          <a:xfrm>
            <a:off x="1341884" y="1848710"/>
            <a:ext cx="10369152" cy="4216539"/>
          </a:xfrm>
          <a:prstGeom prst="rect">
            <a:avLst/>
          </a:prstGeom>
          <a:noFill/>
        </p:spPr>
        <p:txBody>
          <a:bodyPr wrap="square">
            <a:spAutoFit/>
          </a:bodyPr>
          <a:lstStyle/>
          <a:p>
            <a:pPr indent="228600" algn="l"/>
            <a:r>
              <a:rPr lang="es-ES_tradnl" sz="2000" dirty="0">
                <a:effectLst/>
                <a:latin typeface="Times New Roman" panose="02020603050405020304" pitchFamily="18" charset="0"/>
                <a:ea typeface="Times New Roman" panose="02020603050405020304" pitchFamily="18" charset="0"/>
              </a:rPr>
              <a:t>Existen multitud de mejoras que se pueden aplicar al proyecto. A continuación, se exponen una serie de mejoras que se podrían implementar en el proyecto:</a:t>
            </a:r>
          </a:p>
          <a:p>
            <a:pPr indent="228600" algn="l"/>
            <a:endParaRPr lang="es-ES_tradnl" sz="2000" dirty="0">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
            </a:pPr>
            <a:r>
              <a:rPr lang="es-ES_tradnl" sz="2000" kern="0" dirty="0">
                <a:effectLst/>
                <a:latin typeface="Times New Roman" panose="02020603050405020304" pitchFamily="18" charset="0"/>
                <a:ea typeface="Times New Roman" panose="02020603050405020304" pitchFamily="18" charset="0"/>
              </a:rPr>
              <a:t>Seleccionar más cantidad de fuentes de datos abiertas.</a:t>
            </a:r>
          </a:p>
          <a:p>
            <a:pPr marL="285750" indent="-285750" algn="l">
              <a:buFont typeface="Wingdings" panose="05000000000000000000" pitchFamily="2" charset="2"/>
              <a:buChar char="§"/>
            </a:pPr>
            <a:endParaRPr lang="es-ES_tradnl" sz="2000" kern="0" dirty="0">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
            </a:pPr>
            <a:r>
              <a:rPr lang="es-ES_tradnl" sz="2000" kern="0" dirty="0">
                <a:effectLst/>
                <a:latin typeface="Times New Roman" panose="02020603050405020304" pitchFamily="18" charset="0"/>
                <a:ea typeface="Times New Roman" panose="02020603050405020304" pitchFamily="18" charset="0"/>
              </a:rPr>
              <a:t>Ampliación del análisis de datos.</a:t>
            </a:r>
          </a:p>
          <a:p>
            <a:pPr marL="285750" indent="-285750" algn="l">
              <a:buFont typeface="Wingdings" panose="05000000000000000000" pitchFamily="2" charset="2"/>
              <a:buChar char="§"/>
            </a:pPr>
            <a:endParaRPr lang="es-ES_tradnl" sz="2000" kern="0" dirty="0">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
            </a:pPr>
            <a:r>
              <a:rPr lang="es-ES_tradnl" sz="2000" kern="0" dirty="0">
                <a:effectLst/>
                <a:latin typeface="Times New Roman" panose="02020603050405020304" pitchFamily="18" charset="0"/>
                <a:ea typeface="Times New Roman" panose="02020603050405020304" pitchFamily="18" charset="0"/>
              </a:rPr>
              <a:t>Mayor conocimiento sobre librerías de Python</a:t>
            </a:r>
          </a:p>
          <a:p>
            <a:pPr marL="285750" indent="-285750" algn="l">
              <a:buFont typeface="Wingdings" panose="05000000000000000000" pitchFamily="2" charset="2"/>
              <a:buChar char="§"/>
            </a:pPr>
            <a:endParaRPr lang="es-ES_tradnl" sz="2000" kern="0" dirty="0">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
            </a:pPr>
            <a:r>
              <a:rPr lang="es-ES_tradnl" sz="2000" kern="0" dirty="0">
                <a:effectLst/>
                <a:latin typeface="Times New Roman" panose="02020603050405020304" pitchFamily="18" charset="0"/>
                <a:ea typeface="Times New Roman" panose="02020603050405020304" pitchFamily="18" charset="0"/>
              </a:rPr>
              <a:t>Integración con bases de datos. </a:t>
            </a:r>
          </a:p>
          <a:p>
            <a:pPr marL="285750" indent="-285750" algn="l">
              <a:buFont typeface="Wingdings" panose="05000000000000000000" pitchFamily="2" charset="2"/>
              <a:buChar char="§"/>
            </a:pPr>
            <a:endParaRPr lang="es-ES_tradnl" sz="2000" kern="0" dirty="0">
              <a:latin typeface="Times New Roman" panose="02020603050405020304" pitchFamily="18" charset="0"/>
              <a:ea typeface="Times New Roman" panose="02020603050405020304" pitchFamily="18" charset="0"/>
            </a:endParaRPr>
          </a:p>
          <a:p>
            <a:pPr algn="l"/>
            <a:r>
              <a:rPr lang="es-ES" dirty="0">
                <a:latin typeface="Times New Roman" panose="02020603050405020304" pitchFamily="18" charset="0"/>
                <a:ea typeface="Times New Roman" panose="02020603050405020304" pitchFamily="18" charset="0"/>
              </a:rPr>
              <a:t>  </a:t>
            </a:r>
            <a:r>
              <a:rPr lang="es-ES" sz="2000" dirty="0">
                <a:latin typeface="Times New Roman" panose="02020603050405020304" pitchFamily="18" charset="0"/>
                <a:ea typeface="Times New Roman" panose="02020603050405020304" pitchFamily="18" charset="0"/>
              </a:rPr>
              <a:t>La arquitectura del proyecto fomenta una fácil escalabilidad ante un aumento de carga trabajo o aumento de los conjuntos de datos. </a:t>
            </a:r>
            <a:endParaRPr lang="es-E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6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13892" y="1052736"/>
            <a:ext cx="6048672" cy="579949"/>
          </a:xfrm>
        </p:spPr>
        <p:txBody>
          <a:bodyPr rtlCol="0">
            <a:normAutofit fontScale="25000" lnSpcReduction="20000"/>
          </a:bodyPr>
          <a:lstStyle/>
          <a:p>
            <a:pPr marL="0" indent="0" rtl="0">
              <a:buNone/>
            </a:pPr>
            <a:r>
              <a:rPr lang="es-ES" sz="11200" dirty="0">
                <a:latin typeface="Times New Roman" panose="02020603050405020304" pitchFamily="18" charset="0"/>
                <a:cs typeface="Times New Roman" panose="02020603050405020304" pitchFamily="18" charset="0"/>
              </a:rPr>
              <a:t>Tipos de Fuentes de Datos Abiertas</a:t>
            </a:r>
            <a:r>
              <a:rPr lang="es-ES" dirty="0">
                <a:latin typeface="Times New Roman" panose="02020603050405020304" pitchFamily="18" charset="0"/>
                <a:cs typeface="Times New Roman" panose="02020603050405020304" pitchFamily="18" charset="0"/>
              </a:rPr>
              <a:t>. </a:t>
            </a:r>
          </a:p>
        </p:txBody>
      </p:sp>
      <p:sp>
        <p:nvSpPr>
          <p:cNvPr id="3" name="CuadroTexto 2">
            <a:extLst>
              <a:ext uri="{FF2B5EF4-FFF2-40B4-BE49-F238E27FC236}">
                <a16:creationId xmlns:a16="http://schemas.microsoft.com/office/drawing/2014/main" id="{4CD1D3BC-BE55-5732-8A65-18E4DF3B3C7B}"/>
              </a:ext>
            </a:extLst>
          </p:cNvPr>
          <p:cNvSpPr txBox="1"/>
          <p:nvPr/>
        </p:nvSpPr>
        <p:spPr>
          <a:xfrm>
            <a:off x="1413892" y="2060848"/>
            <a:ext cx="9937104" cy="4154984"/>
          </a:xfrm>
          <a:prstGeom prst="rect">
            <a:avLst/>
          </a:prstGeom>
          <a:noFill/>
        </p:spPr>
        <p:txBody>
          <a:bodyPr wrap="square" rtlCol="0">
            <a:spAutoFit/>
          </a:bodyPr>
          <a:lstStyle/>
          <a:p>
            <a:pPr marL="457200" indent="-457200">
              <a:buFont typeface="Wingdings" panose="05000000000000000000" pitchFamily="2" charset="2"/>
              <a:buChar char="§"/>
            </a:pPr>
            <a:r>
              <a:rPr lang="es-ES" sz="2000" dirty="0">
                <a:latin typeface="Times New Roman" panose="02020603050405020304" pitchFamily="18" charset="0"/>
                <a:cs typeface="Times New Roman" panose="02020603050405020304" pitchFamily="18" charset="0"/>
              </a:rPr>
              <a:t>Smacite</a:t>
            </a:r>
          </a:p>
          <a:p>
            <a:r>
              <a:rPr lang="es-ES" sz="2000" dirty="0">
                <a:latin typeface="Times New Roman" panose="02020603050405020304" pitchFamily="18" charset="0"/>
                <a:cs typeface="Times New Roman" panose="02020603050405020304" pitchFamily="18" charset="0"/>
              </a:rPr>
              <a:t>	Proyecto europeo que tiene como objetivo abordar los problemas causados 	por las grandes ciudades.</a:t>
            </a:r>
          </a:p>
          <a:p>
            <a:r>
              <a:rPr lang="es-ES" sz="2000" dirty="0">
                <a:latin typeface="Times New Roman" panose="02020603050405020304" pitchFamily="18" charset="0"/>
                <a:cs typeface="Times New Roman" panose="02020603050405020304" pitchFamily="18" charset="0"/>
              </a:rPr>
              <a:t>	</a:t>
            </a:r>
            <a:endParaRPr lang="es-ES" sz="2800" dirty="0"/>
          </a:p>
          <a:p>
            <a:pPr marL="457200" indent="-457200">
              <a:buFont typeface="Wingdings" panose="05000000000000000000" pitchFamily="2" charset="2"/>
              <a:buChar char="§"/>
            </a:pPr>
            <a:r>
              <a:rPr lang="es-ES" sz="2200" dirty="0">
                <a:latin typeface="Times New Roman" panose="02020603050405020304" pitchFamily="18" charset="0"/>
                <a:cs typeface="Times New Roman" panose="02020603050405020304" pitchFamily="18" charset="0"/>
              </a:rPr>
              <a:t>Eulogh</a:t>
            </a:r>
          </a:p>
          <a:p>
            <a:r>
              <a:rPr lang="es-ES" sz="2200" dirty="0">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Proyecto europeo que </a:t>
            </a:r>
            <a:r>
              <a:rPr lang="es-ES_tradnl" sz="2000" kern="0" dirty="0">
                <a:effectLst/>
                <a:latin typeface="Times New Roman" panose="02020603050405020304" pitchFamily="18" charset="0"/>
                <a:ea typeface="Times New Roman" panose="02020603050405020304" pitchFamily="18" charset="0"/>
              </a:rPr>
              <a:t>tiene como objetivo la creación un de datos que se utilicen 	para analizar y estudiar para aplicación en el mundo real que sirva para resolver 	problemas. 	Consorcio de 9 universidades europeas.</a:t>
            </a:r>
          </a:p>
          <a:p>
            <a:endParaRPr lang="es-ES_tradnl" sz="2000" kern="0" dirty="0">
              <a:latin typeface="Times New Roman" panose="02020603050405020304" pitchFamily="18" charset="0"/>
              <a:ea typeface="Times New Roman" panose="02020603050405020304" pitchFamily="18" charset="0"/>
            </a:endParaRPr>
          </a:p>
          <a:p>
            <a:r>
              <a:rPr lang="es-ES_tradnl" sz="2000" kern="0" dirty="0">
                <a:effectLst/>
                <a:latin typeface="Times New Roman" panose="02020603050405020304" pitchFamily="18" charset="0"/>
                <a:ea typeface="Times New Roman" panose="02020603050405020304" pitchFamily="18" charset="0"/>
              </a:rPr>
              <a:t>	Abarca los dominios de salud global, economía social, cambio climático, ciencias 	del deporte, nutrición, información</a:t>
            </a:r>
            <a:r>
              <a:rPr lang="es-ES_tradnl" sz="2000" kern="0" dirty="0">
                <a:latin typeface="Times New Roman" panose="02020603050405020304" pitchFamily="18" charset="0"/>
                <a:ea typeface="Times New Roman" panose="02020603050405020304" pitchFamily="18" charset="0"/>
              </a:rPr>
              <a:t>, data </a:t>
            </a:r>
            <a:r>
              <a:rPr lang="es-ES_tradnl" sz="2000" kern="0" dirty="0" err="1">
                <a:latin typeface="Times New Roman" panose="02020603050405020304" pitchFamily="18" charset="0"/>
                <a:ea typeface="Times New Roman" panose="02020603050405020304" pitchFamily="18" charset="0"/>
              </a:rPr>
              <a:t>science</a:t>
            </a:r>
            <a:r>
              <a:rPr lang="es-ES_tradnl" sz="2000" kern="0" dirty="0">
                <a:latin typeface="Times New Roman" panose="02020603050405020304" pitchFamily="18" charset="0"/>
                <a:ea typeface="Times New Roman" panose="02020603050405020304" pitchFamily="18" charset="0"/>
              </a:rPr>
              <a:t> y matemáticas.</a:t>
            </a:r>
            <a:endParaRPr lang="es-ES_tradnl" sz="2000" kern="0" dirty="0">
              <a:effectLst/>
              <a:latin typeface="Times New Roman" panose="02020603050405020304" pitchFamily="18" charset="0"/>
              <a:ea typeface="Times New Roman" panose="02020603050405020304" pitchFamily="18" charset="0"/>
            </a:endParaRPr>
          </a:p>
          <a:p>
            <a:endParaRPr lang="es-ES_tradnl" sz="2000" kern="0" dirty="0">
              <a:latin typeface="Times New Roman" panose="02020603050405020304" pitchFamily="18" charset="0"/>
              <a:ea typeface="Times New Roman" panose="02020603050405020304" pitchFamily="18" charset="0"/>
            </a:endParaRPr>
          </a:p>
          <a:p>
            <a:r>
              <a:rPr lang="es-ES_tradnl" sz="2000" kern="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98157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5322078"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Conclusiones y Líneas Futuras. </a:t>
            </a:r>
            <a:endParaRPr lang="es-ES" sz="2200" b="1" dirty="0">
              <a:latin typeface="Times New Roman" panose="02020603050405020304" pitchFamily="18" charset="0"/>
              <a:cs typeface="Times New Roman" panose="02020603050405020304" pitchFamily="18" charset="0"/>
            </a:endParaRPr>
          </a:p>
        </p:txBody>
      </p:sp>
      <p:sp>
        <p:nvSpPr>
          <p:cNvPr id="14" name="Marcador de posición de contenido 13"/>
          <p:cNvSpPr>
            <a:spLocks noGrp="1"/>
          </p:cNvSpPr>
          <p:nvPr>
            <p:ph idx="1"/>
          </p:nvPr>
        </p:nvSpPr>
        <p:spPr>
          <a:xfrm>
            <a:off x="1413892" y="1052736"/>
            <a:ext cx="9361040" cy="579949"/>
          </a:xfrm>
        </p:spPr>
        <p:txBody>
          <a:bodyPr rtlCol="0">
            <a:noAutofit/>
          </a:bodyPr>
          <a:lstStyle/>
          <a:p>
            <a:pPr marL="0" indent="0" algn="just">
              <a:spcBef>
                <a:spcPts val="200"/>
              </a:spcBef>
              <a:spcAft>
                <a:spcPts val="300"/>
              </a:spcAft>
              <a:buNone/>
            </a:pPr>
            <a:r>
              <a:rPr lang="es-ES_tradnl" kern="1600" dirty="0">
                <a:effectLst/>
                <a:latin typeface="Times New Roman" panose="02020603050405020304" pitchFamily="18" charset="0"/>
                <a:ea typeface="Times New Roman" panose="02020603050405020304" pitchFamily="18" charset="0"/>
                <a:cs typeface="Arial" panose="020B0604020202020204" pitchFamily="34" charset="0"/>
              </a:rPr>
              <a:t>Presupuesto del Proyecto.</a:t>
            </a:r>
            <a:endParaRPr lang="es-ES" kern="16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CuadroTexto 6">
            <a:extLst>
              <a:ext uri="{FF2B5EF4-FFF2-40B4-BE49-F238E27FC236}">
                <a16:creationId xmlns:a16="http://schemas.microsoft.com/office/drawing/2014/main" id="{33CB2BE4-7EED-3031-74BA-18A543E7E5D1}"/>
              </a:ext>
            </a:extLst>
          </p:cNvPr>
          <p:cNvSpPr txBox="1"/>
          <p:nvPr/>
        </p:nvSpPr>
        <p:spPr>
          <a:xfrm>
            <a:off x="1440120" y="1799491"/>
            <a:ext cx="9361040" cy="400110"/>
          </a:xfrm>
          <a:prstGeom prst="rect">
            <a:avLst/>
          </a:prstGeom>
          <a:noFill/>
        </p:spPr>
        <p:txBody>
          <a:bodyPr wrap="square">
            <a:spAutoFit/>
          </a:bodyPr>
          <a:lstStyle/>
          <a:p>
            <a:pPr indent="228600" algn="just"/>
            <a:r>
              <a:rPr lang="es-ES" sz="2000" dirty="0">
                <a:effectLst/>
                <a:latin typeface="Times New Roman" panose="02020603050405020304" pitchFamily="18" charset="0"/>
                <a:ea typeface="Times New Roman" panose="02020603050405020304" pitchFamily="18" charset="0"/>
              </a:rPr>
              <a:t>El presupuesto requerido para desarrollar el proyecto se detalla en la siguiente tabla:</a:t>
            </a:r>
          </a:p>
        </p:txBody>
      </p:sp>
      <p:graphicFrame>
        <p:nvGraphicFramePr>
          <p:cNvPr id="8" name="Tabla 7">
            <a:extLst>
              <a:ext uri="{FF2B5EF4-FFF2-40B4-BE49-F238E27FC236}">
                <a16:creationId xmlns:a16="http://schemas.microsoft.com/office/drawing/2014/main" id="{44B0DE20-CE06-3A6C-70E1-47896CB32C63}"/>
              </a:ext>
            </a:extLst>
          </p:cNvPr>
          <p:cNvGraphicFramePr>
            <a:graphicFrameLocks noGrp="1"/>
          </p:cNvGraphicFramePr>
          <p:nvPr>
            <p:extLst>
              <p:ext uri="{D42A27DB-BD31-4B8C-83A1-F6EECF244321}">
                <p14:modId xmlns:p14="http://schemas.microsoft.com/office/powerpoint/2010/main" val="533893069"/>
              </p:ext>
            </p:extLst>
          </p:nvPr>
        </p:nvGraphicFramePr>
        <p:xfrm>
          <a:off x="2890056" y="2573398"/>
          <a:ext cx="6408711" cy="1901492"/>
        </p:xfrm>
        <a:graphic>
          <a:graphicData uri="http://schemas.openxmlformats.org/drawingml/2006/table">
            <a:tbl>
              <a:tblPr firstRow="1" firstCol="1" bandRow="1">
                <a:tableStyleId>{5C22544A-7EE6-4342-B048-85BDC9FD1C3A}</a:tableStyleId>
              </a:tblPr>
              <a:tblGrid>
                <a:gridCol w="1281139">
                  <a:extLst>
                    <a:ext uri="{9D8B030D-6E8A-4147-A177-3AD203B41FA5}">
                      <a16:colId xmlns:a16="http://schemas.microsoft.com/office/drawing/2014/main" val="1880933975"/>
                    </a:ext>
                  </a:extLst>
                </a:gridCol>
                <a:gridCol w="1281893">
                  <a:extLst>
                    <a:ext uri="{9D8B030D-6E8A-4147-A177-3AD203B41FA5}">
                      <a16:colId xmlns:a16="http://schemas.microsoft.com/office/drawing/2014/main" val="2041922552"/>
                    </a:ext>
                  </a:extLst>
                </a:gridCol>
                <a:gridCol w="1281893">
                  <a:extLst>
                    <a:ext uri="{9D8B030D-6E8A-4147-A177-3AD203B41FA5}">
                      <a16:colId xmlns:a16="http://schemas.microsoft.com/office/drawing/2014/main" val="393164282"/>
                    </a:ext>
                  </a:extLst>
                </a:gridCol>
                <a:gridCol w="1281893">
                  <a:extLst>
                    <a:ext uri="{9D8B030D-6E8A-4147-A177-3AD203B41FA5}">
                      <a16:colId xmlns:a16="http://schemas.microsoft.com/office/drawing/2014/main" val="1234449658"/>
                    </a:ext>
                  </a:extLst>
                </a:gridCol>
                <a:gridCol w="1281893">
                  <a:extLst>
                    <a:ext uri="{9D8B030D-6E8A-4147-A177-3AD203B41FA5}">
                      <a16:colId xmlns:a16="http://schemas.microsoft.com/office/drawing/2014/main" val="818451795"/>
                    </a:ext>
                  </a:extLst>
                </a:gridCol>
              </a:tblGrid>
              <a:tr h="316915">
                <a:tc>
                  <a:txBody>
                    <a:bodyPr/>
                    <a:lstStyle/>
                    <a:p>
                      <a:pPr algn="ctr"/>
                      <a:r>
                        <a:rPr lang="es-ES_tradnl" sz="1100" kern="100">
                          <a:effectLst/>
                        </a:rPr>
                        <a:t>Recurso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Tipo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Cantidad</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Precio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Total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025829"/>
                  </a:ext>
                </a:extLst>
              </a:tr>
              <a:tr h="316915">
                <a:tc>
                  <a:txBody>
                    <a:bodyPr/>
                    <a:lstStyle/>
                    <a:p>
                      <a:pPr algn="ctr"/>
                      <a:r>
                        <a:rPr lang="es-ES_tradnl" sz="1100" kern="100">
                          <a:effectLst/>
                        </a:rPr>
                        <a:t>Desarrollador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Personal</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400 horas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13 €/h</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5.200 €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3283906"/>
                  </a:ext>
                </a:extLst>
              </a:tr>
              <a:tr h="316915">
                <a:tc>
                  <a:txBody>
                    <a:bodyPr/>
                    <a:lstStyle/>
                    <a:p>
                      <a:pPr algn="ctr"/>
                      <a:r>
                        <a:rPr lang="es-ES_tradnl" sz="1100" kern="100">
                          <a:effectLst/>
                        </a:rPr>
                        <a:t>Ordenador</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Equipamiento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1 equipo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799 €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799 €</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6218728"/>
                  </a:ext>
                </a:extLst>
              </a:tr>
              <a:tr h="316915">
                <a:tc>
                  <a:txBody>
                    <a:bodyPr/>
                    <a:lstStyle/>
                    <a:p>
                      <a:pPr algn="ctr"/>
                      <a:r>
                        <a:rPr lang="es-ES_tradnl" sz="1100" kern="100">
                          <a:effectLst/>
                        </a:rPr>
                        <a:t>Softwares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Equipamiento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5 softwares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0€</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0€</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5030859"/>
                  </a:ext>
                </a:extLst>
              </a:tr>
              <a:tr h="633832">
                <a:tc>
                  <a:txBody>
                    <a:bodyPr/>
                    <a:lstStyle/>
                    <a:p>
                      <a:pPr algn="ctr"/>
                      <a:r>
                        <a:rPr lang="es-ES_tradnl" sz="1100" kern="100">
                          <a:effectLst/>
                        </a:rPr>
                        <a:t>Fuentes de datos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Equipamiento</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a:effectLst/>
                        </a:rPr>
                        <a:t>8 fuentes de datos</a:t>
                      </a:r>
                      <a:endParaRPr lang="es-ES"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dirty="0">
                          <a:effectLst/>
                        </a:rPr>
                        <a:t>0€</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_tradnl" sz="1100" kern="100" dirty="0">
                          <a:effectLst/>
                        </a:rPr>
                        <a:t>0€</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4215470"/>
                  </a:ext>
                </a:extLst>
              </a:tr>
            </a:tbl>
          </a:graphicData>
        </a:graphic>
      </p:graphicFrame>
      <p:graphicFrame>
        <p:nvGraphicFramePr>
          <p:cNvPr id="9" name="Tabla 8">
            <a:extLst>
              <a:ext uri="{FF2B5EF4-FFF2-40B4-BE49-F238E27FC236}">
                <a16:creationId xmlns:a16="http://schemas.microsoft.com/office/drawing/2014/main" id="{8E90CAD7-647C-5CCB-FB31-7FAECA2C3DF4}"/>
              </a:ext>
            </a:extLst>
          </p:cNvPr>
          <p:cNvGraphicFramePr>
            <a:graphicFrameLocks noGrp="1"/>
          </p:cNvGraphicFramePr>
          <p:nvPr>
            <p:extLst>
              <p:ext uri="{D42A27DB-BD31-4B8C-83A1-F6EECF244321}">
                <p14:modId xmlns:p14="http://schemas.microsoft.com/office/powerpoint/2010/main" val="2788387171"/>
              </p:ext>
            </p:extLst>
          </p:nvPr>
        </p:nvGraphicFramePr>
        <p:xfrm>
          <a:off x="4571112" y="4878383"/>
          <a:ext cx="3046600" cy="792088"/>
        </p:xfrm>
        <a:graphic>
          <a:graphicData uri="http://schemas.openxmlformats.org/drawingml/2006/table">
            <a:tbl>
              <a:tblPr firstRow="1" firstCol="1" bandRow="1">
                <a:tableStyleId>{5C22544A-7EE6-4342-B048-85BDC9FD1C3A}</a:tableStyleId>
              </a:tblPr>
              <a:tblGrid>
                <a:gridCol w="1523300">
                  <a:extLst>
                    <a:ext uri="{9D8B030D-6E8A-4147-A177-3AD203B41FA5}">
                      <a16:colId xmlns:a16="http://schemas.microsoft.com/office/drawing/2014/main" val="2980117413"/>
                    </a:ext>
                  </a:extLst>
                </a:gridCol>
                <a:gridCol w="1523300">
                  <a:extLst>
                    <a:ext uri="{9D8B030D-6E8A-4147-A177-3AD203B41FA5}">
                      <a16:colId xmlns:a16="http://schemas.microsoft.com/office/drawing/2014/main" val="1332543379"/>
                    </a:ext>
                  </a:extLst>
                </a:gridCol>
              </a:tblGrid>
              <a:tr h="792088">
                <a:tc>
                  <a:txBody>
                    <a:bodyPr/>
                    <a:lstStyle/>
                    <a:p>
                      <a:pPr algn="ctr"/>
                      <a:endParaRPr lang="es-ES_tradnl" sz="1100" kern="100" dirty="0">
                        <a:effectLst/>
                      </a:endParaRPr>
                    </a:p>
                    <a:p>
                      <a:pPr algn="ctr"/>
                      <a:endParaRPr lang="es-ES_tradnl" sz="1100" kern="100" dirty="0">
                        <a:effectLst/>
                      </a:endParaRPr>
                    </a:p>
                    <a:p>
                      <a:pPr algn="ctr"/>
                      <a:r>
                        <a:rPr lang="es-ES_tradnl" sz="1100" kern="100" dirty="0">
                          <a:effectLst/>
                        </a:rPr>
                        <a:t>Presupuesto Total</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s-ES_tradnl" sz="1100" kern="100" dirty="0">
                        <a:effectLst/>
                      </a:endParaRPr>
                    </a:p>
                    <a:p>
                      <a:pPr algn="ctr"/>
                      <a:endParaRPr lang="es-ES_tradnl" sz="1100" kern="100" dirty="0">
                        <a:effectLst/>
                      </a:endParaRPr>
                    </a:p>
                    <a:p>
                      <a:pPr algn="ctr"/>
                      <a:r>
                        <a:rPr lang="es-ES_tradnl" sz="1100" kern="100" dirty="0">
                          <a:effectLst/>
                        </a:rPr>
                        <a:t>5.999€</a:t>
                      </a:r>
                      <a:endParaRPr lang="es-ES"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8539803"/>
                  </a:ext>
                </a:extLst>
              </a:tr>
            </a:tbl>
          </a:graphicData>
        </a:graphic>
      </p:graphicFrame>
    </p:spTree>
    <p:extLst>
      <p:ext uri="{BB962C8B-B14F-4D97-AF65-F5344CB8AC3E}">
        <p14:creationId xmlns:p14="http://schemas.microsoft.com/office/powerpoint/2010/main" val="291625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822434" y="3139025"/>
            <a:ext cx="6837503" cy="579949"/>
          </a:xfrm>
        </p:spPr>
        <p:txBody>
          <a:bodyPr rtlCol="0">
            <a:noAutofit/>
          </a:bodyPr>
          <a:lstStyle/>
          <a:p>
            <a:pPr rtl="0"/>
            <a:r>
              <a:rPr lang="es-ES" sz="5000" b="1" kern="0" dirty="0">
                <a:latin typeface="Times New Roman" panose="02020603050405020304" pitchFamily="18" charset="0"/>
                <a:cs typeface="Times New Roman" panose="02020603050405020304" pitchFamily="18" charset="0"/>
              </a:rPr>
              <a:t>¡¡¡ Muchas Gracias !!!</a:t>
            </a:r>
            <a:endParaRPr lang="es-ES" sz="50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3D35F4D-4C6C-2058-89F7-2AB995B13B86}"/>
              </a:ext>
            </a:extLst>
          </p:cNvPr>
          <p:cNvSpPr>
            <a:spLocks noChangeArrowheads="1"/>
          </p:cNvSpPr>
          <p:nvPr/>
        </p:nvSpPr>
        <p:spPr bwMode="auto">
          <a:xfrm>
            <a:off x="3565525" y="21732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837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13892" y="1052736"/>
            <a:ext cx="4392488" cy="579949"/>
          </a:xfrm>
        </p:spPr>
        <p:txBody>
          <a:bodyPr rtlCol="0">
            <a:normAutofit/>
          </a:bodyPr>
          <a:lstStyle/>
          <a:p>
            <a:pPr marL="0" indent="0" rtl="0">
              <a:buNone/>
            </a:pPr>
            <a:r>
              <a:rPr lang="es-ES" dirty="0">
                <a:latin typeface="Times New Roman" panose="02020603050405020304" pitchFamily="18" charset="0"/>
                <a:cs typeface="Times New Roman" panose="02020603050405020304" pitchFamily="18" charset="0"/>
              </a:rPr>
              <a:t>Criterios de Selección. </a:t>
            </a:r>
          </a:p>
        </p:txBody>
      </p:sp>
      <p:sp>
        <p:nvSpPr>
          <p:cNvPr id="2" name="CuadroTexto 1">
            <a:extLst>
              <a:ext uri="{FF2B5EF4-FFF2-40B4-BE49-F238E27FC236}">
                <a16:creationId xmlns:a16="http://schemas.microsoft.com/office/drawing/2014/main" id="{9C7506AF-116F-4E2E-DFE1-5C262F295832}"/>
              </a:ext>
            </a:extLst>
          </p:cNvPr>
          <p:cNvSpPr txBox="1"/>
          <p:nvPr/>
        </p:nvSpPr>
        <p:spPr>
          <a:xfrm>
            <a:off x="1411826" y="1848710"/>
            <a:ext cx="9721080" cy="4647426"/>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Se seleccionan las fuentes de datos abiertas según las siguientes propiedades:</a:t>
            </a:r>
          </a:p>
          <a:p>
            <a:endParaRPr lang="es-E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s-ES" sz="2000" dirty="0">
                <a:latin typeface="Times New Roman" panose="02020603050405020304" pitchFamily="18" charset="0"/>
                <a:cs typeface="Times New Roman" panose="02020603050405020304" pitchFamily="18" charset="0"/>
              </a:rPr>
              <a:t>En función del tamaño. </a:t>
            </a:r>
            <a:endParaRPr lang="es-ES"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s-E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s-ES" sz="2000" dirty="0">
                <a:effectLst/>
                <a:latin typeface="Times New Roman" panose="02020603050405020304" pitchFamily="18" charset="0"/>
                <a:ea typeface="Times New Roman" panose="02020603050405020304" pitchFamily="18" charset="0"/>
              </a:rPr>
              <a:t>En función de la calidad de los datos. </a:t>
            </a:r>
          </a:p>
          <a:p>
            <a:endParaRPr lang="es-E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s-ES" sz="2000" dirty="0">
                <a:latin typeface="Times New Roman" panose="02020603050405020304" pitchFamily="18" charset="0"/>
                <a:ea typeface="Times New Roman" panose="02020603050405020304" pitchFamily="18" charset="0"/>
              </a:rPr>
              <a:t>En función del tipo de almacenamiento.</a:t>
            </a:r>
            <a:r>
              <a:rPr lang="es-ES" sz="2000" kern="0" dirty="0">
                <a:effectLst/>
                <a:latin typeface="Times New Roman" panose="02020603050405020304" pitchFamily="18" charset="0"/>
                <a:ea typeface="Times New Roman" panose="02020603050405020304" pitchFamily="18" charset="0"/>
              </a:rPr>
              <a:t> </a:t>
            </a:r>
          </a:p>
          <a:p>
            <a:pPr marL="342900" indent="-342900">
              <a:buFont typeface="Wingdings" panose="05000000000000000000" pitchFamily="2" charset="2"/>
              <a:buChar char="§"/>
            </a:pPr>
            <a:endParaRPr lang="es-ES" sz="2000" kern="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s-ES" sz="2000" kern="0" dirty="0">
                <a:effectLst/>
                <a:latin typeface="Times New Roman" panose="02020603050405020304" pitchFamily="18" charset="0"/>
                <a:ea typeface="Times New Roman" panose="02020603050405020304" pitchFamily="18" charset="0"/>
              </a:rPr>
              <a:t>En función de la relación con los proyectos Eulogh y Smacite. </a:t>
            </a:r>
          </a:p>
          <a:p>
            <a:endParaRPr lang="es-ES" sz="2000" kern="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s-ES" sz="2000" kern="0" dirty="0">
                <a:effectLst/>
                <a:latin typeface="Times New Roman" panose="02020603050405020304" pitchFamily="18" charset="0"/>
                <a:ea typeface="Times New Roman" panose="02020603050405020304" pitchFamily="18" charset="0"/>
              </a:rPr>
              <a:t>En función del grado de interés. </a:t>
            </a:r>
            <a:endParaRPr lang="es-ES" sz="2000" kern="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s-E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s-ES" sz="18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s-ES" sz="18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85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5544616" cy="579949"/>
          </a:xfrm>
        </p:spPr>
        <p:txBody>
          <a:bodyPr rtlCol="0">
            <a:noAutofit/>
          </a:bodyPr>
          <a:lstStyle/>
          <a:p>
            <a:pPr marL="0" indent="0" rtl="0">
              <a:buNone/>
            </a:pPr>
            <a:r>
              <a:rPr lang="es-ES" dirty="0">
                <a:latin typeface="Times New Roman" panose="02020603050405020304" pitchFamily="18" charset="0"/>
                <a:cs typeface="Times New Roman" panose="02020603050405020304" pitchFamily="18" charset="0"/>
              </a:rPr>
              <a:t>Fuentes de Datos Seleccionadas.</a:t>
            </a:r>
          </a:p>
        </p:txBody>
      </p:sp>
      <p:sp>
        <p:nvSpPr>
          <p:cNvPr id="2" name="CuadroTexto 1">
            <a:extLst>
              <a:ext uri="{FF2B5EF4-FFF2-40B4-BE49-F238E27FC236}">
                <a16:creationId xmlns:a16="http://schemas.microsoft.com/office/drawing/2014/main" id="{78EF09E3-DC54-9CDA-5253-B549E58AF280}"/>
              </a:ext>
            </a:extLst>
          </p:cNvPr>
          <p:cNvSpPr txBox="1"/>
          <p:nvPr/>
        </p:nvSpPr>
        <p:spPr>
          <a:xfrm>
            <a:off x="1629916" y="1430592"/>
            <a:ext cx="10358908" cy="5170646"/>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En función de los criterios se seleccionan las siguientes fuentes de datos abiertas:</a:t>
            </a:r>
          </a:p>
          <a:p>
            <a:endParaRPr lang="es-ES"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Incendios producidos en España entre el 2006 y el 2015</a:t>
            </a:r>
            <a:r>
              <a:rPr lang="es-ES" sz="1800" dirty="0">
                <a:effectLst/>
                <a:latin typeface="Times New Roman" panose="02020603050405020304" pitchFamily="18" charset="0"/>
                <a:ea typeface="Times New Roman" panose="02020603050405020304" pitchFamily="18" charset="0"/>
              </a:rPr>
              <a:t>. En formato PDF.</a:t>
            </a:r>
          </a:p>
          <a:p>
            <a:pPr lvl="0" algn="just"/>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Concesión de Nacionalidad Española entre el 2010 y el 2019</a:t>
            </a:r>
            <a:r>
              <a:rPr lang="es-ES" sz="1800" dirty="0">
                <a:effectLst/>
                <a:latin typeface="Times New Roman" panose="02020603050405020304" pitchFamily="18" charset="0"/>
                <a:ea typeface="Times New Roman" panose="02020603050405020304" pitchFamily="18" charset="0"/>
              </a:rPr>
              <a:t>. En formato xlsx.</a:t>
            </a:r>
          </a:p>
          <a:p>
            <a:pPr lvl="0" algn="just"/>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Capacidad Asistencial durante la Covid-19</a:t>
            </a:r>
            <a:r>
              <a:rPr lang="es-ES" sz="1800" dirty="0">
                <a:effectLst/>
                <a:latin typeface="Times New Roman" panose="02020603050405020304" pitchFamily="18" charset="0"/>
                <a:ea typeface="Times New Roman" panose="02020603050405020304" pitchFamily="18" charset="0"/>
              </a:rPr>
              <a:t>. En formato CSV.</a:t>
            </a:r>
          </a:p>
          <a:p>
            <a:pPr lvl="0" algn="just"/>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Catálogo del Bosque Urbano de la Ciudad de Madrid</a:t>
            </a:r>
            <a:r>
              <a:rPr lang="es-ES" sz="1800" dirty="0">
                <a:effectLst/>
                <a:latin typeface="Times New Roman" panose="02020603050405020304" pitchFamily="18" charset="0"/>
                <a:ea typeface="Times New Roman" panose="02020603050405020304" pitchFamily="18" charset="0"/>
              </a:rPr>
              <a:t>. En formato PDF</a:t>
            </a:r>
          </a:p>
          <a:p>
            <a:pPr lvl="0" algn="just"/>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Siniestralidad en la Carreteras en la Ciudad de Madrid. </a:t>
            </a:r>
            <a:r>
              <a:rPr lang="es-ES" sz="1800" dirty="0">
                <a:effectLst/>
                <a:latin typeface="Times New Roman" panose="02020603050405020304" pitchFamily="18" charset="0"/>
                <a:ea typeface="Times New Roman" panose="02020603050405020304" pitchFamily="18" charset="0"/>
              </a:rPr>
              <a:t>En formato xlsx.</a:t>
            </a:r>
          </a:p>
          <a:p>
            <a:pPr lvl="0" algn="just"/>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Población por Provincias de España 1996-2021</a:t>
            </a:r>
            <a:r>
              <a:rPr lang="es-ES" sz="1800" dirty="0">
                <a:effectLst/>
                <a:latin typeface="Times New Roman" panose="02020603050405020304" pitchFamily="18" charset="0"/>
                <a:ea typeface="Times New Roman" panose="02020603050405020304" pitchFamily="18" charset="0"/>
              </a:rPr>
              <a:t>. En formato xlsx.</a:t>
            </a:r>
          </a:p>
          <a:p>
            <a:pPr lvl="0" algn="just"/>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kern="0" dirty="0">
                <a:effectLst/>
                <a:latin typeface="Times New Roman" panose="02020603050405020304" pitchFamily="18" charset="0"/>
                <a:ea typeface="Times New Roman" panose="02020603050405020304" pitchFamily="18" charset="0"/>
              </a:rPr>
              <a:t>Población por Países en la unión europea 2001-2022</a:t>
            </a:r>
            <a:r>
              <a:rPr lang="es-ES" sz="1800" dirty="0">
                <a:effectLst/>
                <a:latin typeface="Times New Roman" panose="02020603050405020304" pitchFamily="18" charset="0"/>
                <a:ea typeface="Times New Roman" panose="02020603050405020304" pitchFamily="18" charset="0"/>
              </a:rPr>
              <a:t>. En formato xlsx.</a:t>
            </a:r>
          </a:p>
          <a:p>
            <a:pPr lvl="0" algn="just"/>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rPr>
              <a:t>Catalogo del bosque urbano de la ciudad de Madrid. En formato PDF.</a:t>
            </a:r>
          </a:p>
          <a:p>
            <a:pPr marL="342900" indent="-342900">
              <a:buFont typeface="Wingdings" panose="05000000000000000000" pitchFamily="2" charset="2"/>
              <a:buChar char="§"/>
            </a:pP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7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8856984"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Incendios producidos en España entre el 2006 y el 2015.</a:t>
            </a:r>
            <a:endParaRPr lang="es-ES" dirty="0">
              <a:latin typeface="Times New Roman" panose="02020603050405020304" pitchFamily="18" charset="0"/>
              <a:cs typeface="Times New Roman" panose="02020603050405020304" pitchFamily="18" charset="0"/>
            </a:endParaRPr>
          </a:p>
        </p:txBody>
      </p:sp>
      <p:pic>
        <p:nvPicPr>
          <p:cNvPr id="3" name="Imagen 2" descr="Tabla&#10;&#10;Descripción generada automáticamente">
            <a:extLst>
              <a:ext uri="{FF2B5EF4-FFF2-40B4-BE49-F238E27FC236}">
                <a16:creationId xmlns:a16="http://schemas.microsoft.com/office/drawing/2014/main" id="{D1C0973E-6F59-95D7-4412-E8FC1200FD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6672" y="3429000"/>
            <a:ext cx="6535480" cy="3172238"/>
          </a:xfrm>
          <a:prstGeom prst="rect">
            <a:avLst/>
          </a:prstGeom>
          <a:noFill/>
          <a:ln>
            <a:noFill/>
          </a:ln>
        </p:spPr>
      </p:pic>
      <p:sp>
        <p:nvSpPr>
          <p:cNvPr id="4" name="CuadroTexto 3">
            <a:extLst>
              <a:ext uri="{FF2B5EF4-FFF2-40B4-BE49-F238E27FC236}">
                <a16:creationId xmlns:a16="http://schemas.microsoft.com/office/drawing/2014/main" id="{AE2B73E3-A538-2A6B-3616-CA47A5E1A1B1}"/>
              </a:ext>
            </a:extLst>
          </p:cNvPr>
          <p:cNvSpPr txBox="1"/>
          <p:nvPr/>
        </p:nvSpPr>
        <p:spPr>
          <a:xfrm>
            <a:off x="1629916" y="1653768"/>
            <a:ext cx="9793088" cy="1631216"/>
          </a:xfrm>
          <a:prstGeom prst="rect">
            <a:avLst/>
          </a:prstGeom>
          <a:noFill/>
        </p:spPr>
        <p:txBody>
          <a:bodyPr wrap="square" rtlCol="0">
            <a:spAutoFit/>
          </a:bodyPr>
          <a:lstStyle/>
          <a:p>
            <a:r>
              <a:rPr lang="es-ES" sz="2000" dirty="0"/>
              <a:t>Suministrada por el gobierno de España, en formato PDF. En la que se muestra información sobre los incendios producidos en nuestro país. La información se muestra a través de texto, tablas y gráficos. </a:t>
            </a:r>
          </a:p>
          <a:p>
            <a:r>
              <a:rPr lang="es-ES" sz="2000" dirty="0"/>
              <a:t>Se seleccionado esta fuente de datos por diversos motivos. Un ejemplo de cómo está distribuida la información es la siguiente tabla.</a:t>
            </a:r>
          </a:p>
        </p:txBody>
      </p:sp>
    </p:spTree>
    <p:extLst>
      <p:ext uri="{BB962C8B-B14F-4D97-AF65-F5344CB8AC3E}">
        <p14:creationId xmlns:p14="http://schemas.microsoft.com/office/powerpoint/2010/main" val="97557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04382" y="256762"/>
            <a:ext cx="3233846" cy="579949"/>
          </a:xfrm>
        </p:spPr>
        <p:txBody>
          <a:bodyPr rtlCol="0">
            <a:noAutofit/>
          </a:bodyPr>
          <a:lstStyle/>
          <a:p>
            <a:pPr rtl="0"/>
            <a:r>
              <a:rPr lang="es-ES" sz="2200" b="1" kern="0" dirty="0">
                <a:effectLst/>
                <a:latin typeface="Times New Roman" panose="02020603050405020304" pitchFamily="18" charset="0"/>
                <a:ea typeface="Times New Roman" panose="02020603050405020304" pitchFamily="18" charset="0"/>
              </a:rPr>
              <a:t>Fuentes de Datos Abiertas</a:t>
            </a:r>
            <a:r>
              <a:rPr lang="es-ES" sz="2200" b="1" dirty="0">
                <a:latin typeface="Times New Roman" panose="02020603050405020304" pitchFamily="18" charset="0"/>
                <a:cs typeface="Times New Roman" panose="02020603050405020304" pitchFamily="18" charset="0"/>
              </a:rPr>
              <a:t>.</a:t>
            </a:r>
          </a:p>
        </p:txBody>
      </p:sp>
      <p:sp>
        <p:nvSpPr>
          <p:cNvPr id="14" name="Marcador de posición de contenido 13"/>
          <p:cNvSpPr>
            <a:spLocks noGrp="1"/>
          </p:cNvSpPr>
          <p:nvPr>
            <p:ph idx="1"/>
          </p:nvPr>
        </p:nvSpPr>
        <p:spPr>
          <a:xfrm>
            <a:off x="1485900" y="836711"/>
            <a:ext cx="9145016" cy="579949"/>
          </a:xfrm>
        </p:spPr>
        <p:txBody>
          <a:bodyPr rtlCol="0">
            <a:noAutofit/>
          </a:bodyPr>
          <a:lstStyle/>
          <a:p>
            <a:pPr marL="0" indent="0" rtl="0">
              <a:buNone/>
            </a:pPr>
            <a:r>
              <a:rPr lang="es-ES" kern="0" dirty="0">
                <a:effectLst/>
                <a:latin typeface="Times New Roman" panose="02020603050405020304" pitchFamily="18" charset="0"/>
                <a:ea typeface="Times New Roman" panose="02020603050405020304" pitchFamily="18" charset="0"/>
              </a:rPr>
              <a:t>Concesión de Nacionalidad Española entre el 2010 y el 2019.</a:t>
            </a:r>
            <a:endParaRPr lang="es-E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AE2B73E3-A538-2A6B-3616-CA47A5E1A1B1}"/>
              </a:ext>
            </a:extLst>
          </p:cNvPr>
          <p:cNvSpPr txBox="1"/>
          <p:nvPr/>
        </p:nvSpPr>
        <p:spPr>
          <a:xfrm>
            <a:off x="1629916" y="1535214"/>
            <a:ext cx="9793088" cy="1323439"/>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Suministrada por el gobierno de España, en formato Xlsx. Se trata de una fuente de datos estructurada. Se muestra la información </a:t>
            </a:r>
            <a:r>
              <a:rPr lang="es-ES" sz="2000" kern="0" dirty="0">
                <a:effectLst/>
                <a:latin typeface="Times New Roman" panose="02020603050405020304" pitchFamily="18" charset="0"/>
                <a:ea typeface="Times New Roman" panose="02020603050405020304" pitchFamily="18" charset="0"/>
                <a:cs typeface="Times New Roman" panose="02020603050405020304" pitchFamily="18" charset="0"/>
              </a:rPr>
              <a:t>en función de la nacionalidad previa del ciudadano y en función del sexo.</a:t>
            </a:r>
            <a:endParaRPr lang="es-ES" sz="2000" dirty="0">
              <a:latin typeface="Times New Roman" panose="02020603050405020304" pitchFamily="18" charset="0"/>
              <a:cs typeface="Times New Roman" panose="02020603050405020304" pitchFamily="18" charset="0"/>
            </a:endParaRPr>
          </a:p>
          <a:p>
            <a:r>
              <a:rPr lang="es-ES" sz="2000" dirty="0">
                <a:latin typeface="Times New Roman" panose="02020603050405020304" pitchFamily="18" charset="0"/>
                <a:cs typeface="Times New Roman" panose="02020603050405020304" pitchFamily="18" charset="0"/>
              </a:rPr>
              <a:t>A continuación, se muestra parte de cómo está constituida la fuente de datos.</a:t>
            </a:r>
          </a:p>
        </p:txBody>
      </p:sp>
      <p:pic>
        <p:nvPicPr>
          <p:cNvPr id="2" name="Imagen 1" descr="Tabla&#10;&#10;Descripción generada automáticamente">
            <a:extLst>
              <a:ext uri="{FF2B5EF4-FFF2-40B4-BE49-F238E27FC236}">
                <a16:creationId xmlns:a16="http://schemas.microsoft.com/office/drawing/2014/main" id="{27247D52-5B7A-0E42-C2F1-36E33DB6B1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7978" y="2977207"/>
            <a:ext cx="7812868" cy="3709953"/>
          </a:xfrm>
          <a:prstGeom prst="rect">
            <a:avLst/>
          </a:prstGeom>
          <a:noFill/>
          <a:ln>
            <a:noFill/>
          </a:ln>
        </p:spPr>
      </p:pic>
    </p:spTree>
    <p:extLst>
      <p:ext uri="{BB962C8B-B14F-4D97-AF65-F5344CB8AC3E}">
        <p14:creationId xmlns:p14="http://schemas.microsoft.com/office/powerpoint/2010/main" val="54560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9.png"/></Relationships>
</file>

<file path=ppt/webextensions/webextension1.xml><?xml version="1.0" encoding="utf-8"?>
<we:webextension xmlns:we="http://schemas.microsoft.com/office/webextensions/webextension/2010/11" id="{E4C7D834-E576-4C2A-A13A-41CF48DABAC6}">
  <we:reference id="wa200003233" version="2.0.0.3" store="es-ES" storeType="OMEX"/>
  <we:alternateReferences>
    <we:reference id="WA200003233" version="2.0.0.3" store="WA200003233" storeType="OMEX"/>
  </we:alternateReferences>
  <we:properties>
    <we:property name="pptInsertionSessionID" value="&quot;DA7FD4EC-7ED0-4AEC-B8AD-CA81D3A2442D&quot;"/>
    <we:property name="reportUrl" value="&quot;/groups/me/reports/91570f5b-42ef-43f4-b48b-8a62b9304192/ReportSection?experience=power-bi&quot;"/>
    <we:property name="reportName" value="&quot;decriptivo-covid&quot;"/>
    <we:property name="reportState" value="&quot;CONNECTED&quot;"/>
    <we:property name="embedUrl" value="&quot;/reportEmbed?reportId=91570f5b-42ef-43f4-b48b-8a62b9304192&amp;config=eyJjbHVzdGVyVXJsIjoiaHR0cHM6Ly9XQUJJLU5PUlRILUVVUk9QRS1yZWRpcmVjdC5hbmFseXNpcy53aW5kb3dzLm5ldCIsImVtYmVkRmVhdHVyZXMiOnsibW9kZXJuRW1iZWQiOnRydWUsInVzYWdlTWV0cmljc1ZOZXh0Ijp0cnVlfX0%3D&amp;disableSensitivityBanner=true&quot;"/>
    <we:property name="pageName" value="&quot;ReportSection&quot;"/>
    <we:property name="pageDisplayName" value="&quot;Descriptivo&quot;"/>
    <we:property name="datasetId" value="&quot;648573da-a4ab-4ee0-b28b-1adee689c1c8&quot;"/>
    <we:property name="backgroundColor" value="&quot;#FFFFFF&quot;"/>
    <we:property name="bookmark" value="&quot;H4sIAAAAAAAAA+1azW7bMAx+lUCXXoLBshM76a1NO2xDOxRr0cuQAy0xiVrH8mQ5bVbkkXYY9gh9sUmy06ZL/9ZlQ5f4FpMERX6U+IdcES7yLIHpRxgj2SaHoBhwqRqUNEla0nalPB+DOqd+wKI4Zt4g8Dw/bgXQBiMlMy1kmpPtK6JBDVGfiryAxCo0xM/9JoEkOYKh/RpAkmOTZKhymUIivmIpbFhaFThrErzMEqnAqjzWoNGqnRhx821MoW8CcyIwLSZ4jEyX1E+YSaXn302Sl7+cSXd5Vpk7sCdTDSI1ii0t9mlMfY9ixP2W36IIfmjpA5Houch0/zJTxh/j5TSzsOzwCaQMOXFGK8zz6oR3ApWBcTQ9wAkmlrJ/P3+ZdaSkwUZPT0GJEgNZKIbLgiX9Ew4cK9VCG23keISoKZkZHKt4OkVMXP+wuMy1G/oA2Qic4II15IP9+aW4/gYNjg0nkzuhyhOyc/1dOsJIXvQUmvhwsu3Nmjeg9AxpKJVgkGwSLidKmNuuFdbgLINziPmjsGziQ9ozrJeBsjMcKhzCPJ3d9aYnk2J8D/1JLxc86sEY8oZkRQa8svptkVb503udNp9IDYmF2hn/tM19Q8lFOkyq+nNbGE5KV8DI9kagtC1w8ZkpH7YKzOa1xxx9tlBkqoc9deVhjW/tPP2vtZN3cvlae1ol5rX2sUq0/Zkldhki80Lajlgr7Hhx1PIHdZ9X93l1K1O3Mq/F5vepOSCX/4m1K2+8NMQJ7l/+2nZJxVHtlg3WnlDzcZ42H3pH6/fOqpxsS1mTRJ2oSwPOGA+ZH7ZbNGzRJyvZY0l7FZfh1rHfDHqeCIbqTszJGNXQgc9Bg/MiK08SWPIld2x0Tl6RA2EcL3WfQlJYtVu7qC8Q0y0LWwXccy/SKvGY9R+YG5yhubNlleeVzQ7loRfRAH1GgyhiIfUxfnmz85fS8eu9KP8iYEuAlJHDdrcdBt2O53u0FZueNcA/WEeuvChtdswWoCijxTzOPIyCduxRFnd5GLednsf3C86+3UJrt7FeqHXu6XosCoI2+EADn8Ze1MVOPafUc0q9j66HuI0b4p4/ENVb3XqrW291N2yr6xqm+1pLWeg8A4ZHkOI9LabJYpBymzgebTPdPxZuWszZ7Cdc03QAMSEAAA==&quot;"/>
    <we:property name="initialStateBookmark" value="&quot;H4sIAAAAAAAAA+1azW7bMAx+lUKXXYLBshO76S1NO2zrL9qil6EYaIlJVKiWJ8ttsyKPtMOwR+iLTZKdLV1/12VDl/gWkwR/PkokReSKcFHkEsa7cIZkjeyAZsCVXqGkRbKKtr63t7XTO9j6uNvb2bRklRuhsoKsXREDeojmWBQlSKfBEj+ctAhIuQ9D9zUAWWCL5KgLlYEUn7EStiyjS5y0CF7mUmlwKg8NGHRqz624/ba26evIWgRmxDkeIjMV9QBzpc30u0WK6pd36SbPKfMG+yozIDKr2NHSkKY0DCgmPGyHbYoQxo4+ENJMRcabl7m28dgox7nDocfPIWPIiXdaY1HUFt4K1Ba30Xgbz1E6yubd/Nusfa0sNmZ8DFpUGKhSM7wtWNEPcOBZmRHGaiOHI0RDycTiWCfQK2Li+pvDZard0gfIRuAFZ7wh793PT+X1F1jhuOJlCi9UR0J611+VJ4zURV+jzQ8na8Gk9QOUviUNlRYM5DLhcqSFPe1GYwPObXB2sHgQlmW8SBuW9TxQesOhxiFMy9nNaPpKlmd30B+NciaiPpxBsaJYmQOvvX5TZnX9DF6mz0fKgHRQe+cf9/nEUgqRDWXdf342hqMqFLCy/RFo4xpcemrbh+sCk2nvsaZPZ5pMfbHHvj0s8Kmdlv+FDvJGLV/oSOvCvNAx1oX2ZOKIXYbIgph2EtaOV4M0aYeDZs5r5rxmlGlGmZfi87vMGijUf+Lt3AcvA6nEzctfxy6lOer1asDaEHr6nKet++7R4t2zuia7VtYiyWrSpRFnjMcsjDttGrfpo53soaI9j8PwM7DfTHohBUN9I+fkDPXQg8/BgI8irywJrPiKezb6IK/ItrCBV7qPQZZO7at1NBeI2SsHWw3cUw/SPPGYnNzzbvCOFt6Xedqrhh3K4yChEYaMRknCYhpi+vxh5y+V45d7UP5Fwm4BUmUOO91OHHVXgzCg7dTOrBH+wTpy7k1puXM2A0WVLRZwFmASddKAsrTL47Tj9Ty8X/D+rZfG+I31TK/zVzdgSRR1IAQahTQNki6uNu+U5p3S7KObR9zSPeKe/iBqtrrNVrfZ6i7ZVtcPTHeNlqo0RQ4M9yHDO0ZMW8Ug465wPDhm+n8sEG/ElhKRysfmUvc/hh8j6WTyHckbY7hSIQAA&quot;"/>
    <we:property name="isFooterCollapsed" value="true"/>
    <we:property name="isFiltersActionButtonVisible" value="true"/>
    <we:property name="reportEmbeddedTime" value="&quot;2023-09-04T11:31:59.994Z&quot;"/>
    <we:property name="creatorTenantId" value="&quot;ced2c552-7d1f-4731-aa3a-2f0ec9629e26&quot;"/>
    <we:property name="creatorUserId" value="&quot;10030000ACA4F13A&quot;"/>
    <we:property name="creatorSessionId" value="&quot;599b98cb-9550-4a63-b1b2-a103360ded7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0DE584A-B15D-4F18-9052-D7AA35230179}">
  <we:reference id="wa200003233" version="2.0.0.3" store="es-ES" storeType="OMEX"/>
  <we:alternateReferences>
    <we:reference id="WA200003233" version="2.0.0.3" store="WA200003233" storeType="OMEX"/>
  </we:alternateReferences>
  <we:properties>
    <we:property name="pptInsertionSessionID" value="&quot;DA7FD4EC-7ED0-4AEC-B8AD-CA81D3A2442D&quot;"/>
    <we:property name="reportUrl" value="&quot;/groups/me/reports/e1525ebd-6402-401b-aab2-40166b089a1a/ReportSection?experience=power-bi&quot;"/>
    <we:property name="reportName" value="&quot;incendios&quot;"/>
    <we:property name="reportState" value="&quot;CONNECTED&quot;"/>
    <we:property name="embedUrl" value="&quot;/reportEmbed?reportId=e1525ebd-6402-401b-aab2-40166b089a1a&amp;config=eyJjbHVzdGVyVXJsIjoiaHR0cHM6Ly9XQUJJLU5PUlRILUVVUk9QRS1yZWRpcmVjdC5hbmFseXNpcy53aW5kb3dzLm5ldCIsImVtYmVkRmVhdHVyZXMiOnsibW9kZXJuRW1iZWQiOnRydWUsInVzYWdlTWV0cmljc1ZOZXh0Ijp0cnVlfX0%3D&amp;disableSensitivityBanner=true&quot;"/>
    <we:property name="pageName" value="&quot;ReportSection&quot;"/>
    <we:property name="pageDisplayName" value="&quot;Descriptiva1&quot;"/>
    <we:property name="datasetId" value="&quot;62259d08-de63-41ef-82e3-81845f25d308&quot;"/>
    <we:property name="backgroundColor" value="&quot;#FFFFFF&quot;"/>
    <we:property name="bookmark" value="&quot;H4sIAAAAAAAAA81WzW4aMRB+FWSpSiuhan9YWHILlKiq0giFKpeKw6w9uzgx663XS0IRj9RDnyEvVtsLaZISSKMkggv2jD3zzcw3s14QxstCwPwUpkgOyVdQFJhUDZ80SV7LelJeTkFdph5lnQBDz+8kLbPywwjNKVloLvOSHC6IBpWhPudlBcIaNMLv4yYBIYaQ2V0KosQmKVCVMgfBf2J92Ki0qnDZJHhdCKnAmhxp0GjNzsxxszdQ/I+h8QhU8xmOkOpaeoaFVHq1h44PLUajOIHYw7AbJklq7pS11sHcfd46dcD6MtfAcwPAyhIaRQG2kQZ+AOY/akFi5SkXen1kPrgulIl7sU7fsVOGnVY7jVphu8UijyJEQScysPS8sGf6JtJMKk5BEJcDhWUd8oL0paimbjW4Jx/JSlE8Q4d2kGuu58bSaIKofbI0qRwqaRLtpEc3v6WTTeRVX6Hxxsiht2wu1gCO2AxyaqQPvR9lmcIM9Go7eHFoo8qsUk45NkxVGu+c/rjKV8X19hP1UCHjlNqbO/GOjaTkeSZWZP/Lrm91GMIQrC+q0tAEWY2uL6eJ7E9AadthyYXhqqWXsSQVQ9WbO4Z94mrdBEHzQTR7ULjleN2r5trFnQZc0b0O4gX5PV5audeKqN8KOkE7Ymnb96EdwuNduotKz4HXeB982OMW3ATvtJqikg2GjRHPOZZayXI/W3ET+v9pxydg/sxRmQ/hZH6CMxT/wrvVPxP5nfuOF40vdv+juvkFTr9y+xhn3mSg+A8Hygs3gq3DNnd7VoPXm2VbclTPs4CxtBsn7SjxMGbYTUIvftt59sRZtpOXpeAU1T0CEjN2MvfKY6DBRVDUjjjWesmcGl2AC3LCTdC17XMQlTV70EN9hZgf2Dq5rD1SK3ehfJ2vDmAYe1GahsiiOGbAutS9DbcmBBy2XqW18X6vL91vc6JkpcsCKA4hxw0JM4mCnNmKbE2ae4rfJmy5/APvqSnVCgwAAA==&quot;"/>
    <we:property name="initialStateBookmark" value="&quot;H4sIAAAAAAAAA+1Y3WrbMBR+FSMY3SAMO4nz04tBkmaU9Zdm9GaEcSwdOyqq5cly2qzkkXaxZ+iLTZKTrNnaZKUtpCN31pF0zne+82f7hjCeZwImx3CJZJccgaLApPICUiFpKeuenBwcdc4Ovh53jvpGLDPNZZqT3RuiQSWoz3legLAajPDLsEJAiFNI7CoGkWOFZKhymYLg37E8bLa0KnBaIXidCanAqhxo0GjVjs1xsza2g/c1YxGo5mMcINWl9AwzqfR8XSF5+eQgLe9ZZc5gT6YaeGoUW1nUjuu03mr7rM0CaETVdhBaecyFnh+Z9K8zZfwxXk4yy0PPoEuk4hQEcbgV5vnMSE+K4tI99ZfkA1koimcYu61Ucz0xmvblBQRkarw/VdJw44Sd25/SyUbyqqfQGGNk159WFvY7bAwpNdI/jXeSRGECc4f7z43suLhEJT2G3oCnHHOtZO7OfCzSGc3+hgPPF8C9D17o+94IHuPBqtDvc1SmakaTQxyj+BvvYv/xrty56tLD+2TX34rbHyX6mcWHUmdoJMbxRMyK7nc1fC7doo7i3giUtnUdXZiqsclv7knFUHUnLv/3uJqXU1B5/ijN0Fu6V1naHJ6nw3lLMl5c3Ok9szQpWXs+ZoaWHBLXIALajAPqs1qTNhp+E7Y96yFkg8I8UY6elhqE93YE715Fy3K4Y26Rmzm2bVPWLWHm9rZJvYomBY06DWhcZxGrAoujVjNoPKlJbQ6hG9gsti9m2/nytPny5jWC/pcUWTtUNEQC+9fLI8XqaTYQaLse0zCohbUYGTb+1xa2lqRccIpqiSNiKjdxX+kMNDgOsjJSHMt9ydw2OopuyCE3tJW6z0EUVu3OnrnB5FW6YweVmx0PDCt3I3dWNofGctRhGFIz4qiPrVYI1Kd1Vl2bJw+W0EtOgw0Jehf1FeKjYv5yrJQxDFjY9KtB1IZ2UA1qjTioulpfyQ84qN1Ca/fzaal9OK338SYLnWdA8RRSvIc/wxukzAZoJYfud5p7DbWQuOlgay7Yn2wLvqfTXyNYuJnvEwAA&quot;"/>
    <we:property name="isFooterCollapsed" value="true"/>
    <we:property name="isFiltersActionButtonVisible" value="true"/>
    <we:property name="reportEmbeddedTime" value="&quot;2023-09-04T11:34:08.825Z&quot;"/>
    <we:property name="creatorTenantId" value="&quot;ced2c552-7d1f-4731-aa3a-2f0ec9629e26&quot;"/>
    <we:property name="creatorUserId" value="&quot;10030000ACA4F13A&quot;"/>
    <we:property name="creatorSessionId" value="&quot;6d7dbe22-b73f-4fa3-850c-1af47c371322&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6269D44-0B89-4AEC-85CD-7B20DC4F4E5C}">
  <we:reference id="wa200003233" version="2.0.0.3" store="es-ES" storeType="OMEX"/>
  <we:alternateReferences>
    <we:reference id="WA200003233" version="2.0.0.3" store="WA200003233" storeType="OMEX"/>
  </we:alternateReferences>
  <we:properties>
    <we:property name="pptInsertionSessionID" value="&quot;DA7FD4EC-7ED0-4AEC-B8AD-CA81D3A2442D&quot;"/>
    <we:property name="reportUrl" value="&quot;/groups/me/reports/d62bcf6b-b352-4a7d-bcdc-8951996f9db8/ReportSection?experience=power-bi&quot;"/>
    <we:property name="reportName" value="&quot;descriptivo-bosque&quot;"/>
    <we:property name="reportState" value="&quot;CONNECTED&quot;"/>
    <we:property name="embedUrl" value="&quot;/reportEmbed?reportId=d62bcf6b-b352-4a7d-bcdc-8951996f9db8&amp;config=eyJjbHVzdGVyVXJsIjoiaHR0cHM6Ly9XQUJJLU5PUlRILUVVUk9QRS1yZWRpcmVjdC5hbmFseXNpcy53aW5kb3dzLm5ldCIsImVtYmVkRmVhdHVyZXMiOnsibW9kZXJuRW1iZWQiOnRydWUsInVzYWdlTWV0cmljc1ZOZXh0Ijp0cnVlfX0%3D&amp;disableSensitivityBanner=true&quot;"/>
    <we:property name="pageName" value="&quot;ReportSection&quot;"/>
    <we:property name="pageDisplayName" value="&quot;Descriptivo&quot;"/>
    <we:property name="datasetId" value="&quot;42961294-f45e-4a1d-aad1-607df732675f&quot;"/>
    <we:property name="backgroundColor" value="&quot;#FFFFFF&quot;"/>
    <we:property name="bookmark" value="&quot;H4sIAAAAAAAAA91Zy27jNhT9FUGbSQFjRg/bkrNLbKcYzKQ14iBdFFlck9cyMzIpkJQTN/Cin9PFLAb9BP9YryQ7D3dcu4A7Y9Ur8pK6POe++PCjy4XJUpj/BFN0T91L0Ay40o7vNlxZyc6V+jQF/SmOm14cICL3IIC2HwTNFs1SmRVKGvf00bWgE7Q3wuSQFgpJ+Ottw4U0HUBS9MaQGmy4GWqjJKTiN6wm05DVOS4aLj5kqdJQqBxasFiondF06hMU/21IKwKzYoZDZLaSXmGmtF33G66pWiWk12OFsnLBrpIWhCTFhazVxFHUCb0obHu+xzpR5LUL+VikdjVlNO8/ZJr4EMt5VpilS+gSpQWD1C1xazRmtUhXpfm0bPVfyYcq1wyvcFwOSSvsnDQNJ4jWdxdEf6AVGaeU9k2GTGApnqj7rkZakLun3qLxhOGMz0Aykm4COEsSjQmsSfcPjo6aPGdMLP+Uzs8Py88JSuWcXMt3Z8sv6ody9kUuV1b3jpPDWZKD816SixlmFjg4J5fhvgRuSWKETNJVCD/H1nXFK6Xw6qa5IfXIK7hdNR2p7gS0LfJmdEdRWQQXaVKaoz6fl/HVE3odrkFjg95x2WRxu05G0nD3IutWuVHxOWwy3C6KoTYL2XgUeZ02jv2Qt4K2z484Y3cGi0kFQ/0qKtwpUjUtGhwslDyyai2B1bji5TCWNB/dj4KoV7pvIM0LtW969AVX9/INgVqUxtvisfIL85/5y2NtbDIf2jFjQTzmMY/8nf7aWhm+RaAf0oFUHCvP/M2HFf/XrZv1dkfZf6HVtPxstT8bWmGTWMOtMHhFOv4yoXKzcqPkwj5ZbJqBFmaz90FI4tdsuB9xbPc2bdUp4fxLq16JZGK3BGvoB3EUv235ndWv3XuK2rLUbMkDmZOhBetLviMbtizQ2CuTztHeI37zRPpng1bJFUcBCzzeYsAC9L1oDK3x902uPU4HR1Igv5Nbdxqo8iwLWp24FXXicRhzP2LtsDU64m2u9oe6oyCQToEt/5BOD50u6JGqIqMu6AmOc6FSAZoMH9QE9blQUzDPwD8kNQHeBRrnwOuCljKyKnrlBXwq5KpLFq9TjvZUAV0yAfXA2zdMaY3SLj+D05+JOtbF/gwypdfxchnWEfZAWSyiJq0RgfdG0adSGefkxzrFyyVtnHQKyGoIfaBoKtXHO3SWvz9vqLUDP1CjtIr8mkD/HzxqDpHRRcVq9fLwWCcC1xqkyUT9Kv2NYgd4NrYwSrH/sOcDsb/5QHzYC1719LL4+q1b5dZkwHAAEr9y+ybrg+S461Gm/EvoxTvPX1v1WESSGgAA&quot;"/>
    <we:property name="initialStateBookmark" value="&quot;H4sIAAAAAAAAA91Z3W4iNxR+ldHcbCqh7QwEBnJHgFSrLBsUouzFKqoO9mFwNNgj20PCRlz0cXqxF1UfgRfrmTEkG7oUKtFdplzZx57j7zt//uHJ58KkCcw/wBT9M78PmgFX2gv9ii+d7Pzq6rLfvr789UO73yOxSq1Q0vhnT74FHaO9FSaDJNdAwk93FR+SZABx3htDYrDip6iNkpCIz+gm05DVGS4qPj6midKQqxxasJirndF06tPa4dsarQjMihkOkVknvcZUabvuV3zjWgWk12O5smLBjpIWhCTFuax+iqOoVQuiWiMIA9aKoqCRy8cisaspo3nvMdXEh1jO09wOHUIXKy0YJH6BW6Mxq0U6KsmmRav3Sj5UmWZ4jeNiSFph56RpOEG0ob8g+gOtyDiFtGdSZAIL8UQ9dDTSgtw/CxaVZwxtPgPJSLoJoB3HGmNYk+4dHB01ecaYWP4pvavH5ZcYpfJObuTP7eUf6qdi9kUmV1YPjpNDO87AeyfJxQxTCxy8k35tXwJ3JDFCxskqhF9i68bxSii8OklmSD1yB7ejpiPVmYC2ed6M7ikq8+AiTUpz1OfzIr66Qq/DtVrZoHdcNlncrZORNNx/lXWr3HB8DpsMd4t8qMFqbDyKglYDx2GN16uNkB9xxu4MFpMIhvpVVPhTpGqaNzhYKHikbi2BblzxYhgLmk/+e0HUne5bSLJc7ZsufcHVg3xDoBaF8bZ4rPjC/Gf+ClgDT1kIjSZj1eaYN3kU7vTX1srwPQL9kA6k4ug88zcfOv6vW7fr7Y6y/0KrafHZakM2tMImsYrvMAR5On6cULlZuVFyYZ8tNk1BC7PZuxSS+J1W/Pc4tnub1nUKOP/SqtcintgtwVoLq82o+bYetla/Rvc5aotSsyUPZEaGFqwn+Y5s2LJAZa9MOkf7gPjdE+mfDeqSqxlVWTXgdQasimEQjaE+/rHJtcfp4EgK5A9y604DOc+yar3VrEet5rjW5GHEGrX66Ii3udIf6o6CQDIFtvxdel30OqBHykVGWdATHO9CJQI0Gb5aEtTnQk3BvAC/jEsCvAM0zoGXBS1lpCt6xQV8KuSqSxYvU452VQ5dMgHlwNszTGmN0i6/gNebiTLWxd4MUqXX8dKvlRH2QFnMoyYpEYF3RtGnUhnv5JcyxUufNk46BaQlhD5QNJXq4z16y99eNtTSgR+oUeIivyTQ/wePmkNkdFGxWn19eCwTgRsN0qSifJX+VrEDPBtbGCXYe9zzgTjcfCA+7AXPPb0svn3rVpk1KTAcgMRv3L7J+iA57nqUyf/3ca8wZAZB3Pecv8L2F60WXjuyGgAA&quot;"/>
    <we:property name="isFooterCollapsed" value="true"/>
    <we:property name="isFiltersActionButtonVisible" value="true"/>
    <we:property name="reportEmbeddedTime" value="&quot;2023-09-04T11:36:05.574Z&quot;"/>
    <we:property name="creatorTenantId" value="&quot;ced2c552-7d1f-4731-aa3a-2f0ec9629e26&quot;"/>
    <we:property name="creatorUserId" value="&quot;10030000ACA4F13A&quot;"/>
    <we:property name="creatorSessionId" value="&quot;151d465f-6469-4a22-b96e-6a48bd911a4b&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09D146AC-B319-4F4C-9CC5-23302D606ACC}">
  <we:reference id="wa200003233" version="2.0.0.3" store="es-ES" storeType="OMEX"/>
  <we:alternateReferences>
    <we:reference id="WA200003233" version="2.0.0.3" store="WA200003233" storeType="OMEX"/>
  </we:alternateReferences>
  <we:properties>
    <we:property name="pptInsertionSessionID" value="&quot;DA7FD4EC-7ED0-4AEC-B8AD-CA81D3A2442D&quot;"/>
    <we:property name="reportUrl" value="&quot;/groups/me/reports/7394c269-0a24-4752-b292-1bdc90b29e8f/ReportSection?experience=power-bi&quot;"/>
    <we:property name="reportName" value="&quot;poblacion&quot;"/>
    <we:property name="reportState" value="&quot;CONNECTED&quot;"/>
    <we:property name="embedUrl" value="&quot;/reportEmbed?reportId=7394c269-0a24-4752-b292-1bdc90b29e8f&amp;config=eyJjbHVzdGVyVXJsIjoiaHR0cHM6Ly9XQUJJLU5PUlRILUVVUk9QRS1yZWRpcmVjdC5hbmFseXNpcy53aW5kb3dzLm5ldCIsImVtYmVkRmVhdHVyZXMiOnsibW9kZXJuRW1iZWQiOnRydWUsInVzYWdlTWV0cmljc1ZOZXh0Ijp0cnVlfX0%3D&amp;disableSensitivityBanner=true&quot;"/>
    <we:property name="pageName" value="&quot;ReportSection&quot;"/>
    <we:property name="pageDisplayName" value="&quot;Regresion&quot;"/>
    <we:property name="datasetId" value="&quot;200192fb-30f2-44a7-b53b-0a512fd9fdf2&quot;"/>
    <we:property name="backgroundColor" value="&quot;#FFFFFF&quot;"/>
    <we:property name="bookmark" value="&quot;H4sIAAAAAAAAA+1X0U7bMBT9FeQXNimakrSkLW+0A00Tmyo68TJV6Na5SQ1unDlOIavySfuK/diunZYVVmCaylakvSXn2veec51z6y5YLIpcQvURZsgO2QfQHGKl9wLmsazB+kpdzUBfJWEv5j4EbYSwjW0fI/BplcqNUFnBDhfMgE7RnIuiBGkTEviZxb1ueHDQCdth7MfQDTrQCdnYYyDlEFK7JgFZoMdy1IXKQIqv2KSgkNEl1h7Dm1wqDbbQyIBBW2xOy+mdCAZvWsQDuBFzHCE3DXqGudJm9e6xonlyRO/GbDJXcKAyAyKjxBbbSJzwREizXDKpjm9yTSpJe5XbZh3Fc8g4xsyR1lgUywoDJcuZezq+g49UqTmeYeJCmRGmojSjKaIJWE3ah1pRZxx644Cpuh5opC7E7NCvvadLH6WpxhRWWo+3zqtywEmZLfvp7ybNGUL2cphecHEh1TXql0W5zPPfoTwmpBBZKpde/2nCT40SST4cTEEbO2Iml2RV6zjapXSMul85070VeuXh0LtH/l8rrsermUR7LteGz4B6kCrdKNjWWBjXFkSM+CTiUdgLw17U4Z1u0v27I2vvVfh6V8fWJm5DNZHA7eZtuOydQE2/oNPqFOcof2V3G/9D4mv72QnyKey9t8CX8vs3cAuWdTe2fOuWC+5bbpsfjG33Y7V2qtXP5/WH2tP4PZl0MaErShIgcE7XFB4Fu+n3Jz++QgpOY3T9y6MJS/dJdxUDA05C3lQR2MRV7MLoFC7YqSDVTe5zkKVNu99Hc42Y7dtTcm174KTchuKZzilE8AOOnclB0m7xqBe3gh04p7uz7/95rfdj7MrXm+Wp0hQ5cBxChhtkkjzIYtvHR6W6vz23Muv6B5sjlT2MDQAA&quot;"/>
    <we:property name="initialStateBookmark" value="&quot;H4sIAAAAAAAAA+1XXU/bMBT9K8gvbFI0NQH6wVvbFU3jq6ITL1NV3Tg3qZGJM8cpZFV+0n7F/tiunZYVVmCaylakvcXH9r33HOfcOHMWiTyTUJ7BNbJDdgqaQ6T0js88ltZY7/z8+LR7cTw5654OCFaZESrN2eGcGdAJmkuRFyBtBAI/jz0GUg4hsaMYZI4ey1DnKgUpvmK9mKaMLrDyGN5mUmmwIUcGDNqwM1pOY8rtv9ujjMCNmOEIuanRC8yUNsuxx/L6yZV0f84Gcwn7KjUgUgpssajTDg4OWsF+EDUiaPstaAUWj4U0iyVhObjNNPEhlmVmdehGM0g5RswVrTHPFxn6ShbX7mlwDx+pQnO8wNhNpUaYksKMpojGZxVxH2pFyjj01gFTddPXSCpE7LBRec+n7iaJxgSWXAcbr6t0wFGRLvRsbGeZ1wjp66l0wsVEqhvUr6vkIst+p+QxIblIE7nw+k8TfqqZSPJhfwra2GYSXpFVreNol9IR6l7pTPde6KWHA+9B8f+acTVe9iTac7XSfPqkQaJ0zWBTbWFcWRCxycMmbwadIOg0W7zVjtt/t2XtvAnebmvbWlfbUIUSuN28CZd9EKjp4zgtT3CG8tfq7ub/sPCV/ewI+RR2PlrgS/H9G7gFi7xrJd+45fyHltvkC2PlfirXVkn9cl5/TJ7a73HYxpiuKLGPwDldU3jT306/P/vy5VJwaqOrbx51WLo5uqsYGHAUsjqLwHpeRW4aHcM5OxHEuo59CbKwYXd7aG4Q0117Sk62R07Kbchf6JwChIbPsRUexPt7vNmJ9vwtOKf7ve//ea3qMXbpq/X0VGHyDDgOIcU1NIkepJHV8Umq7rfHdTqrrAjlc9rYn6E7WarqB1MrXtuXDQAA&quot;"/>
    <we:property name="isFooterCollapsed" value="true"/>
    <we:property name="isFiltersActionButtonVisible" value="true"/>
    <we:property name="reportEmbeddedTime" value="&quot;2023-09-04T11:37:27.948Z&quot;"/>
    <we:property name="creatorTenantId" value="&quot;ced2c552-7d1f-4731-aa3a-2f0ec9629e26&quot;"/>
    <we:property name="creatorUserId" value="&quot;10030000ACA4F13A&quot;"/>
    <we:property name="creatorSessionId" value="&quot;3de975c6-a964-4153-ad80-67218379003f&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808</TotalTime>
  <Words>5654</Words>
  <Application>Microsoft Office PowerPoint</Application>
  <PresentationFormat>Personalizado</PresentationFormat>
  <Paragraphs>750</Paragraphs>
  <Slides>51</Slides>
  <Notes>51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Cambria Math</vt:lpstr>
      <vt:lpstr>Times New Roman</vt:lpstr>
      <vt:lpstr>Wingdings</vt:lpstr>
      <vt:lpstr>Tecnología 16x9</vt:lpstr>
      <vt:lpstr>    Trabajo Fin de Grado</vt:lpstr>
      <vt:lpstr>Índice de la Presentación.  Capítulos:</vt:lpstr>
      <vt:lpstr>Introducción.</vt:lpstr>
      <vt:lpstr>Introducción.</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Fuentes de Datos Abiertas.</vt:lpstr>
      <vt:lpstr>Proceso ETL. </vt:lpstr>
      <vt:lpstr>Proceso ETL. </vt:lpstr>
      <vt:lpstr>Proceso ETL. </vt:lpstr>
      <vt:lpstr>Proceso ETL. </vt:lpstr>
      <vt:lpstr>Proceso ETL. </vt:lpstr>
      <vt:lpstr>Proceso ETL. </vt:lpstr>
      <vt:lpstr>Proceso ETL. </vt:lpstr>
      <vt:lpstr>Proceso ETL.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Análisis de Datos. </vt:lpstr>
      <vt:lpstr>Visualización en PowerBi. </vt:lpstr>
      <vt:lpstr>Visualización en PowerBi. </vt:lpstr>
      <vt:lpstr>Visualización en PowerBi. </vt:lpstr>
      <vt:lpstr>Visualización en PowerBi. </vt:lpstr>
      <vt:lpstr>Conclusiones y Líneas Futuras. </vt:lpstr>
      <vt:lpstr>Conclusiones y Líneas Futuras. </vt:lpstr>
      <vt:lpstr>Conclusiones y Líneas Futuras. </vt:lpstr>
      <vt:lpstr>¡¡¡ Muchas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Trabajo Fin de Grado</dc:title>
  <dc:creator>marcos navarro juan</dc:creator>
  <cp:lastModifiedBy>marcos navarro juan</cp:lastModifiedBy>
  <cp:revision>12</cp:revision>
  <dcterms:created xsi:type="dcterms:W3CDTF">2023-09-02T17:43:18Z</dcterms:created>
  <dcterms:modified xsi:type="dcterms:W3CDTF">2023-09-04T22:36:45Z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