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MX"/>
              <a:t>Haz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11/11/22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11/11/22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EAA1C34-32E1-5028-C6CC-AD279DE0AC9C}"/>
              </a:ext>
            </a:extLst>
          </p:cNvPr>
          <p:cNvSpPr>
            <a:spLocks noGrp="1"/>
          </p:cNvSpPr>
          <p:nvPr>
            <p:ph type="ctrTitle"/>
          </p:nvPr>
        </p:nvSpPr>
        <p:spPr>
          <a:xfrm>
            <a:off x="643467" y="1298448"/>
            <a:ext cx="3685070" cy="3255264"/>
          </a:xfrm>
        </p:spPr>
        <p:txBody>
          <a:bodyPr>
            <a:normAutofit/>
          </a:bodyPr>
          <a:lstStyle/>
          <a:p>
            <a:r>
              <a:rPr lang="es-MX" sz="3700">
                <a:latin typeface="Bahnschrift" panose="020F0502020204030204" pitchFamily="34" charset="0"/>
              </a:rPr>
              <a:t>Mejora en el control de calidad de piezas plásticas para </a:t>
            </a:r>
            <a:r>
              <a:rPr lang="es-MX" sz="3700" err="1">
                <a:latin typeface="Bahnschrift" panose="020F0502020204030204" pitchFamily="34" charset="0"/>
              </a:rPr>
              <a:t>eficientizar</a:t>
            </a:r>
            <a:r>
              <a:rPr lang="es-MX" sz="3700">
                <a:latin typeface="Bahnschrift" panose="020F0502020204030204" pitchFamily="34" charset="0"/>
              </a:rPr>
              <a:t> el tiempo </a:t>
            </a:r>
          </a:p>
        </p:txBody>
      </p:sp>
      <p:pic>
        <p:nvPicPr>
          <p:cNvPr id="6" name="Imagen 5">
            <a:extLst>
              <a:ext uri="{FF2B5EF4-FFF2-40B4-BE49-F238E27FC236}">
                <a16:creationId xmlns:a16="http://schemas.microsoft.com/office/drawing/2014/main" id="{1A61C881-09D6-30CE-5B86-F48AEC25869A}"/>
              </a:ext>
            </a:extLst>
          </p:cNvPr>
          <p:cNvPicPr>
            <a:picLocks noChangeAspect="1"/>
          </p:cNvPicPr>
          <p:nvPr/>
        </p:nvPicPr>
        <p:blipFill rotWithShape="1">
          <a:blip r:embed="rId2"/>
          <a:srcRect r="20781" b="3"/>
          <a:stretch/>
        </p:blipFill>
        <p:spPr>
          <a:xfrm>
            <a:off x="5120640" y="759599"/>
            <a:ext cx="6367271" cy="5330650"/>
          </a:xfrm>
          <a:prstGeom prst="rect">
            <a:avLst/>
          </a:prstGeom>
        </p:spPr>
      </p:pic>
      <p:sp>
        <p:nvSpPr>
          <p:cNvPr id="19" name="Rectangle 14">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868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3">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00"/>
            <a:ext cx="4053525" cy="533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793BE30-491B-599C-E338-692903E85E89}"/>
              </a:ext>
            </a:extLst>
          </p:cNvPr>
          <p:cNvSpPr>
            <a:spLocks noGrp="1"/>
          </p:cNvSpPr>
          <p:nvPr>
            <p:ph type="title"/>
          </p:nvPr>
        </p:nvSpPr>
        <p:spPr>
          <a:xfrm>
            <a:off x="252919" y="1123837"/>
            <a:ext cx="3616348" cy="1322637"/>
          </a:xfrm>
        </p:spPr>
        <p:txBody>
          <a:bodyPr vert="horz" lIns="91440" tIns="45720" rIns="91440" bIns="45720" rtlCol="0">
            <a:normAutofit/>
          </a:bodyPr>
          <a:lstStyle/>
          <a:p>
            <a:r>
              <a:rPr lang="en-US" spc="-100"/>
              <a:t>Cómo funciona?</a:t>
            </a:r>
          </a:p>
        </p:txBody>
      </p:sp>
      <p:sp>
        <p:nvSpPr>
          <p:cNvPr id="38" name="Content Placeholder 28">
            <a:extLst>
              <a:ext uri="{FF2B5EF4-FFF2-40B4-BE49-F238E27FC236}">
                <a16:creationId xmlns:a16="http://schemas.microsoft.com/office/drawing/2014/main" id="{8C19F22B-C6D3-BCB0-6C24-90178971D680}"/>
              </a:ext>
            </a:extLst>
          </p:cNvPr>
          <p:cNvSpPr>
            <a:spLocks noGrp="1"/>
          </p:cNvSpPr>
          <p:nvPr>
            <p:ph idx="1"/>
          </p:nvPr>
        </p:nvSpPr>
        <p:spPr>
          <a:xfrm>
            <a:off x="252920" y="2597864"/>
            <a:ext cx="3616348" cy="3386883"/>
          </a:xfrm>
        </p:spPr>
        <p:txBody>
          <a:bodyPr anchor="t">
            <a:normAutofit/>
          </a:bodyPr>
          <a:lstStyle/>
          <a:p>
            <a:r>
              <a:rPr lang="es-MX" dirty="0">
                <a:solidFill>
                  <a:srgbClr val="FFFFFF"/>
                </a:solidFill>
              </a:rPr>
              <a:t>Nuestro Equipo desarrollo una plantilla especial que ayuda a la eficiencia de la detección de fallas , con esto tendremos un tiempo menor a la hora de los </a:t>
            </a:r>
            <a:r>
              <a:rPr lang="es-MX" dirty="0" err="1">
                <a:solidFill>
                  <a:srgbClr val="FFFFFF"/>
                </a:solidFill>
              </a:rPr>
              <a:t>percanses</a:t>
            </a:r>
            <a:r>
              <a:rPr lang="es-MX" dirty="0">
                <a:solidFill>
                  <a:srgbClr val="FFFFFF"/>
                </a:solidFill>
              </a:rPr>
              <a:t>.</a:t>
            </a:r>
          </a:p>
        </p:txBody>
      </p:sp>
      <p:pic>
        <p:nvPicPr>
          <p:cNvPr id="9" name="Imagen 8">
            <a:extLst>
              <a:ext uri="{FF2B5EF4-FFF2-40B4-BE49-F238E27FC236}">
                <a16:creationId xmlns:a16="http://schemas.microsoft.com/office/drawing/2014/main" id="{33A412B4-8026-B6AE-3A90-6F315DA1B471}"/>
              </a:ext>
            </a:extLst>
          </p:cNvPr>
          <p:cNvPicPr>
            <a:picLocks noChangeAspect="1"/>
          </p:cNvPicPr>
          <p:nvPr/>
        </p:nvPicPr>
        <p:blipFill>
          <a:blip r:embed="rId2"/>
          <a:stretch>
            <a:fillRect/>
          </a:stretch>
        </p:blipFill>
        <p:spPr>
          <a:xfrm>
            <a:off x="8657194" y="762000"/>
            <a:ext cx="3000373" cy="5333998"/>
          </a:xfrm>
          <a:prstGeom prst="rect">
            <a:avLst/>
          </a:prstGeom>
        </p:spPr>
      </p:pic>
      <p:pic>
        <p:nvPicPr>
          <p:cNvPr id="6" name="Marcador de contenido 5">
            <a:extLst>
              <a:ext uri="{FF2B5EF4-FFF2-40B4-BE49-F238E27FC236}">
                <a16:creationId xmlns:a16="http://schemas.microsoft.com/office/drawing/2014/main" id="{275119B3-F173-946B-9C91-7EFBA9006D3C}"/>
              </a:ext>
            </a:extLst>
          </p:cNvPr>
          <p:cNvPicPr>
            <a:picLocks noChangeAspect="1"/>
          </p:cNvPicPr>
          <p:nvPr/>
        </p:nvPicPr>
        <p:blipFill>
          <a:blip r:embed="rId3"/>
          <a:stretch>
            <a:fillRect/>
          </a:stretch>
        </p:blipFill>
        <p:spPr>
          <a:xfrm>
            <a:off x="5122390" y="762000"/>
            <a:ext cx="3000372" cy="5333998"/>
          </a:xfrm>
          <a:prstGeom prst="rect">
            <a:avLst/>
          </a:prstGeom>
        </p:spPr>
      </p:pic>
    </p:spTree>
    <p:extLst>
      <p:ext uri="{BB962C8B-B14F-4D97-AF65-F5344CB8AC3E}">
        <p14:creationId xmlns:p14="http://schemas.microsoft.com/office/powerpoint/2010/main" val="168036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15471-BFE5-CAB0-F0A6-D7CD1A3112AE}"/>
              </a:ext>
            </a:extLst>
          </p:cNvPr>
          <p:cNvSpPr>
            <a:spLocks noGrp="1"/>
          </p:cNvSpPr>
          <p:nvPr>
            <p:ph type="title"/>
          </p:nvPr>
        </p:nvSpPr>
        <p:spPr>
          <a:xfrm>
            <a:off x="252919" y="1123837"/>
            <a:ext cx="2947482" cy="1283461"/>
          </a:xfrm>
        </p:spPr>
        <p:txBody>
          <a:bodyPr anchor="b">
            <a:normAutofit/>
          </a:bodyPr>
          <a:lstStyle/>
          <a:p>
            <a:r>
              <a:rPr lang="es-MX" sz="2400"/>
              <a:t> Cuánto tiempo nos eficientizara?</a:t>
            </a:r>
          </a:p>
        </p:txBody>
      </p:sp>
      <p:sp>
        <p:nvSpPr>
          <p:cNvPr id="3" name="Marcador de contenido 2">
            <a:extLst>
              <a:ext uri="{FF2B5EF4-FFF2-40B4-BE49-F238E27FC236}">
                <a16:creationId xmlns:a16="http://schemas.microsoft.com/office/drawing/2014/main" id="{15FC2A7D-2D04-0165-6507-4E2F1AC7FB0B}"/>
              </a:ext>
            </a:extLst>
          </p:cNvPr>
          <p:cNvSpPr>
            <a:spLocks noGrp="1"/>
          </p:cNvSpPr>
          <p:nvPr>
            <p:ph idx="1"/>
          </p:nvPr>
        </p:nvSpPr>
        <p:spPr>
          <a:xfrm>
            <a:off x="252919" y="2701213"/>
            <a:ext cx="2947482" cy="3498980"/>
          </a:xfrm>
        </p:spPr>
        <p:txBody>
          <a:bodyPr anchor="t">
            <a:normAutofit/>
          </a:bodyPr>
          <a:lstStyle/>
          <a:p>
            <a:r>
              <a:rPr lang="es-MX" sz="1600">
                <a:solidFill>
                  <a:srgbClr val="FFFFFF"/>
                </a:solidFill>
              </a:rPr>
              <a:t>Haciendo cálculos de producción en la misma empresa nosotros cálculos que de un 10 aún 15% estimado de tiempo tendremos la eficiencia total del proyecto en cuestión de producción y tiempos de entrega</a:t>
            </a:r>
          </a:p>
        </p:txBody>
      </p:sp>
      <p:pic>
        <p:nvPicPr>
          <p:cNvPr id="6" name="Imagen 5">
            <a:extLst>
              <a:ext uri="{FF2B5EF4-FFF2-40B4-BE49-F238E27FC236}">
                <a16:creationId xmlns:a16="http://schemas.microsoft.com/office/drawing/2014/main" id="{1585820A-664A-F4DA-2E9F-88926D9E7850}"/>
              </a:ext>
            </a:extLst>
          </p:cNvPr>
          <p:cNvPicPr>
            <a:picLocks noChangeAspect="1"/>
          </p:cNvPicPr>
          <p:nvPr/>
        </p:nvPicPr>
        <p:blipFill rotWithShape="1">
          <a:blip r:embed="rId2"/>
          <a:srcRect r="18354"/>
          <a:stretch/>
        </p:blipFill>
        <p:spPr>
          <a:xfrm>
            <a:off x="3778897" y="758952"/>
            <a:ext cx="7772401" cy="5330952"/>
          </a:xfrm>
          <a:prstGeom prst="rect">
            <a:avLst/>
          </a:prstGeom>
        </p:spPr>
      </p:pic>
    </p:spTree>
    <p:extLst>
      <p:ext uri="{BB962C8B-B14F-4D97-AF65-F5344CB8AC3E}">
        <p14:creationId xmlns:p14="http://schemas.microsoft.com/office/powerpoint/2010/main" val="243846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6A55C8-89F1-439D-863D-E208C0AC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ECC465B8-2BB3-6D0C-CBD9-1E74204EDDCF}"/>
              </a:ext>
            </a:extLst>
          </p:cNvPr>
          <p:cNvPicPr>
            <a:picLocks noChangeAspect="1"/>
          </p:cNvPicPr>
          <p:nvPr/>
        </p:nvPicPr>
        <p:blipFill rotWithShape="1">
          <a:blip r:embed="rId2"/>
          <a:srcRect r="-1" b="24980"/>
          <a:stretch/>
        </p:blipFill>
        <p:spPr>
          <a:xfrm>
            <a:off x="20" y="1"/>
            <a:ext cx="12188932" cy="6858000"/>
          </a:xfrm>
          <a:prstGeom prst="rect">
            <a:avLst/>
          </a:prstGeom>
        </p:spPr>
      </p:pic>
      <p:sp>
        <p:nvSpPr>
          <p:cNvPr id="13" name="Rectangle 12">
            <a:extLst>
              <a:ext uri="{FF2B5EF4-FFF2-40B4-BE49-F238E27FC236}">
                <a16:creationId xmlns:a16="http://schemas.microsoft.com/office/drawing/2014/main" id="{E4A1FD7E-EAEC-40B9-B75B-432F9DA7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59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B69EA0C-AFE0-A742-F311-2AAA8958E174}"/>
              </a:ext>
            </a:extLst>
          </p:cNvPr>
          <p:cNvSpPr>
            <a:spLocks noGrp="1"/>
          </p:cNvSpPr>
          <p:nvPr>
            <p:ph type="title"/>
          </p:nvPr>
        </p:nvSpPr>
        <p:spPr>
          <a:xfrm>
            <a:off x="289248" y="1123837"/>
            <a:ext cx="5218209" cy="1255469"/>
          </a:xfrm>
        </p:spPr>
        <p:txBody>
          <a:bodyPr>
            <a:normAutofit/>
          </a:bodyPr>
          <a:lstStyle/>
          <a:p>
            <a:r>
              <a:rPr lang="es-MX" dirty="0"/>
              <a:t>Cual es el objetivo principal?</a:t>
            </a:r>
          </a:p>
        </p:txBody>
      </p:sp>
      <p:sp>
        <p:nvSpPr>
          <p:cNvPr id="3" name="Marcador de contenido 2">
            <a:extLst>
              <a:ext uri="{FF2B5EF4-FFF2-40B4-BE49-F238E27FC236}">
                <a16:creationId xmlns:a16="http://schemas.microsoft.com/office/drawing/2014/main" id="{8A3E7CA1-87E7-FA62-5157-05F834F8E628}"/>
              </a:ext>
            </a:extLst>
          </p:cNvPr>
          <p:cNvSpPr>
            <a:spLocks noGrp="1"/>
          </p:cNvSpPr>
          <p:nvPr>
            <p:ph idx="1"/>
          </p:nvPr>
        </p:nvSpPr>
        <p:spPr>
          <a:xfrm>
            <a:off x="289248" y="2510395"/>
            <a:ext cx="5218209" cy="3274586"/>
          </a:xfrm>
        </p:spPr>
        <p:txBody>
          <a:bodyPr anchor="t">
            <a:normAutofit/>
          </a:bodyPr>
          <a:lstStyle/>
          <a:p>
            <a:r>
              <a:rPr lang="es-MX">
                <a:solidFill>
                  <a:srgbClr val="FFFFFF"/>
                </a:solidFill>
              </a:rPr>
              <a:t>Tener un control más específico de las fallas , una detección temprana , y un mejor tiempo de entrega </a:t>
            </a:r>
          </a:p>
        </p:txBody>
      </p:sp>
      <p:sp>
        <p:nvSpPr>
          <p:cNvPr id="15" name="Rectangle 14">
            <a:extLst>
              <a:ext uri="{FF2B5EF4-FFF2-40B4-BE49-F238E27FC236}">
                <a16:creationId xmlns:a16="http://schemas.microsoft.com/office/drawing/2014/main" id="{AC88629E-396B-4C99-B284-F30AABDF2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859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45014-104D-8CB2-58F7-0782D733011E}"/>
              </a:ext>
            </a:extLst>
          </p:cNvPr>
          <p:cNvSpPr>
            <a:spLocks noGrp="1"/>
          </p:cNvSpPr>
          <p:nvPr>
            <p:ph type="title"/>
          </p:nvPr>
        </p:nvSpPr>
        <p:spPr/>
        <p:txBody>
          <a:bodyPr/>
          <a:lstStyle/>
          <a:p>
            <a:r>
              <a:rPr lang="es-MX" b="1" dirty="0"/>
              <a:t>Resultados </a:t>
            </a:r>
          </a:p>
        </p:txBody>
      </p:sp>
      <p:sp>
        <p:nvSpPr>
          <p:cNvPr id="3" name="Marcador de contenido 2">
            <a:extLst>
              <a:ext uri="{FF2B5EF4-FFF2-40B4-BE49-F238E27FC236}">
                <a16:creationId xmlns:a16="http://schemas.microsoft.com/office/drawing/2014/main" id="{99B0909E-2B85-F392-5FAC-87761D721E22}"/>
              </a:ext>
            </a:extLst>
          </p:cNvPr>
          <p:cNvSpPr>
            <a:spLocks noGrp="1"/>
          </p:cNvSpPr>
          <p:nvPr>
            <p:ph idx="1"/>
          </p:nvPr>
        </p:nvSpPr>
        <p:spPr>
          <a:xfrm>
            <a:off x="4006043" y="864108"/>
            <a:ext cx="7315200" cy="1778865"/>
          </a:xfrm>
        </p:spPr>
        <p:txBody>
          <a:bodyPr/>
          <a:lstStyle/>
          <a:p>
            <a:r>
              <a:rPr lang="es-ES" sz="1800" dirty="0">
                <a:effectLst/>
                <a:latin typeface="Cambria" panose="020F0502020204030204" pitchFamily="34" charset="0"/>
                <a:ea typeface="Arial" panose="020B0604020202020204" pitchFamily="34" charset="0"/>
                <a:cs typeface="Arial" panose="020B0604020202020204" pitchFamily="34" charset="0"/>
              </a:rPr>
              <a:t>El crear esta plantilla, pero en formato de app es de gran ayuda al implementar en una empresa ya que mejora los tiempos de reacción en las diferentes líneas de producción que pueden existir</a:t>
            </a:r>
            <a:r>
              <a:rPr lang="es-MX" dirty="0">
                <a:effectLst/>
              </a:rPr>
              <a:t> </a:t>
            </a:r>
            <a:r>
              <a:rPr lang="es-ES" sz="1800" dirty="0">
                <a:effectLst/>
                <a:latin typeface="Cambria" panose="02040503050406030204" pitchFamily="18" charset="0"/>
                <a:ea typeface="Arial" panose="020B0604020202020204" pitchFamily="34" charset="0"/>
                <a:cs typeface="Arial" panose="020B0604020202020204" pitchFamily="34" charset="0"/>
              </a:rPr>
              <a:t>y con esto el tiempo efectivo es mucho mayor a como se manejaba anteriormente. </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MX" dirty="0"/>
          </a:p>
        </p:txBody>
      </p:sp>
      <p:pic>
        <p:nvPicPr>
          <p:cNvPr id="6" name="Imagen 5">
            <a:extLst>
              <a:ext uri="{FF2B5EF4-FFF2-40B4-BE49-F238E27FC236}">
                <a16:creationId xmlns:a16="http://schemas.microsoft.com/office/drawing/2014/main" id="{6DF4004D-C34F-E47F-FC6E-30ED0324E169}"/>
              </a:ext>
            </a:extLst>
          </p:cNvPr>
          <p:cNvPicPr>
            <a:picLocks noChangeAspect="1"/>
          </p:cNvPicPr>
          <p:nvPr/>
        </p:nvPicPr>
        <p:blipFill>
          <a:blip r:embed="rId2"/>
          <a:stretch>
            <a:fillRect/>
          </a:stretch>
        </p:blipFill>
        <p:spPr>
          <a:xfrm>
            <a:off x="4006042" y="2125778"/>
            <a:ext cx="7606493" cy="4178500"/>
          </a:xfrm>
          <a:prstGeom prst="rect">
            <a:avLst/>
          </a:prstGeom>
        </p:spPr>
      </p:pic>
    </p:spTree>
    <p:extLst>
      <p:ext uri="{BB962C8B-B14F-4D97-AF65-F5344CB8AC3E}">
        <p14:creationId xmlns:p14="http://schemas.microsoft.com/office/powerpoint/2010/main" val="136462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2E642-C6C2-B493-CED6-797B342BD71C}"/>
              </a:ext>
            </a:extLst>
          </p:cNvPr>
          <p:cNvSpPr>
            <a:spLocks noGrp="1"/>
          </p:cNvSpPr>
          <p:nvPr>
            <p:ph type="title"/>
          </p:nvPr>
        </p:nvSpPr>
        <p:spPr/>
        <p:txBody>
          <a:bodyPr/>
          <a:lstStyle/>
          <a:p>
            <a:r>
              <a:rPr lang="es-MX" b="1" dirty="0"/>
              <a:t>Conclusión </a:t>
            </a:r>
          </a:p>
        </p:txBody>
      </p:sp>
      <p:sp>
        <p:nvSpPr>
          <p:cNvPr id="3" name="Marcador de contenido 2">
            <a:extLst>
              <a:ext uri="{FF2B5EF4-FFF2-40B4-BE49-F238E27FC236}">
                <a16:creationId xmlns:a16="http://schemas.microsoft.com/office/drawing/2014/main" id="{AF3028C7-E341-79FA-E080-B8C7DD1C0775}"/>
              </a:ext>
            </a:extLst>
          </p:cNvPr>
          <p:cNvSpPr>
            <a:spLocks noGrp="1"/>
          </p:cNvSpPr>
          <p:nvPr>
            <p:ph idx="1"/>
          </p:nvPr>
        </p:nvSpPr>
        <p:spPr>
          <a:xfrm>
            <a:off x="3800619" y="1123837"/>
            <a:ext cx="7315200" cy="5120640"/>
          </a:xfrm>
        </p:spPr>
        <p:txBody>
          <a:bodyPr/>
          <a:lstStyle/>
          <a:p>
            <a:r>
              <a:rPr lang="es-ES" sz="1800" b="1" dirty="0">
                <a:effectLst/>
                <a:latin typeface="Cambria" panose="02040503050406030204" pitchFamily="18" charset="0"/>
                <a:ea typeface="Arial" panose="020B0604020202020204" pitchFamily="34" charset="0"/>
                <a:cs typeface="Arial" panose="020B0604020202020204" pitchFamily="34" charset="0"/>
              </a:rPr>
              <a:t>Como conclusión, este proyecto ha sido, para el autor, la mayor de las experiencias en cuanto a desarrollo de la plantilla digital por el hecho de obtener como resultado un producto que puede tener diversas aplicaciones y tantas posibilidades de trabajo a futuro. Así como también, por haber cumplido con los objetivos y requerimientos establecidos. Sólo resta esperar que </a:t>
            </a:r>
            <a:r>
              <a:rPr lang="es-MX" sz="1800" b="1" dirty="0">
                <a:effectLst/>
                <a:latin typeface="Cambria" panose="02040503050406030204" pitchFamily="18" charset="0"/>
                <a:ea typeface="Arial" panose="020B0604020202020204" pitchFamily="34" charset="0"/>
                <a:cs typeface="Arial" panose="020B0604020202020204" pitchFamily="34" charset="0"/>
              </a:rPr>
              <a:t>esté proyecto </a:t>
            </a:r>
            <a:r>
              <a:rPr lang="es-ES" sz="1800" b="1" dirty="0">
                <a:effectLst/>
                <a:latin typeface="Cambria" panose="02040503050406030204" pitchFamily="18" charset="0"/>
                <a:ea typeface="Arial" panose="020B0604020202020204" pitchFamily="34" charset="0"/>
                <a:cs typeface="Arial" panose="020B0604020202020204" pitchFamily="34" charset="0"/>
              </a:rPr>
              <a:t> sea de provecho para aquellos que deseen considerarla como un punto de partida para nuevos proyectos o simplemente para su experimentación personal.</a:t>
            </a:r>
            <a:endParaRPr lang="es-MX"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MX" b="1" dirty="0"/>
          </a:p>
        </p:txBody>
      </p:sp>
    </p:spTree>
    <p:extLst>
      <p:ext uri="{BB962C8B-B14F-4D97-AF65-F5344CB8AC3E}">
        <p14:creationId xmlns:p14="http://schemas.microsoft.com/office/powerpoint/2010/main" val="158437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262F9-C46A-DF52-3BE4-DF15E44B8C6F}"/>
              </a:ext>
            </a:extLst>
          </p:cNvPr>
          <p:cNvSpPr>
            <a:spLocks noGrp="1"/>
          </p:cNvSpPr>
          <p:nvPr>
            <p:ph type="title"/>
          </p:nvPr>
        </p:nvSpPr>
        <p:spPr/>
        <p:txBody>
          <a:bodyPr/>
          <a:lstStyle/>
          <a:p>
            <a:r>
              <a:rPr lang="es-MX" b="1" dirty="0"/>
              <a:t>Bibliografía </a:t>
            </a:r>
          </a:p>
        </p:txBody>
      </p:sp>
      <p:pic>
        <p:nvPicPr>
          <p:cNvPr id="6" name="Marcador de contenido 5">
            <a:extLst>
              <a:ext uri="{FF2B5EF4-FFF2-40B4-BE49-F238E27FC236}">
                <a16:creationId xmlns:a16="http://schemas.microsoft.com/office/drawing/2014/main" id="{3C911ECB-E9ED-0B98-9F58-3F651E0337F3}"/>
              </a:ext>
            </a:extLst>
          </p:cNvPr>
          <p:cNvPicPr>
            <a:picLocks noGrp="1" noChangeAspect="1"/>
          </p:cNvPicPr>
          <p:nvPr>
            <p:ph idx="1"/>
          </p:nvPr>
        </p:nvPicPr>
        <p:blipFill>
          <a:blip r:embed="rId2"/>
          <a:stretch>
            <a:fillRect/>
          </a:stretch>
        </p:blipFill>
        <p:spPr>
          <a:xfrm>
            <a:off x="4058723" y="1123837"/>
            <a:ext cx="7096682" cy="4153243"/>
          </a:xfrm>
          <a:prstGeom prst="rect">
            <a:avLst/>
          </a:prstGeom>
        </p:spPr>
      </p:pic>
    </p:spTree>
    <p:extLst>
      <p:ext uri="{BB962C8B-B14F-4D97-AF65-F5344CB8AC3E}">
        <p14:creationId xmlns:p14="http://schemas.microsoft.com/office/powerpoint/2010/main" val="1659865407"/>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7</Slides>
  <Notes>0</Notes>
  <HiddenSlides>0</HiddenSlide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Marco</vt:lpstr>
      <vt:lpstr>Mejora en el control de calidad de piezas plásticas para eficientizar el tiempo </vt:lpstr>
      <vt:lpstr>Cómo funciona?</vt:lpstr>
      <vt:lpstr> Cuánto tiempo nos eficientizara?</vt:lpstr>
      <vt:lpstr>Cual es el objetivo principal?</vt:lpstr>
      <vt:lpstr>Resultados </vt:lpstr>
      <vt:lpstr>Conclusión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Mejora en el control de calidad de piezas plásticas para eficientizar el tiempo </dc:title>
  <dc:creator>GILBERTO CORTES RETANA</dc:creator>
  <cp:lastModifiedBy>GILBERTO CORTES RETANA</cp:lastModifiedBy>
  <cp:revision>2</cp:revision>
  <dcterms:created xsi:type="dcterms:W3CDTF">2022-11-08T21:01:18Z</dcterms:created>
  <dcterms:modified xsi:type="dcterms:W3CDTF">2022-11-11T21:41:13Z</dcterms:modified>
</cp:coreProperties>
</file>