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61" r:id="rId3"/>
    <p:sldId id="262" r:id="rId4"/>
    <p:sldId id="263" r:id="rId5"/>
    <p:sldId id="257" r:id="rId6"/>
    <p:sldId id="258" r:id="rId7"/>
    <p:sldId id="259" r:id="rId8"/>
    <p:sldId id="260" r:id="rId9"/>
  </p:sldIdLst>
  <p:sldSz cx="12192000" cy="6858000"/>
  <p:notesSz cx="12192000" cy="6858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954"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12191878" cy="6858000"/>
          </a:xfrm>
          <a:prstGeom prst="rect">
            <a:avLst/>
          </a:prstGeom>
        </p:spPr>
      </p:pic>
      <p:sp>
        <p:nvSpPr>
          <p:cNvPr id="17" name="bg object 17"/>
          <p:cNvSpPr/>
          <p:nvPr/>
        </p:nvSpPr>
        <p:spPr>
          <a:xfrm>
            <a:off x="0" y="762000"/>
            <a:ext cx="6096000" cy="5334000"/>
          </a:xfrm>
          <a:custGeom>
            <a:avLst/>
            <a:gdLst/>
            <a:ahLst/>
            <a:cxnLst/>
            <a:rect l="l" t="t" r="r" b="b"/>
            <a:pathLst>
              <a:path w="6096000" h="5334000">
                <a:moveTo>
                  <a:pt x="6096000" y="0"/>
                </a:moveTo>
                <a:lnTo>
                  <a:pt x="0" y="0"/>
                </a:lnTo>
                <a:lnTo>
                  <a:pt x="0" y="5334000"/>
                </a:lnTo>
                <a:lnTo>
                  <a:pt x="6096000" y="5334000"/>
                </a:lnTo>
                <a:lnTo>
                  <a:pt x="6096000" y="0"/>
                </a:lnTo>
                <a:close/>
              </a:path>
            </a:pathLst>
          </a:custGeom>
          <a:solidFill>
            <a:srgbClr val="40BAD2"/>
          </a:solidFill>
        </p:spPr>
        <p:txBody>
          <a:bodyPr wrap="square" lIns="0" tIns="0" rIns="0" bIns="0" rtlCol="0"/>
          <a:lstStyle/>
          <a:p>
            <a:endParaRPr/>
          </a:p>
        </p:txBody>
      </p:sp>
      <p:sp>
        <p:nvSpPr>
          <p:cNvPr id="2" name="Holder 2"/>
          <p:cNvSpPr>
            <a:spLocks noGrp="1"/>
          </p:cNvSpPr>
          <p:nvPr>
            <p:ph type="ctrTitle"/>
          </p:nvPr>
        </p:nvSpPr>
        <p:spPr>
          <a:xfrm>
            <a:off x="367987" y="1155700"/>
            <a:ext cx="11456024" cy="1069339"/>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11/10/2022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bg1"/>
                </a:solidFill>
                <a:latin typeface="Corbel"/>
                <a:cs typeface="Corbel"/>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11/10/2022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bg1"/>
                </a:solidFill>
                <a:latin typeface="Corbel"/>
                <a:cs typeface="Corbe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11/10/2022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bg1"/>
                </a:solidFill>
                <a:latin typeface="Corbel"/>
                <a:cs typeface="Corbe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11/10/2022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11/10/2022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762000"/>
            <a:ext cx="3441700" cy="5334000"/>
          </a:xfrm>
          <a:custGeom>
            <a:avLst/>
            <a:gdLst/>
            <a:ahLst/>
            <a:cxnLst/>
            <a:rect l="l" t="t" r="r" b="b"/>
            <a:pathLst>
              <a:path w="3441700" h="5334000">
                <a:moveTo>
                  <a:pt x="3441700" y="0"/>
                </a:moveTo>
                <a:lnTo>
                  <a:pt x="0" y="0"/>
                </a:lnTo>
                <a:lnTo>
                  <a:pt x="0" y="5334000"/>
                </a:lnTo>
                <a:lnTo>
                  <a:pt x="3441700" y="5334000"/>
                </a:lnTo>
                <a:lnTo>
                  <a:pt x="3441700" y="0"/>
                </a:lnTo>
                <a:close/>
              </a:path>
            </a:pathLst>
          </a:custGeom>
          <a:solidFill>
            <a:srgbClr val="40BAD2"/>
          </a:solidFill>
        </p:spPr>
        <p:txBody>
          <a:bodyPr wrap="square" lIns="0" tIns="0" rIns="0" bIns="0" rtlCol="0"/>
          <a:lstStyle/>
          <a:p>
            <a:endParaRPr/>
          </a:p>
        </p:txBody>
      </p:sp>
      <p:sp>
        <p:nvSpPr>
          <p:cNvPr id="17" name="bg object 17"/>
          <p:cNvSpPr/>
          <p:nvPr/>
        </p:nvSpPr>
        <p:spPr>
          <a:xfrm>
            <a:off x="11811000" y="762000"/>
            <a:ext cx="381000" cy="5334000"/>
          </a:xfrm>
          <a:custGeom>
            <a:avLst/>
            <a:gdLst/>
            <a:ahLst/>
            <a:cxnLst/>
            <a:rect l="l" t="t" r="r" b="b"/>
            <a:pathLst>
              <a:path w="381000" h="5334000">
                <a:moveTo>
                  <a:pt x="0" y="0"/>
                </a:moveTo>
                <a:lnTo>
                  <a:pt x="381000" y="0"/>
                </a:lnTo>
                <a:lnTo>
                  <a:pt x="381000" y="5334000"/>
                </a:lnTo>
                <a:lnTo>
                  <a:pt x="0" y="5334000"/>
                </a:lnTo>
                <a:lnTo>
                  <a:pt x="0" y="0"/>
                </a:lnTo>
                <a:close/>
              </a:path>
            </a:pathLst>
          </a:custGeom>
          <a:solidFill>
            <a:srgbClr val="C8C8C8">
              <a:alpha val="49798"/>
            </a:srgbClr>
          </a:solidFill>
        </p:spPr>
        <p:txBody>
          <a:bodyPr wrap="square" lIns="0" tIns="0" rIns="0" bIns="0" rtlCol="0"/>
          <a:lstStyle/>
          <a:p>
            <a:endParaRPr/>
          </a:p>
        </p:txBody>
      </p:sp>
      <p:sp>
        <p:nvSpPr>
          <p:cNvPr id="2" name="Holder 2"/>
          <p:cNvSpPr>
            <a:spLocks noGrp="1"/>
          </p:cNvSpPr>
          <p:nvPr>
            <p:ph type="title"/>
          </p:nvPr>
        </p:nvSpPr>
        <p:spPr>
          <a:xfrm>
            <a:off x="331658" y="1638300"/>
            <a:ext cx="11528682" cy="721360"/>
          </a:xfrm>
          <a:prstGeom prst="rect">
            <a:avLst/>
          </a:prstGeom>
        </p:spPr>
        <p:txBody>
          <a:bodyPr wrap="square" lIns="0" tIns="0" rIns="0" bIns="0">
            <a:spAutoFit/>
          </a:bodyPr>
          <a:lstStyle>
            <a:lvl1pPr>
              <a:defRPr sz="2400" b="0" i="0">
                <a:solidFill>
                  <a:schemeClr val="bg1"/>
                </a:solidFill>
                <a:latin typeface="Corbel"/>
                <a:cs typeface="Corbel"/>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11/10/2022</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‹Nº›</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762000"/>
            <a:ext cx="4648200" cy="5334000"/>
          </a:xfrm>
          <a:custGeom>
            <a:avLst/>
            <a:gdLst/>
            <a:ahLst/>
            <a:cxnLst/>
            <a:rect l="l" t="t" r="r" b="b"/>
            <a:pathLst>
              <a:path w="4648200" h="5334000">
                <a:moveTo>
                  <a:pt x="4648200" y="0"/>
                </a:moveTo>
                <a:lnTo>
                  <a:pt x="0" y="0"/>
                </a:lnTo>
                <a:lnTo>
                  <a:pt x="0" y="5334000"/>
                </a:lnTo>
                <a:lnTo>
                  <a:pt x="4648200" y="5334000"/>
                </a:lnTo>
                <a:lnTo>
                  <a:pt x="4648200" y="0"/>
                </a:lnTo>
                <a:close/>
              </a:path>
            </a:pathLst>
          </a:custGeom>
          <a:solidFill>
            <a:srgbClr val="40BAD2"/>
          </a:solidFill>
        </p:spPr>
        <p:txBody>
          <a:bodyPr wrap="square" lIns="0" tIns="0" rIns="0" bIns="0" rtlCol="0"/>
          <a:lstStyle/>
          <a:p>
            <a:endParaRPr/>
          </a:p>
        </p:txBody>
      </p:sp>
      <p:sp>
        <p:nvSpPr>
          <p:cNvPr id="3" name="object 3"/>
          <p:cNvSpPr txBox="1"/>
          <p:nvPr/>
        </p:nvSpPr>
        <p:spPr>
          <a:xfrm>
            <a:off x="722206" y="1371600"/>
            <a:ext cx="3429000" cy="3129280"/>
          </a:xfrm>
          <a:prstGeom prst="rect">
            <a:avLst/>
          </a:prstGeom>
        </p:spPr>
        <p:txBody>
          <a:bodyPr vert="horz" wrap="square" lIns="0" tIns="76200" rIns="0" bIns="0" rtlCol="0">
            <a:spAutoFit/>
          </a:bodyPr>
          <a:lstStyle/>
          <a:p>
            <a:pPr marL="12700" marR="5080">
              <a:lnSpc>
                <a:spcPts val="4000"/>
              </a:lnSpc>
              <a:spcBef>
                <a:spcPts val="600"/>
              </a:spcBef>
            </a:pPr>
            <a:r>
              <a:rPr sz="3700" spc="-90" dirty="0">
                <a:solidFill>
                  <a:srgbClr val="FFFFFF"/>
                </a:solidFill>
                <a:latin typeface="Bahnschrift"/>
                <a:cs typeface="Bahnschrift"/>
              </a:rPr>
              <a:t>Mejora</a:t>
            </a:r>
            <a:r>
              <a:rPr sz="3700" spc="-85" dirty="0">
                <a:solidFill>
                  <a:srgbClr val="FFFFFF"/>
                </a:solidFill>
                <a:latin typeface="Bahnschrift"/>
                <a:cs typeface="Bahnschrift"/>
              </a:rPr>
              <a:t> </a:t>
            </a:r>
            <a:r>
              <a:rPr sz="3700" spc="-50" dirty="0">
                <a:solidFill>
                  <a:srgbClr val="FFFFFF"/>
                </a:solidFill>
                <a:latin typeface="Bahnschrift"/>
                <a:cs typeface="Bahnschrift"/>
              </a:rPr>
              <a:t>en </a:t>
            </a:r>
            <a:r>
              <a:rPr sz="3700" spc="-100" dirty="0">
                <a:solidFill>
                  <a:srgbClr val="FFFFFF"/>
                </a:solidFill>
                <a:latin typeface="Bahnschrift"/>
                <a:cs typeface="Bahnschrift"/>
              </a:rPr>
              <a:t>el </a:t>
            </a:r>
            <a:r>
              <a:rPr sz="3700" spc="-95" dirty="0">
                <a:solidFill>
                  <a:srgbClr val="FFFFFF"/>
                </a:solidFill>
                <a:latin typeface="Bahnschrift"/>
                <a:cs typeface="Bahnschrift"/>
              </a:rPr>
              <a:t> control</a:t>
            </a:r>
            <a:r>
              <a:rPr sz="3700" spc="440" dirty="0">
                <a:solidFill>
                  <a:srgbClr val="FFFFFF"/>
                </a:solidFill>
                <a:latin typeface="Bahnschrift"/>
                <a:cs typeface="Bahnschrift"/>
              </a:rPr>
              <a:t> </a:t>
            </a:r>
            <a:r>
              <a:rPr sz="3700" spc="-50" dirty="0">
                <a:solidFill>
                  <a:srgbClr val="FFFFFF"/>
                </a:solidFill>
                <a:latin typeface="Bahnschrift"/>
                <a:cs typeface="Bahnschrift"/>
              </a:rPr>
              <a:t>de </a:t>
            </a:r>
            <a:r>
              <a:rPr sz="3700" spc="-45" dirty="0">
                <a:solidFill>
                  <a:srgbClr val="FFFFFF"/>
                </a:solidFill>
                <a:latin typeface="Bahnschrift"/>
                <a:cs typeface="Bahnschrift"/>
              </a:rPr>
              <a:t> </a:t>
            </a:r>
            <a:r>
              <a:rPr sz="3700" spc="-90" dirty="0">
                <a:solidFill>
                  <a:srgbClr val="FFFFFF"/>
                </a:solidFill>
                <a:latin typeface="Bahnschrift"/>
                <a:cs typeface="Bahnschrift"/>
              </a:rPr>
              <a:t>calidad</a:t>
            </a:r>
            <a:r>
              <a:rPr sz="3700" spc="130" dirty="0">
                <a:solidFill>
                  <a:srgbClr val="FFFFFF"/>
                </a:solidFill>
                <a:latin typeface="Bahnschrift"/>
                <a:cs typeface="Bahnschrift"/>
              </a:rPr>
              <a:t> </a:t>
            </a:r>
            <a:r>
              <a:rPr sz="3700" spc="-50" dirty="0">
                <a:solidFill>
                  <a:srgbClr val="FFFFFF"/>
                </a:solidFill>
                <a:latin typeface="Bahnschrift"/>
                <a:cs typeface="Bahnschrift"/>
              </a:rPr>
              <a:t>de</a:t>
            </a:r>
            <a:r>
              <a:rPr sz="3700" spc="125" dirty="0">
                <a:solidFill>
                  <a:srgbClr val="FFFFFF"/>
                </a:solidFill>
                <a:latin typeface="Bahnschrift"/>
                <a:cs typeface="Bahnschrift"/>
              </a:rPr>
              <a:t> </a:t>
            </a:r>
            <a:r>
              <a:rPr sz="3700" spc="-85" dirty="0">
                <a:solidFill>
                  <a:srgbClr val="FFFFFF"/>
                </a:solidFill>
                <a:latin typeface="Bahnschrift"/>
                <a:cs typeface="Bahnschrift"/>
              </a:rPr>
              <a:t>piezas </a:t>
            </a:r>
            <a:r>
              <a:rPr sz="3700" spc="-620" dirty="0">
                <a:solidFill>
                  <a:srgbClr val="FFFFFF"/>
                </a:solidFill>
                <a:latin typeface="Bahnschrift"/>
                <a:cs typeface="Bahnschrift"/>
              </a:rPr>
              <a:t> </a:t>
            </a:r>
            <a:r>
              <a:rPr sz="3700" spc="-90" dirty="0">
                <a:solidFill>
                  <a:srgbClr val="FFFFFF"/>
                </a:solidFill>
                <a:latin typeface="Bahnschrift"/>
                <a:cs typeface="Bahnschrift"/>
              </a:rPr>
              <a:t>plásticas</a:t>
            </a:r>
            <a:r>
              <a:rPr sz="3700" spc="-85" dirty="0">
                <a:solidFill>
                  <a:srgbClr val="FFFFFF"/>
                </a:solidFill>
                <a:latin typeface="Bahnschrift"/>
                <a:cs typeface="Bahnschrift"/>
              </a:rPr>
              <a:t> </a:t>
            </a:r>
            <a:r>
              <a:rPr sz="3700" spc="-80" dirty="0">
                <a:solidFill>
                  <a:srgbClr val="FFFFFF"/>
                </a:solidFill>
                <a:latin typeface="Bahnschrift"/>
                <a:cs typeface="Bahnschrift"/>
              </a:rPr>
              <a:t>para </a:t>
            </a:r>
            <a:r>
              <a:rPr sz="3700" spc="-75" dirty="0">
                <a:solidFill>
                  <a:srgbClr val="FFFFFF"/>
                </a:solidFill>
                <a:latin typeface="Bahnschrift"/>
                <a:cs typeface="Bahnschrift"/>
              </a:rPr>
              <a:t> </a:t>
            </a:r>
            <a:r>
              <a:rPr sz="3700" spc="-95" dirty="0">
                <a:solidFill>
                  <a:srgbClr val="FFFFFF"/>
                </a:solidFill>
                <a:latin typeface="Bahnschrift"/>
                <a:cs typeface="Bahnschrift"/>
              </a:rPr>
              <a:t>eficientizar</a:t>
            </a:r>
            <a:r>
              <a:rPr sz="3700" spc="-90" dirty="0">
                <a:solidFill>
                  <a:srgbClr val="FFFFFF"/>
                </a:solidFill>
                <a:latin typeface="Bahnschrift"/>
                <a:cs typeface="Bahnschrift"/>
              </a:rPr>
              <a:t> </a:t>
            </a:r>
            <a:r>
              <a:rPr sz="3700" spc="-100" dirty="0">
                <a:solidFill>
                  <a:srgbClr val="FFFFFF"/>
                </a:solidFill>
                <a:latin typeface="Bahnschrift"/>
                <a:cs typeface="Bahnschrift"/>
              </a:rPr>
              <a:t>el </a:t>
            </a:r>
            <a:r>
              <a:rPr sz="3700" spc="-95" dirty="0">
                <a:solidFill>
                  <a:srgbClr val="FFFFFF"/>
                </a:solidFill>
                <a:latin typeface="Bahnschrift"/>
                <a:cs typeface="Bahnschrift"/>
              </a:rPr>
              <a:t> </a:t>
            </a:r>
            <a:r>
              <a:rPr sz="3700" spc="-85" dirty="0">
                <a:solidFill>
                  <a:srgbClr val="FFFFFF"/>
                </a:solidFill>
                <a:latin typeface="Bahnschrift"/>
                <a:cs typeface="Bahnschrift"/>
              </a:rPr>
              <a:t>tiempo</a:t>
            </a:r>
            <a:endParaRPr sz="3700">
              <a:latin typeface="Bahnschrift"/>
              <a:cs typeface="Bahnschrift"/>
            </a:endParaRPr>
          </a:p>
        </p:txBody>
      </p:sp>
      <p:grpSp>
        <p:nvGrpSpPr>
          <p:cNvPr id="4" name="object 4"/>
          <p:cNvGrpSpPr/>
          <p:nvPr/>
        </p:nvGrpSpPr>
        <p:grpSpPr>
          <a:xfrm>
            <a:off x="-6350" y="0"/>
            <a:ext cx="12204700" cy="6870700"/>
            <a:chOff x="-6350" y="0"/>
            <a:chExt cx="12204700" cy="6870700"/>
          </a:xfrm>
        </p:grpSpPr>
        <p:pic>
          <p:nvPicPr>
            <p:cNvPr id="5" name="object 5"/>
            <p:cNvPicPr/>
            <p:nvPr/>
          </p:nvPicPr>
          <p:blipFill>
            <a:blip r:embed="rId2" cstate="print"/>
            <a:stretch>
              <a:fillRect/>
            </a:stretch>
          </p:blipFill>
          <p:spPr>
            <a:xfrm>
              <a:off x="5118100" y="762000"/>
              <a:ext cx="6375400" cy="5334000"/>
            </a:xfrm>
            <a:prstGeom prst="rect">
              <a:avLst/>
            </a:prstGeom>
          </p:spPr>
        </p:pic>
        <p:sp>
          <p:nvSpPr>
            <p:cNvPr id="6" name="object 6"/>
            <p:cNvSpPr/>
            <p:nvPr/>
          </p:nvSpPr>
          <p:spPr>
            <a:xfrm>
              <a:off x="11811000" y="762000"/>
              <a:ext cx="381000" cy="5334000"/>
            </a:xfrm>
            <a:custGeom>
              <a:avLst/>
              <a:gdLst/>
              <a:ahLst/>
              <a:cxnLst/>
              <a:rect l="l" t="t" r="r" b="b"/>
              <a:pathLst>
                <a:path w="381000" h="5334000">
                  <a:moveTo>
                    <a:pt x="0" y="0"/>
                  </a:moveTo>
                  <a:lnTo>
                    <a:pt x="381000" y="0"/>
                  </a:lnTo>
                  <a:lnTo>
                    <a:pt x="381000" y="5334000"/>
                  </a:lnTo>
                  <a:lnTo>
                    <a:pt x="0" y="5334000"/>
                  </a:lnTo>
                  <a:lnTo>
                    <a:pt x="0" y="0"/>
                  </a:lnTo>
                  <a:close/>
                </a:path>
              </a:pathLst>
            </a:custGeom>
            <a:solidFill>
              <a:srgbClr val="C8C8C8">
                <a:alpha val="49798"/>
              </a:srgbClr>
            </a:solidFill>
          </p:spPr>
          <p:txBody>
            <a:bodyPr wrap="square" lIns="0" tIns="0" rIns="0" bIns="0" rtlCol="0"/>
            <a:lstStyle/>
            <a:p>
              <a:endParaRPr/>
            </a:p>
          </p:txBody>
        </p:sp>
        <p:sp>
          <p:nvSpPr>
            <p:cNvPr id="7" name="object 7"/>
            <p:cNvSpPr/>
            <p:nvPr/>
          </p:nvSpPr>
          <p:spPr>
            <a:xfrm>
              <a:off x="0" y="0"/>
              <a:ext cx="12192000" cy="6858000"/>
            </a:xfrm>
            <a:custGeom>
              <a:avLst/>
              <a:gdLst/>
              <a:ahLst/>
              <a:cxnLst/>
              <a:rect l="l" t="t" r="r" b="b"/>
              <a:pathLst>
                <a:path w="12192000" h="6858000">
                  <a:moveTo>
                    <a:pt x="0" y="0"/>
                  </a:moveTo>
                  <a:lnTo>
                    <a:pt x="12192000" y="0"/>
                  </a:lnTo>
                  <a:lnTo>
                    <a:pt x="12192000" y="6858000"/>
                  </a:lnTo>
                  <a:lnTo>
                    <a:pt x="0" y="6858000"/>
                  </a:lnTo>
                  <a:lnTo>
                    <a:pt x="0" y="0"/>
                  </a:lnTo>
                  <a:close/>
                </a:path>
              </a:pathLst>
            </a:custGeom>
            <a:ln w="12700">
              <a:solidFill>
                <a:srgbClr val="000000"/>
              </a:solidFill>
            </a:ln>
          </p:spPr>
          <p:txBody>
            <a:bodyPr wrap="square" lIns="0" tIns="0" rIns="0" bIns="0" rtlCol="0"/>
            <a:lstStyle/>
            <a:p>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attel esquiva incremento de costos postcovid al anticipar compras y  producción">
            <a:extLst>
              <a:ext uri="{FF2B5EF4-FFF2-40B4-BE49-F238E27FC236}">
                <a16:creationId xmlns:a16="http://schemas.microsoft.com/office/drawing/2014/main" id="{AAEE367C-675D-A7C5-347F-1E6AF06905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18100" y="762001"/>
            <a:ext cx="6362907" cy="5334000"/>
          </a:xfrm>
          <a:prstGeom prst="rect">
            <a:avLst/>
          </a:prstGeom>
          <a:noFill/>
          <a:extLst>
            <a:ext uri="{909E8E84-426E-40DD-AFC4-6F175D3DCCD1}">
              <a14:hiddenFill xmlns:a14="http://schemas.microsoft.com/office/drawing/2010/main">
                <a:solidFill>
                  <a:srgbClr val="FFFFFF"/>
                </a:solidFill>
              </a14:hiddenFill>
            </a:ext>
          </a:extLst>
        </p:spPr>
      </p:pic>
      <p:sp>
        <p:nvSpPr>
          <p:cNvPr id="2" name="object 2"/>
          <p:cNvSpPr/>
          <p:nvPr/>
        </p:nvSpPr>
        <p:spPr>
          <a:xfrm>
            <a:off x="0" y="762000"/>
            <a:ext cx="4648200" cy="5334000"/>
          </a:xfrm>
          <a:custGeom>
            <a:avLst/>
            <a:gdLst/>
            <a:ahLst/>
            <a:cxnLst/>
            <a:rect l="l" t="t" r="r" b="b"/>
            <a:pathLst>
              <a:path w="4648200" h="5334000">
                <a:moveTo>
                  <a:pt x="4648200" y="0"/>
                </a:moveTo>
                <a:lnTo>
                  <a:pt x="0" y="0"/>
                </a:lnTo>
                <a:lnTo>
                  <a:pt x="0" y="5334000"/>
                </a:lnTo>
                <a:lnTo>
                  <a:pt x="4648200" y="5334000"/>
                </a:lnTo>
                <a:lnTo>
                  <a:pt x="4648200" y="0"/>
                </a:lnTo>
                <a:close/>
              </a:path>
            </a:pathLst>
          </a:custGeom>
          <a:solidFill>
            <a:srgbClr val="40BAD2"/>
          </a:solidFill>
        </p:spPr>
        <p:txBody>
          <a:bodyPr wrap="square" lIns="0" tIns="0" rIns="0" bIns="0" rtlCol="0"/>
          <a:lstStyle/>
          <a:p>
            <a:endParaRPr/>
          </a:p>
        </p:txBody>
      </p:sp>
      <p:sp>
        <p:nvSpPr>
          <p:cNvPr id="3" name="object 3"/>
          <p:cNvSpPr txBox="1"/>
          <p:nvPr/>
        </p:nvSpPr>
        <p:spPr>
          <a:xfrm>
            <a:off x="722206" y="1371600"/>
            <a:ext cx="3429000" cy="1102866"/>
          </a:xfrm>
          <a:prstGeom prst="rect">
            <a:avLst/>
          </a:prstGeom>
        </p:spPr>
        <p:txBody>
          <a:bodyPr vert="horz" wrap="square" lIns="0" tIns="76200" rIns="0" bIns="0" rtlCol="0">
            <a:spAutoFit/>
          </a:bodyPr>
          <a:lstStyle/>
          <a:p>
            <a:pPr marL="12700" marR="5080">
              <a:lnSpc>
                <a:spcPts val="4000"/>
              </a:lnSpc>
              <a:spcBef>
                <a:spcPts val="600"/>
              </a:spcBef>
            </a:pPr>
            <a:r>
              <a:rPr lang="es-MX" sz="3700" spc="-90" dirty="0">
                <a:solidFill>
                  <a:srgbClr val="FFFFFF"/>
                </a:solidFill>
                <a:latin typeface="Bahnschrift"/>
                <a:cs typeface="Bahnschrift"/>
              </a:rPr>
              <a:t>¿Cuál es la problemática?</a:t>
            </a:r>
            <a:endParaRPr sz="3700" dirty="0">
              <a:latin typeface="Bahnschrift"/>
              <a:cs typeface="Bahnschrift"/>
            </a:endParaRPr>
          </a:p>
        </p:txBody>
      </p:sp>
      <p:grpSp>
        <p:nvGrpSpPr>
          <p:cNvPr id="4" name="object 4"/>
          <p:cNvGrpSpPr/>
          <p:nvPr/>
        </p:nvGrpSpPr>
        <p:grpSpPr>
          <a:xfrm>
            <a:off x="0" y="0"/>
            <a:ext cx="12192000" cy="6858000"/>
            <a:chOff x="0" y="0"/>
            <a:chExt cx="12192000" cy="6858000"/>
          </a:xfrm>
        </p:grpSpPr>
        <p:sp>
          <p:nvSpPr>
            <p:cNvPr id="6" name="object 6"/>
            <p:cNvSpPr/>
            <p:nvPr/>
          </p:nvSpPr>
          <p:spPr>
            <a:xfrm>
              <a:off x="11811000" y="762000"/>
              <a:ext cx="381000" cy="5334000"/>
            </a:xfrm>
            <a:custGeom>
              <a:avLst/>
              <a:gdLst/>
              <a:ahLst/>
              <a:cxnLst/>
              <a:rect l="l" t="t" r="r" b="b"/>
              <a:pathLst>
                <a:path w="381000" h="5334000">
                  <a:moveTo>
                    <a:pt x="0" y="0"/>
                  </a:moveTo>
                  <a:lnTo>
                    <a:pt x="381000" y="0"/>
                  </a:lnTo>
                  <a:lnTo>
                    <a:pt x="381000" y="5334000"/>
                  </a:lnTo>
                  <a:lnTo>
                    <a:pt x="0" y="5334000"/>
                  </a:lnTo>
                  <a:lnTo>
                    <a:pt x="0" y="0"/>
                  </a:lnTo>
                  <a:close/>
                </a:path>
              </a:pathLst>
            </a:custGeom>
            <a:solidFill>
              <a:srgbClr val="C8C8C8">
                <a:alpha val="49798"/>
              </a:srgbClr>
            </a:solidFill>
          </p:spPr>
          <p:txBody>
            <a:bodyPr wrap="square" lIns="0" tIns="0" rIns="0" bIns="0" rtlCol="0"/>
            <a:lstStyle/>
            <a:p>
              <a:endParaRPr/>
            </a:p>
          </p:txBody>
        </p:sp>
        <p:sp>
          <p:nvSpPr>
            <p:cNvPr id="7" name="object 7"/>
            <p:cNvSpPr/>
            <p:nvPr/>
          </p:nvSpPr>
          <p:spPr>
            <a:xfrm>
              <a:off x="0" y="0"/>
              <a:ext cx="12192000" cy="6858000"/>
            </a:xfrm>
            <a:custGeom>
              <a:avLst/>
              <a:gdLst/>
              <a:ahLst/>
              <a:cxnLst/>
              <a:rect l="l" t="t" r="r" b="b"/>
              <a:pathLst>
                <a:path w="12192000" h="6858000">
                  <a:moveTo>
                    <a:pt x="0" y="0"/>
                  </a:moveTo>
                  <a:lnTo>
                    <a:pt x="12192000" y="0"/>
                  </a:lnTo>
                  <a:lnTo>
                    <a:pt x="12192000" y="6858000"/>
                  </a:lnTo>
                  <a:lnTo>
                    <a:pt x="0" y="6858000"/>
                  </a:lnTo>
                  <a:lnTo>
                    <a:pt x="0" y="0"/>
                  </a:lnTo>
                  <a:close/>
                </a:path>
              </a:pathLst>
            </a:custGeom>
            <a:ln w="12700">
              <a:solidFill>
                <a:srgbClr val="000000"/>
              </a:solidFill>
            </a:ln>
          </p:spPr>
          <p:txBody>
            <a:bodyPr wrap="square" lIns="0" tIns="0" rIns="0" bIns="0" rtlCol="0"/>
            <a:lstStyle/>
            <a:p>
              <a:endParaRPr/>
            </a:p>
          </p:txBody>
        </p:sp>
      </p:grpSp>
    </p:spTree>
    <p:extLst>
      <p:ext uri="{BB962C8B-B14F-4D97-AF65-F5344CB8AC3E}">
        <p14:creationId xmlns:p14="http://schemas.microsoft.com/office/powerpoint/2010/main" val="28458783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762000"/>
            <a:ext cx="11277600" cy="5334000"/>
          </a:xfrm>
          <a:custGeom>
            <a:avLst/>
            <a:gdLst/>
            <a:ahLst/>
            <a:cxnLst/>
            <a:rect l="l" t="t" r="r" b="b"/>
            <a:pathLst>
              <a:path w="4648200" h="5334000">
                <a:moveTo>
                  <a:pt x="4648200" y="0"/>
                </a:moveTo>
                <a:lnTo>
                  <a:pt x="0" y="0"/>
                </a:lnTo>
                <a:lnTo>
                  <a:pt x="0" y="5334000"/>
                </a:lnTo>
                <a:lnTo>
                  <a:pt x="4648200" y="5334000"/>
                </a:lnTo>
                <a:lnTo>
                  <a:pt x="4648200" y="0"/>
                </a:lnTo>
                <a:close/>
              </a:path>
            </a:pathLst>
          </a:custGeom>
          <a:solidFill>
            <a:srgbClr val="40BAD2"/>
          </a:solidFill>
        </p:spPr>
        <p:txBody>
          <a:bodyPr wrap="square" lIns="0" tIns="0" rIns="0" bIns="0" rtlCol="0"/>
          <a:lstStyle/>
          <a:p>
            <a:endParaRPr/>
          </a:p>
        </p:txBody>
      </p:sp>
      <p:sp>
        <p:nvSpPr>
          <p:cNvPr id="3" name="object 3"/>
          <p:cNvSpPr txBox="1"/>
          <p:nvPr/>
        </p:nvSpPr>
        <p:spPr>
          <a:xfrm>
            <a:off x="762000" y="1045591"/>
            <a:ext cx="10098194" cy="4766818"/>
          </a:xfrm>
          <a:prstGeom prst="rect">
            <a:avLst/>
          </a:prstGeom>
        </p:spPr>
        <p:txBody>
          <a:bodyPr vert="horz" wrap="square" lIns="0" tIns="76200" rIns="0" bIns="0" rtlCol="0">
            <a:spAutoFit/>
          </a:bodyPr>
          <a:lstStyle/>
          <a:p>
            <a:pPr marL="12700" marR="5080">
              <a:lnSpc>
                <a:spcPts val="4000"/>
              </a:lnSpc>
              <a:spcBef>
                <a:spcPts val="600"/>
              </a:spcBef>
            </a:pPr>
            <a:r>
              <a:rPr lang="es-MX" spc="-90" dirty="0">
                <a:solidFill>
                  <a:srgbClr val="FFFFFF"/>
                </a:solidFill>
                <a:latin typeface="Bahnschrift"/>
                <a:cs typeface="Bahnschrift"/>
              </a:rPr>
              <a:t>La razón por la cual quisimos ver una forma mas rápida de reportar un problema o defecto, por que? Normalmente cuando sale un defecto es obligatorio notificar a los supervisores de calidad, de producción y a los ingenieros de calidad responsables de ese juguete ya que se asignan ciertos juguetes a ciertos ingenieros.</a:t>
            </a:r>
          </a:p>
          <a:p>
            <a:pPr marL="12700" marR="5080">
              <a:lnSpc>
                <a:spcPts val="4000"/>
              </a:lnSpc>
              <a:spcBef>
                <a:spcPts val="600"/>
              </a:spcBef>
            </a:pPr>
            <a:r>
              <a:rPr lang="es-MX" spc="-90" dirty="0">
                <a:solidFill>
                  <a:srgbClr val="FFFFFF"/>
                </a:solidFill>
                <a:latin typeface="Bahnschrift"/>
                <a:cs typeface="Bahnschrift"/>
              </a:rPr>
              <a:t>Al momento de notificar, todos se acercan al defecto para validad que lo que se esta presentando sea correcto, ya que muchas veces el defecto que se notifica no es la razón verdadera por la cual falla el juguete.</a:t>
            </a:r>
          </a:p>
          <a:p>
            <a:pPr marL="12700" marR="5080">
              <a:lnSpc>
                <a:spcPts val="4000"/>
              </a:lnSpc>
              <a:spcBef>
                <a:spcPts val="600"/>
              </a:spcBef>
            </a:pPr>
            <a:r>
              <a:rPr lang="es-MX" spc="-90" dirty="0">
                <a:solidFill>
                  <a:srgbClr val="FFFFFF"/>
                </a:solidFill>
                <a:latin typeface="Bahnschrift"/>
                <a:cs typeface="Bahnschrift"/>
              </a:rPr>
              <a:t>Luego de que se valido, se llega a maquina para ver como esta saliendo la pieza y de ahí se asigna al departamento responsable a reparar el daño, con esta aplicación lo que queremos tratar de hacer es recortar los tiempos invertidos en todo el proceso, por decir, notificar rápido el defecto, que se acerquen a validar y de ahí mandar todo el problema con evidencias al departamento encargado para que rápido tomen acción.</a:t>
            </a:r>
          </a:p>
        </p:txBody>
      </p:sp>
      <p:grpSp>
        <p:nvGrpSpPr>
          <p:cNvPr id="4" name="object 4"/>
          <p:cNvGrpSpPr/>
          <p:nvPr/>
        </p:nvGrpSpPr>
        <p:grpSpPr>
          <a:xfrm>
            <a:off x="0" y="0"/>
            <a:ext cx="12192000" cy="6858000"/>
            <a:chOff x="0" y="0"/>
            <a:chExt cx="12192000" cy="6858000"/>
          </a:xfrm>
        </p:grpSpPr>
        <p:sp>
          <p:nvSpPr>
            <p:cNvPr id="6" name="object 6"/>
            <p:cNvSpPr/>
            <p:nvPr/>
          </p:nvSpPr>
          <p:spPr>
            <a:xfrm>
              <a:off x="11811000" y="762000"/>
              <a:ext cx="381000" cy="5334000"/>
            </a:xfrm>
            <a:custGeom>
              <a:avLst/>
              <a:gdLst/>
              <a:ahLst/>
              <a:cxnLst/>
              <a:rect l="l" t="t" r="r" b="b"/>
              <a:pathLst>
                <a:path w="381000" h="5334000">
                  <a:moveTo>
                    <a:pt x="0" y="0"/>
                  </a:moveTo>
                  <a:lnTo>
                    <a:pt x="381000" y="0"/>
                  </a:lnTo>
                  <a:lnTo>
                    <a:pt x="381000" y="5334000"/>
                  </a:lnTo>
                  <a:lnTo>
                    <a:pt x="0" y="5334000"/>
                  </a:lnTo>
                  <a:lnTo>
                    <a:pt x="0" y="0"/>
                  </a:lnTo>
                  <a:close/>
                </a:path>
              </a:pathLst>
            </a:custGeom>
            <a:solidFill>
              <a:srgbClr val="C8C8C8">
                <a:alpha val="49798"/>
              </a:srgbClr>
            </a:solidFill>
          </p:spPr>
          <p:txBody>
            <a:bodyPr wrap="square" lIns="0" tIns="0" rIns="0" bIns="0" rtlCol="0"/>
            <a:lstStyle/>
            <a:p>
              <a:endParaRPr/>
            </a:p>
          </p:txBody>
        </p:sp>
        <p:sp>
          <p:nvSpPr>
            <p:cNvPr id="7" name="object 7"/>
            <p:cNvSpPr/>
            <p:nvPr/>
          </p:nvSpPr>
          <p:spPr>
            <a:xfrm>
              <a:off x="0" y="0"/>
              <a:ext cx="12192000" cy="6858000"/>
            </a:xfrm>
            <a:custGeom>
              <a:avLst/>
              <a:gdLst/>
              <a:ahLst/>
              <a:cxnLst/>
              <a:rect l="l" t="t" r="r" b="b"/>
              <a:pathLst>
                <a:path w="12192000" h="6858000">
                  <a:moveTo>
                    <a:pt x="0" y="0"/>
                  </a:moveTo>
                  <a:lnTo>
                    <a:pt x="12192000" y="0"/>
                  </a:lnTo>
                  <a:lnTo>
                    <a:pt x="12192000" y="6858000"/>
                  </a:lnTo>
                  <a:lnTo>
                    <a:pt x="0" y="6858000"/>
                  </a:lnTo>
                  <a:lnTo>
                    <a:pt x="0" y="0"/>
                  </a:lnTo>
                  <a:close/>
                </a:path>
              </a:pathLst>
            </a:custGeom>
            <a:ln w="12700">
              <a:solidFill>
                <a:srgbClr val="000000"/>
              </a:solidFill>
            </a:ln>
          </p:spPr>
          <p:txBody>
            <a:bodyPr wrap="square" lIns="0" tIns="0" rIns="0" bIns="0" rtlCol="0"/>
            <a:lstStyle/>
            <a:p>
              <a:endParaRPr/>
            </a:p>
          </p:txBody>
        </p:sp>
      </p:grpSp>
    </p:spTree>
    <p:extLst>
      <p:ext uri="{BB962C8B-B14F-4D97-AF65-F5344CB8AC3E}">
        <p14:creationId xmlns:p14="http://schemas.microsoft.com/office/powerpoint/2010/main" val="6415551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F23F4BAF-D664-4F0E-41C9-FD4EEBECD75A}"/>
              </a:ext>
            </a:extLst>
          </p:cNvPr>
          <p:cNvSpPr/>
          <p:nvPr/>
        </p:nvSpPr>
        <p:spPr>
          <a:xfrm>
            <a:off x="0" y="762000"/>
            <a:ext cx="2590800" cy="609600"/>
          </a:xfrm>
          <a:custGeom>
            <a:avLst/>
            <a:gdLst/>
            <a:ahLst/>
            <a:cxnLst/>
            <a:rect l="l" t="t" r="r" b="b"/>
            <a:pathLst>
              <a:path w="4648200" h="5334000">
                <a:moveTo>
                  <a:pt x="4648200" y="0"/>
                </a:moveTo>
                <a:lnTo>
                  <a:pt x="0" y="0"/>
                </a:lnTo>
                <a:lnTo>
                  <a:pt x="0" y="5334000"/>
                </a:lnTo>
                <a:lnTo>
                  <a:pt x="4648200" y="5334000"/>
                </a:lnTo>
                <a:lnTo>
                  <a:pt x="4648200" y="0"/>
                </a:lnTo>
                <a:close/>
              </a:path>
            </a:pathLst>
          </a:custGeom>
          <a:solidFill>
            <a:srgbClr val="40BAD2"/>
          </a:solidFill>
        </p:spPr>
        <p:txBody>
          <a:bodyPr wrap="square" lIns="0" tIns="0" rIns="0" bIns="0" rtlCol="0"/>
          <a:lstStyle/>
          <a:p>
            <a:pPr algn="ctr"/>
            <a:r>
              <a:rPr lang="es-MX" b="1" dirty="0"/>
              <a:t>Línea de producción/defecto</a:t>
            </a:r>
            <a:endParaRPr b="1" dirty="0"/>
          </a:p>
        </p:txBody>
      </p:sp>
      <p:sp>
        <p:nvSpPr>
          <p:cNvPr id="3" name="object 2">
            <a:extLst>
              <a:ext uri="{FF2B5EF4-FFF2-40B4-BE49-F238E27FC236}">
                <a16:creationId xmlns:a16="http://schemas.microsoft.com/office/drawing/2014/main" id="{CE0DD02D-E508-FCC5-6258-CF77E01F93E6}"/>
              </a:ext>
            </a:extLst>
          </p:cNvPr>
          <p:cNvSpPr/>
          <p:nvPr/>
        </p:nvSpPr>
        <p:spPr>
          <a:xfrm>
            <a:off x="3429000" y="762000"/>
            <a:ext cx="2590800" cy="609600"/>
          </a:xfrm>
          <a:custGeom>
            <a:avLst/>
            <a:gdLst/>
            <a:ahLst/>
            <a:cxnLst/>
            <a:rect l="l" t="t" r="r" b="b"/>
            <a:pathLst>
              <a:path w="4648200" h="5334000">
                <a:moveTo>
                  <a:pt x="4648200" y="0"/>
                </a:moveTo>
                <a:lnTo>
                  <a:pt x="0" y="0"/>
                </a:lnTo>
                <a:lnTo>
                  <a:pt x="0" y="5334000"/>
                </a:lnTo>
                <a:lnTo>
                  <a:pt x="4648200" y="5334000"/>
                </a:lnTo>
                <a:lnTo>
                  <a:pt x="4648200" y="0"/>
                </a:lnTo>
                <a:close/>
              </a:path>
            </a:pathLst>
          </a:custGeom>
          <a:solidFill>
            <a:srgbClr val="40BAD2"/>
          </a:solidFill>
        </p:spPr>
        <p:txBody>
          <a:bodyPr wrap="square" lIns="0" tIns="0" rIns="0" bIns="0" rtlCol="0"/>
          <a:lstStyle/>
          <a:p>
            <a:r>
              <a:rPr lang="es-MX" b="1" dirty="0"/>
              <a:t>Notificación a supervisores y encargados del juguete</a:t>
            </a:r>
            <a:endParaRPr b="1" dirty="0"/>
          </a:p>
        </p:txBody>
      </p:sp>
      <p:sp>
        <p:nvSpPr>
          <p:cNvPr id="4" name="object 2">
            <a:extLst>
              <a:ext uri="{FF2B5EF4-FFF2-40B4-BE49-F238E27FC236}">
                <a16:creationId xmlns:a16="http://schemas.microsoft.com/office/drawing/2014/main" id="{FB679AC4-CC5F-2FB0-CAA4-C01DB0C1129A}"/>
              </a:ext>
            </a:extLst>
          </p:cNvPr>
          <p:cNvSpPr/>
          <p:nvPr/>
        </p:nvSpPr>
        <p:spPr>
          <a:xfrm>
            <a:off x="6858000" y="762000"/>
            <a:ext cx="2590800" cy="609600"/>
          </a:xfrm>
          <a:custGeom>
            <a:avLst/>
            <a:gdLst/>
            <a:ahLst/>
            <a:cxnLst/>
            <a:rect l="l" t="t" r="r" b="b"/>
            <a:pathLst>
              <a:path w="4648200" h="5334000">
                <a:moveTo>
                  <a:pt x="4648200" y="0"/>
                </a:moveTo>
                <a:lnTo>
                  <a:pt x="0" y="0"/>
                </a:lnTo>
                <a:lnTo>
                  <a:pt x="0" y="5334000"/>
                </a:lnTo>
                <a:lnTo>
                  <a:pt x="4648200" y="5334000"/>
                </a:lnTo>
                <a:lnTo>
                  <a:pt x="4648200" y="0"/>
                </a:lnTo>
                <a:close/>
              </a:path>
            </a:pathLst>
          </a:custGeom>
          <a:solidFill>
            <a:srgbClr val="40BAD2"/>
          </a:solidFill>
        </p:spPr>
        <p:txBody>
          <a:bodyPr wrap="square" lIns="0" tIns="0" rIns="0" bIns="0" rtlCol="0"/>
          <a:lstStyle/>
          <a:p>
            <a:pPr algn="ctr"/>
            <a:r>
              <a:rPr lang="es-MX" b="1" dirty="0"/>
              <a:t>Validación del defecto</a:t>
            </a:r>
            <a:endParaRPr b="1" dirty="0"/>
          </a:p>
        </p:txBody>
      </p:sp>
      <p:sp>
        <p:nvSpPr>
          <p:cNvPr id="5" name="object 2">
            <a:extLst>
              <a:ext uri="{FF2B5EF4-FFF2-40B4-BE49-F238E27FC236}">
                <a16:creationId xmlns:a16="http://schemas.microsoft.com/office/drawing/2014/main" id="{CF1A667C-5A2F-2E1E-DB27-1C818539F974}"/>
              </a:ext>
            </a:extLst>
          </p:cNvPr>
          <p:cNvSpPr/>
          <p:nvPr/>
        </p:nvSpPr>
        <p:spPr>
          <a:xfrm>
            <a:off x="9296400" y="1981200"/>
            <a:ext cx="2590800" cy="838200"/>
          </a:xfrm>
          <a:custGeom>
            <a:avLst/>
            <a:gdLst/>
            <a:ahLst/>
            <a:cxnLst/>
            <a:rect l="l" t="t" r="r" b="b"/>
            <a:pathLst>
              <a:path w="4648200" h="5334000">
                <a:moveTo>
                  <a:pt x="4648200" y="0"/>
                </a:moveTo>
                <a:lnTo>
                  <a:pt x="0" y="0"/>
                </a:lnTo>
                <a:lnTo>
                  <a:pt x="0" y="5334000"/>
                </a:lnTo>
                <a:lnTo>
                  <a:pt x="4648200" y="5334000"/>
                </a:lnTo>
                <a:lnTo>
                  <a:pt x="4648200" y="0"/>
                </a:lnTo>
                <a:close/>
              </a:path>
            </a:pathLst>
          </a:custGeom>
          <a:solidFill>
            <a:srgbClr val="40BAD2"/>
          </a:solidFill>
        </p:spPr>
        <p:txBody>
          <a:bodyPr wrap="square" lIns="0" tIns="0" rIns="0" bIns="0" rtlCol="0"/>
          <a:lstStyle/>
          <a:p>
            <a:pPr algn="ctr"/>
            <a:r>
              <a:rPr lang="es-MX" b="1" dirty="0"/>
              <a:t>Notificar vía aplicación evidencia y causa del problema</a:t>
            </a:r>
            <a:endParaRPr b="1" dirty="0"/>
          </a:p>
        </p:txBody>
      </p:sp>
      <p:sp>
        <p:nvSpPr>
          <p:cNvPr id="6" name="object 2">
            <a:extLst>
              <a:ext uri="{FF2B5EF4-FFF2-40B4-BE49-F238E27FC236}">
                <a16:creationId xmlns:a16="http://schemas.microsoft.com/office/drawing/2014/main" id="{ECA4E4FC-9DF7-F985-3FC0-391BD35388E9}"/>
              </a:ext>
            </a:extLst>
          </p:cNvPr>
          <p:cNvSpPr/>
          <p:nvPr/>
        </p:nvSpPr>
        <p:spPr>
          <a:xfrm>
            <a:off x="6858000" y="3429000"/>
            <a:ext cx="2590800" cy="1905000"/>
          </a:xfrm>
          <a:custGeom>
            <a:avLst/>
            <a:gdLst/>
            <a:ahLst/>
            <a:cxnLst/>
            <a:rect l="l" t="t" r="r" b="b"/>
            <a:pathLst>
              <a:path w="4648200" h="5334000">
                <a:moveTo>
                  <a:pt x="4648200" y="0"/>
                </a:moveTo>
                <a:lnTo>
                  <a:pt x="0" y="0"/>
                </a:lnTo>
                <a:lnTo>
                  <a:pt x="0" y="5334000"/>
                </a:lnTo>
                <a:lnTo>
                  <a:pt x="4648200" y="5334000"/>
                </a:lnTo>
                <a:lnTo>
                  <a:pt x="4648200" y="0"/>
                </a:lnTo>
                <a:close/>
              </a:path>
            </a:pathLst>
          </a:custGeom>
          <a:solidFill>
            <a:srgbClr val="40BAD2"/>
          </a:solidFill>
        </p:spPr>
        <p:txBody>
          <a:bodyPr wrap="square" lIns="0" tIns="0" rIns="0" bIns="0" rtlCol="0"/>
          <a:lstStyle/>
          <a:p>
            <a:pPr algn="ctr"/>
            <a:r>
              <a:rPr lang="es-MX" b="1" dirty="0"/>
              <a:t>El departamento asignado al defecto le será mas fácil tomar acción inmediata al llegar la notificación en dado caso no haya podido estar presente</a:t>
            </a:r>
            <a:endParaRPr b="1" dirty="0"/>
          </a:p>
        </p:txBody>
      </p:sp>
      <p:sp>
        <p:nvSpPr>
          <p:cNvPr id="7" name="object 2">
            <a:extLst>
              <a:ext uri="{FF2B5EF4-FFF2-40B4-BE49-F238E27FC236}">
                <a16:creationId xmlns:a16="http://schemas.microsoft.com/office/drawing/2014/main" id="{358F0033-5923-181E-D54A-9CA7A8C4A388}"/>
              </a:ext>
            </a:extLst>
          </p:cNvPr>
          <p:cNvSpPr/>
          <p:nvPr/>
        </p:nvSpPr>
        <p:spPr>
          <a:xfrm>
            <a:off x="3427751" y="3414010"/>
            <a:ext cx="2590800" cy="1934980"/>
          </a:xfrm>
          <a:custGeom>
            <a:avLst/>
            <a:gdLst/>
            <a:ahLst/>
            <a:cxnLst/>
            <a:rect l="l" t="t" r="r" b="b"/>
            <a:pathLst>
              <a:path w="4648200" h="5334000">
                <a:moveTo>
                  <a:pt x="4648200" y="0"/>
                </a:moveTo>
                <a:lnTo>
                  <a:pt x="0" y="0"/>
                </a:lnTo>
                <a:lnTo>
                  <a:pt x="0" y="5334000"/>
                </a:lnTo>
                <a:lnTo>
                  <a:pt x="4648200" y="5334000"/>
                </a:lnTo>
                <a:lnTo>
                  <a:pt x="4648200" y="0"/>
                </a:lnTo>
                <a:close/>
              </a:path>
            </a:pathLst>
          </a:custGeom>
          <a:solidFill>
            <a:srgbClr val="40BAD2"/>
          </a:solidFill>
        </p:spPr>
        <p:txBody>
          <a:bodyPr wrap="square" lIns="0" tIns="0" rIns="0" bIns="0" rtlCol="0"/>
          <a:lstStyle/>
          <a:p>
            <a:pPr algn="ctr"/>
            <a:r>
              <a:rPr lang="es-MX" b="1" dirty="0"/>
              <a:t>Con las evidencias en mano, solucionar el problema asignando los días necesarios para reparación del molde o cambio de diseño de ingeniería</a:t>
            </a:r>
            <a:endParaRPr b="1" dirty="0"/>
          </a:p>
        </p:txBody>
      </p:sp>
      <p:sp>
        <p:nvSpPr>
          <p:cNvPr id="8" name="object 2">
            <a:extLst>
              <a:ext uri="{FF2B5EF4-FFF2-40B4-BE49-F238E27FC236}">
                <a16:creationId xmlns:a16="http://schemas.microsoft.com/office/drawing/2014/main" id="{65F28E6B-789C-7F34-06C2-B538A79FC66D}"/>
              </a:ext>
            </a:extLst>
          </p:cNvPr>
          <p:cNvSpPr/>
          <p:nvPr/>
        </p:nvSpPr>
        <p:spPr>
          <a:xfrm>
            <a:off x="0" y="3429000"/>
            <a:ext cx="2590800" cy="609600"/>
          </a:xfrm>
          <a:custGeom>
            <a:avLst/>
            <a:gdLst/>
            <a:ahLst/>
            <a:cxnLst/>
            <a:rect l="l" t="t" r="r" b="b"/>
            <a:pathLst>
              <a:path w="4648200" h="5334000">
                <a:moveTo>
                  <a:pt x="4648200" y="0"/>
                </a:moveTo>
                <a:lnTo>
                  <a:pt x="0" y="0"/>
                </a:lnTo>
                <a:lnTo>
                  <a:pt x="0" y="5334000"/>
                </a:lnTo>
                <a:lnTo>
                  <a:pt x="4648200" y="5334000"/>
                </a:lnTo>
                <a:lnTo>
                  <a:pt x="4648200" y="0"/>
                </a:lnTo>
                <a:close/>
              </a:path>
            </a:pathLst>
          </a:custGeom>
          <a:solidFill>
            <a:srgbClr val="40BAD2"/>
          </a:solidFill>
        </p:spPr>
        <p:txBody>
          <a:bodyPr wrap="square" lIns="0" tIns="0" rIns="0" bIns="0" rtlCol="0"/>
          <a:lstStyle/>
          <a:p>
            <a:pPr algn="ctr"/>
            <a:r>
              <a:rPr lang="es-MX" b="1" dirty="0"/>
              <a:t>Notificar el status del proceso de reparación</a:t>
            </a:r>
            <a:endParaRPr b="1" dirty="0"/>
          </a:p>
        </p:txBody>
      </p:sp>
      <p:sp>
        <p:nvSpPr>
          <p:cNvPr id="9" name="object 2">
            <a:extLst>
              <a:ext uri="{FF2B5EF4-FFF2-40B4-BE49-F238E27FC236}">
                <a16:creationId xmlns:a16="http://schemas.microsoft.com/office/drawing/2014/main" id="{73B40E11-E45C-37C2-75B8-DDCE7AEBDB51}"/>
              </a:ext>
            </a:extLst>
          </p:cNvPr>
          <p:cNvSpPr/>
          <p:nvPr/>
        </p:nvSpPr>
        <p:spPr>
          <a:xfrm>
            <a:off x="-23734" y="4891790"/>
            <a:ext cx="2590800" cy="914400"/>
          </a:xfrm>
          <a:custGeom>
            <a:avLst/>
            <a:gdLst/>
            <a:ahLst/>
            <a:cxnLst/>
            <a:rect l="l" t="t" r="r" b="b"/>
            <a:pathLst>
              <a:path w="4648200" h="5334000">
                <a:moveTo>
                  <a:pt x="4648200" y="0"/>
                </a:moveTo>
                <a:lnTo>
                  <a:pt x="0" y="0"/>
                </a:lnTo>
                <a:lnTo>
                  <a:pt x="0" y="5334000"/>
                </a:lnTo>
                <a:lnTo>
                  <a:pt x="4648200" y="5334000"/>
                </a:lnTo>
                <a:lnTo>
                  <a:pt x="4648200" y="0"/>
                </a:lnTo>
                <a:close/>
              </a:path>
            </a:pathLst>
          </a:custGeom>
          <a:solidFill>
            <a:schemeClr val="accent3"/>
          </a:solidFill>
        </p:spPr>
        <p:txBody>
          <a:bodyPr wrap="square" lIns="0" tIns="0" rIns="0" bIns="0" rtlCol="0"/>
          <a:lstStyle/>
          <a:p>
            <a:pPr algn="ctr"/>
            <a:r>
              <a:rPr lang="es-MX" b="1" dirty="0"/>
              <a:t>Solución completa con evidencia del antes y después</a:t>
            </a:r>
            <a:endParaRPr b="1" dirty="0"/>
          </a:p>
        </p:txBody>
      </p:sp>
      <p:cxnSp>
        <p:nvCxnSpPr>
          <p:cNvPr id="11" name="Conector recto de flecha 10">
            <a:extLst>
              <a:ext uri="{FF2B5EF4-FFF2-40B4-BE49-F238E27FC236}">
                <a16:creationId xmlns:a16="http://schemas.microsoft.com/office/drawing/2014/main" id="{732A862F-5406-5301-6B63-A8CDC796442B}"/>
              </a:ext>
            </a:extLst>
          </p:cNvPr>
          <p:cNvCxnSpPr>
            <a:cxnSpLocks/>
          </p:cNvCxnSpPr>
          <p:nvPr/>
        </p:nvCxnSpPr>
        <p:spPr>
          <a:xfrm>
            <a:off x="2590800" y="1069298"/>
            <a:ext cx="6858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ector recto de flecha 12">
            <a:extLst>
              <a:ext uri="{FF2B5EF4-FFF2-40B4-BE49-F238E27FC236}">
                <a16:creationId xmlns:a16="http://schemas.microsoft.com/office/drawing/2014/main" id="{ACE6DA30-D725-9221-A9FF-B8BD7CE66B20}"/>
              </a:ext>
            </a:extLst>
          </p:cNvPr>
          <p:cNvCxnSpPr>
            <a:cxnSpLocks/>
          </p:cNvCxnSpPr>
          <p:nvPr/>
        </p:nvCxnSpPr>
        <p:spPr>
          <a:xfrm>
            <a:off x="6018551" y="1066800"/>
            <a:ext cx="6858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Conector recto de flecha 13">
            <a:extLst>
              <a:ext uri="{FF2B5EF4-FFF2-40B4-BE49-F238E27FC236}">
                <a16:creationId xmlns:a16="http://schemas.microsoft.com/office/drawing/2014/main" id="{7AF0DC6E-96B1-4D42-59D6-D4A8B5E1560E}"/>
              </a:ext>
            </a:extLst>
          </p:cNvPr>
          <p:cNvCxnSpPr>
            <a:cxnSpLocks/>
          </p:cNvCxnSpPr>
          <p:nvPr/>
        </p:nvCxnSpPr>
        <p:spPr>
          <a:xfrm flipH="1">
            <a:off x="6143469" y="4313420"/>
            <a:ext cx="714531"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ector recto de flecha 15">
            <a:extLst>
              <a:ext uri="{FF2B5EF4-FFF2-40B4-BE49-F238E27FC236}">
                <a16:creationId xmlns:a16="http://schemas.microsoft.com/office/drawing/2014/main" id="{649EDE4C-3C1C-9DE1-DB25-7C59B6A1D5C5}"/>
              </a:ext>
            </a:extLst>
          </p:cNvPr>
          <p:cNvCxnSpPr>
            <a:cxnSpLocks/>
          </p:cNvCxnSpPr>
          <p:nvPr/>
        </p:nvCxnSpPr>
        <p:spPr>
          <a:xfrm flipH="1">
            <a:off x="2713220" y="3733800"/>
            <a:ext cx="714531"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ector recto de flecha 16">
            <a:extLst>
              <a:ext uri="{FF2B5EF4-FFF2-40B4-BE49-F238E27FC236}">
                <a16:creationId xmlns:a16="http://schemas.microsoft.com/office/drawing/2014/main" id="{9FA533EE-D042-53EF-7ED1-63171F5D95B7}"/>
              </a:ext>
            </a:extLst>
          </p:cNvPr>
          <p:cNvCxnSpPr>
            <a:cxnSpLocks/>
          </p:cNvCxnSpPr>
          <p:nvPr/>
        </p:nvCxnSpPr>
        <p:spPr>
          <a:xfrm>
            <a:off x="1295400" y="4038600"/>
            <a:ext cx="0" cy="6477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Arco 23">
            <a:extLst>
              <a:ext uri="{FF2B5EF4-FFF2-40B4-BE49-F238E27FC236}">
                <a16:creationId xmlns:a16="http://schemas.microsoft.com/office/drawing/2014/main" id="{E1E81643-7929-54B6-451B-3F9BDFABD374}"/>
              </a:ext>
            </a:extLst>
          </p:cNvPr>
          <p:cNvSpPr/>
          <p:nvPr/>
        </p:nvSpPr>
        <p:spPr>
          <a:xfrm>
            <a:off x="8342650" y="1009650"/>
            <a:ext cx="2325350" cy="1714500"/>
          </a:xfrm>
          <a:prstGeom prst="arc">
            <a:avLst>
              <a:gd name="adj1" fmla="val 16200000"/>
              <a:gd name="adj2" fmla="val 21275544"/>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25" name="Arco 24">
            <a:extLst>
              <a:ext uri="{FF2B5EF4-FFF2-40B4-BE49-F238E27FC236}">
                <a16:creationId xmlns:a16="http://schemas.microsoft.com/office/drawing/2014/main" id="{FBF44817-44BA-8CD2-E43C-1389438602E8}"/>
              </a:ext>
            </a:extLst>
          </p:cNvPr>
          <p:cNvSpPr/>
          <p:nvPr/>
        </p:nvSpPr>
        <p:spPr>
          <a:xfrm rot="6075930">
            <a:off x="8555617" y="1847856"/>
            <a:ext cx="2356618" cy="1901609"/>
          </a:xfrm>
          <a:prstGeom prst="arc">
            <a:avLst>
              <a:gd name="adj1" fmla="val 16200000"/>
              <a:gd name="adj2" fmla="val 21275544"/>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Tree>
    <p:extLst>
      <p:ext uri="{BB962C8B-B14F-4D97-AF65-F5344CB8AC3E}">
        <p14:creationId xmlns:p14="http://schemas.microsoft.com/office/powerpoint/2010/main" val="17610143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762000"/>
            <a:ext cx="4051300" cy="5334000"/>
          </a:xfrm>
          <a:custGeom>
            <a:avLst/>
            <a:gdLst/>
            <a:ahLst/>
            <a:cxnLst/>
            <a:rect l="l" t="t" r="r" b="b"/>
            <a:pathLst>
              <a:path w="4051300" h="5334000">
                <a:moveTo>
                  <a:pt x="4051300" y="0"/>
                </a:moveTo>
                <a:lnTo>
                  <a:pt x="0" y="0"/>
                </a:lnTo>
                <a:lnTo>
                  <a:pt x="0" y="5334000"/>
                </a:lnTo>
                <a:lnTo>
                  <a:pt x="4051300" y="5334000"/>
                </a:lnTo>
                <a:lnTo>
                  <a:pt x="4051300" y="0"/>
                </a:lnTo>
                <a:close/>
              </a:path>
            </a:pathLst>
          </a:custGeom>
          <a:solidFill>
            <a:srgbClr val="40BAD2"/>
          </a:solidFill>
        </p:spPr>
        <p:txBody>
          <a:bodyPr wrap="square" lIns="0" tIns="0" rIns="0" bIns="0" rtlCol="0"/>
          <a:lstStyle/>
          <a:p>
            <a:endParaRPr/>
          </a:p>
        </p:txBody>
      </p:sp>
      <p:sp>
        <p:nvSpPr>
          <p:cNvPr id="3" name="object 3"/>
          <p:cNvSpPr txBox="1">
            <a:spLocks noGrp="1"/>
          </p:cNvSpPr>
          <p:nvPr>
            <p:ph type="title"/>
          </p:nvPr>
        </p:nvSpPr>
        <p:spPr>
          <a:xfrm>
            <a:off x="331658" y="1435100"/>
            <a:ext cx="2922905" cy="574040"/>
          </a:xfrm>
          <a:prstGeom prst="rect">
            <a:avLst/>
          </a:prstGeom>
        </p:spPr>
        <p:txBody>
          <a:bodyPr vert="horz" wrap="square" lIns="0" tIns="12700" rIns="0" bIns="0" rtlCol="0">
            <a:spAutoFit/>
          </a:bodyPr>
          <a:lstStyle/>
          <a:p>
            <a:pPr marL="12700">
              <a:lnSpc>
                <a:spcPct val="100000"/>
              </a:lnSpc>
              <a:spcBef>
                <a:spcPts val="100"/>
              </a:spcBef>
            </a:pPr>
            <a:r>
              <a:rPr sz="3600" spc="-100" dirty="0"/>
              <a:t>Cóm</a:t>
            </a:r>
            <a:r>
              <a:rPr sz="3600" dirty="0"/>
              <a:t>o</a:t>
            </a:r>
            <a:r>
              <a:rPr sz="3600" spc="-195" dirty="0"/>
              <a:t> </a:t>
            </a:r>
            <a:r>
              <a:rPr sz="3600" spc="-95" dirty="0"/>
              <a:t>f</a:t>
            </a:r>
            <a:r>
              <a:rPr sz="3600" spc="-105" dirty="0"/>
              <a:t>unc</a:t>
            </a:r>
            <a:r>
              <a:rPr sz="3600" spc="-100" dirty="0"/>
              <a:t>ion</a:t>
            </a:r>
            <a:r>
              <a:rPr sz="3600" spc="-105" dirty="0"/>
              <a:t>a</a:t>
            </a:r>
            <a:r>
              <a:rPr sz="3600" dirty="0"/>
              <a:t>?</a:t>
            </a:r>
            <a:endParaRPr sz="3600"/>
          </a:p>
        </p:txBody>
      </p:sp>
      <p:sp>
        <p:nvSpPr>
          <p:cNvPr id="4" name="object 4"/>
          <p:cNvSpPr txBox="1"/>
          <p:nvPr/>
        </p:nvSpPr>
        <p:spPr>
          <a:xfrm>
            <a:off x="514540" y="2578100"/>
            <a:ext cx="3197860" cy="1701800"/>
          </a:xfrm>
          <a:prstGeom prst="rect">
            <a:avLst/>
          </a:prstGeom>
        </p:spPr>
        <p:txBody>
          <a:bodyPr vert="horz" wrap="square" lIns="0" tIns="43180" rIns="0" bIns="0" rtlCol="0">
            <a:spAutoFit/>
          </a:bodyPr>
          <a:lstStyle/>
          <a:p>
            <a:pPr marL="12700" marR="5080">
              <a:lnSpc>
                <a:spcPct val="90000"/>
              </a:lnSpc>
              <a:spcBef>
                <a:spcPts val="340"/>
              </a:spcBef>
            </a:pPr>
            <a:r>
              <a:rPr sz="2000" dirty="0">
                <a:solidFill>
                  <a:srgbClr val="FFFFFF"/>
                </a:solidFill>
                <a:latin typeface="Corbel"/>
                <a:cs typeface="Corbel"/>
              </a:rPr>
              <a:t>Nuestro </a:t>
            </a:r>
            <a:r>
              <a:rPr sz="2000" spc="-5" dirty="0">
                <a:solidFill>
                  <a:srgbClr val="FFFFFF"/>
                </a:solidFill>
                <a:latin typeface="Corbel"/>
                <a:cs typeface="Corbel"/>
              </a:rPr>
              <a:t>Equipo desarrollo una </a:t>
            </a:r>
            <a:r>
              <a:rPr sz="2000" spc="-390" dirty="0">
                <a:solidFill>
                  <a:srgbClr val="FFFFFF"/>
                </a:solidFill>
                <a:latin typeface="Corbel"/>
                <a:cs typeface="Corbel"/>
              </a:rPr>
              <a:t> </a:t>
            </a:r>
            <a:r>
              <a:rPr sz="2000" spc="-5" dirty="0">
                <a:solidFill>
                  <a:srgbClr val="FFFFFF"/>
                </a:solidFill>
                <a:latin typeface="Corbel"/>
                <a:cs typeface="Corbel"/>
              </a:rPr>
              <a:t>plantilla especial </a:t>
            </a:r>
            <a:r>
              <a:rPr sz="2000" dirty="0">
                <a:solidFill>
                  <a:srgbClr val="FFFFFF"/>
                </a:solidFill>
                <a:latin typeface="Corbel"/>
                <a:cs typeface="Corbel"/>
              </a:rPr>
              <a:t>que </a:t>
            </a:r>
            <a:r>
              <a:rPr sz="2000" spc="-5" dirty="0">
                <a:solidFill>
                  <a:srgbClr val="FFFFFF"/>
                </a:solidFill>
                <a:latin typeface="Corbel"/>
                <a:cs typeface="Corbel"/>
              </a:rPr>
              <a:t>ayuda </a:t>
            </a:r>
            <a:r>
              <a:rPr sz="2000" dirty="0">
                <a:solidFill>
                  <a:srgbClr val="FFFFFF"/>
                </a:solidFill>
                <a:latin typeface="Corbel"/>
                <a:cs typeface="Corbel"/>
              </a:rPr>
              <a:t>a </a:t>
            </a:r>
            <a:r>
              <a:rPr sz="2000" spc="5" dirty="0">
                <a:solidFill>
                  <a:srgbClr val="FFFFFF"/>
                </a:solidFill>
                <a:latin typeface="Corbel"/>
                <a:cs typeface="Corbel"/>
              </a:rPr>
              <a:t> </a:t>
            </a:r>
            <a:r>
              <a:rPr sz="2000" spc="-5" dirty="0">
                <a:solidFill>
                  <a:srgbClr val="FFFFFF"/>
                </a:solidFill>
                <a:latin typeface="Corbel"/>
                <a:cs typeface="Corbel"/>
              </a:rPr>
              <a:t>la eficiencia </a:t>
            </a:r>
            <a:r>
              <a:rPr sz="2000" dirty="0">
                <a:solidFill>
                  <a:srgbClr val="FFFFFF"/>
                </a:solidFill>
                <a:latin typeface="Corbel"/>
                <a:cs typeface="Corbel"/>
              </a:rPr>
              <a:t>de </a:t>
            </a:r>
            <a:r>
              <a:rPr sz="2000" spc="-5" dirty="0">
                <a:solidFill>
                  <a:srgbClr val="FFFFFF"/>
                </a:solidFill>
                <a:latin typeface="Corbel"/>
                <a:cs typeface="Corbel"/>
              </a:rPr>
              <a:t>la detección </a:t>
            </a:r>
            <a:r>
              <a:rPr sz="2000" dirty="0">
                <a:solidFill>
                  <a:srgbClr val="FFFFFF"/>
                </a:solidFill>
                <a:latin typeface="Corbel"/>
                <a:cs typeface="Corbel"/>
              </a:rPr>
              <a:t>de </a:t>
            </a:r>
            <a:r>
              <a:rPr sz="2000" spc="-390" dirty="0">
                <a:solidFill>
                  <a:srgbClr val="FFFFFF"/>
                </a:solidFill>
                <a:latin typeface="Corbel"/>
                <a:cs typeface="Corbel"/>
              </a:rPr>
              <a:t> </a:t>
            </a:r>
            <a:r>
              <a:rPr sz="2000" spc="-5" dirty="0">
                <a:solidFill>
                  <a:srgbClr val="FFFFFF"/>
                </a:solidFill>
                <a:latin typeface="Corbel"/>
                <a:cs typeface="Corbel"/>
              </a:rPr>
              <a:t>fallas </a:t>
            </a:r>
            <a:r>
              <a:rPr sz="2000" dirty="0">
                <a:solidFill>
                  <a:srgbClr val="FFFFFF"/>
                </a:solidFill>
                <a:latin typeface="Corbel"/>
                <a:cs typeface="Corbel"/>
              </a:rPr>
              <a:t>, </a:t>
            </a:r>
            <a:r>
              <a:rPr sz="2000" spc="-5" dirty="0">
                <a:solidFill>
                  <a:srgbClr val="FFFFFF"/>
                </a:solidFill>
                <a:latin typeface="Corbel"/>
                <a:cs typeface="Corbel"/>
              </a:rPr>
              <a:t>con </a:t>
            </a:r>
            <a:r>
              <a:rPr sz="2000" dirty="0">
                <a:solidFill>
                  <a:srgbClr val="FFFFFF"/>
                </a:solidFill>
                <a:latin typeface="Corbel"/>
                <a:cs typeface="Corbel"/>
              </a:rPr>
              <a:t>esto tendremos un </a:t>
            </a:r>
            <a:r>
              <a:rPr sz="2000" spc="5" dirty="0">
                <a:solidFill>
                  <a:srgbClr val="FFFFFF"/>
                </a:solidFill>
                <a:latin typeface="Corbel"/>
                <a:cs typeface="Corbel"/>
              </a:rPr>
              <a:t> </a:t>
            </a:r>
            <a:r>
              <a:rPr sz="2000" dirty="0">
                <a:solidFill>
                  <a:srgbClr val="FFFFFF"/>
                </a:solidFill>
                <a:latin typeface="Corbel"/>
                <a:cs typeface="Corbel"/>
              </a:rPr>
              <a:t>tiempo </a:t>
            </a:r>
            <a:r>
              <a:rPr sz="2000" spc="-5" dirty="0">
                <a:solidFill>
                  <a:srgbClr val="FFFFFF"/>
                </a:solidFill>
                <a:latin typeface="Corbel"/>
                <a:cs typeface="Corbel"/>
              </a:rPr>
              <a:t>menor </a:t>
            </a:r>
            <a:r>
              <a:rPr sz="2000" dirty="0">
                <a:solidFill>
                  <a:srgbClr val="FFFFFF"/>
                </a:solidFill>
                <a:latin typeface="Corbel"/>
                <a:cs typeface="Corbel"/>
              </a:rPr>
              <a:t>a </a:t>
            </a:r>
            <a:r>
              <a:rPr sz="2000" spc="-5" dirty="0">
                <a:solidFill>
                  <a:srgbClr val="FFFFFF"/>
                </a:solidFill>
                <a:latin typeface="Corbel"/>
                <a:cs typeface="Corbel"/>
              </a:rPr>
              <a:t>la hora </a:t>
            </a:r>
            <a:r>
              <a:rPr sz="2000" dirty="0">
                <a:solidFill>
                  <a:srgbClr val="FFFFFF"/>
                </a:solidFill>
                <a:latin typeface="Corbel"/>
                <a:cs typeface="Corbel"/>
              </a:rPr>
              <a:t>de </a:t>
            </a:r>
            <a:r>
              <a:rPr sz="2000" spc="-5" dirty="0">
                <a:solidFill>
                  <a:srgbClr val="FFFFFF"/>
                </a:solidFill>
                <a:latin typeface="Corbel"/>
                <a:cs typeface="Corbel"/>
              </a:rPr>
              <a:t>los </a:t>
            </a:r>
            <a:r>
              <a:rPr sz="2000" dirty="0">
                <a:solidFill>
                  <a:srgbClr val="FFFFFF"/>
                </a:solidFill>
                <a:latin typeface="Corbel"/>
                <a:cs typeface="Corbel"/>
              </a:rPr>
              <a:t> </a:t>
            </a:r>
            <a:r>
              <a:rPr sz="2000" spc="-5" dirty="0">
                <a:solidFill>
                  <a:srgbClr val="FFFFFF"/>
                </a:solidFill>
                <a:latin typeface="Corbel"/>
                <a:cs typeface="Corbel"/>
              </a:rPr>
              <a:t>percanses.</a:t>
            </a:r>
            <a:endParaRPr sz="2000">
              <a:latin typeface="Corbel"/>
              <a:cs typeface="Corbel"/>
            </a:endParaRPr>
          </a:p>
        </p:txBody>
      </p:sp>
      <p:grpSp>
        <p:nvGrpSpPr>
          <p:cNvPr id="5" name="object 5"/>
          <p:cNvGrpSpPr/>
          <p:nvPr/>
        </p:nvGrpSpPr>
        <p:grpSpPr>
          <a:xfrm>
            <a:off x="-6350" y="0"/>
            <a:ext cx="12204700" cy="6870700"/>
            <a:chOff x="-6350" y="0"/>
            <a:chExt cx="12204700" cy="6870700"/>
          </a:xfrm>
        </p:grpSpPr>
        <p:pic>
          <p:nvPicPr>
            <p:cNvPr id="6" name="object 6"/>
            <p:cNvPicPr/>
            <p:nvPr/>
          </p:nvPicPr>
          <p:blipFill>
            <a:blip r:embed="rId2" cstate="print"/>
            <a:stretch>
              <a:fillRect/>
            </a:stretch>
          </p:blipFill>
          <p:spPr>
            <a:xfrm>
              <a:off x="8661400" y="762000"/>
              <a:ext cx="2997200" cy="5333999"/>
            </a:xfrm>
            <a:prstGeom prst="rect">
              <a:avLst/>
            </a:prstGeom>
          </p:spPr>
        </p:pic>
        <p:pic>
          <p:nvPicPr>
            <p:cNvPr id="7" name="object 7"/>
            <p:cNvPicPr/>
            <p:nvPr/>
          </p:nvPicPr>
          <p:blipFill>
            <a:blip r:embed="rId3" cstate="print"/>
            <a:stretch>
              <a:fillRect/>
            </a:stretch>
          </p:blipFill>
          <p:spPr>
            <a:xfrm>
              <a:off x="5118100" y="762000"/>
              <a:ext cx="3009900" cy="5334000"/>
            </a:xfrm>
            <a:prstGeom prst="rect">
              <a:avLst/>
            </a:prstGeom>
          </p:spPr>
        </p:pic>
        <p:sp>
          <p:nvSpPr>
            <p:cNvPr id="8" name="object 8"/>
            <p:cNvSpPr/>
            <p:nvPr/>
          </p:nvSpPr>
          <p:spPr>
            <a:xfrm>
              <a:off x="0" y="0"/>
              <a:ext cx="12192000" cy="6858000"/>
            </a:xfrm>
            <a:custGeom>
              <a:avLst/>
              <a:gdLst/>
              <a:ahLst/>
              <a:cxnLst/>
              <a:rect l="l" t="t" r="r" b="b"/>
              <a:pathLst>
                <a:path w="12192000" h="6858000">
                  <a:moveTo>
                    <a:pt x="0" y="0"/>
                  </a:moveTo>
                  <a:lnTo>
                    <a:pt x="12192000" y="0"/>
                  </a:lnTo>
                  <a:lnTo>
                    <a:pt x="12192000" y="6858000"/>
                  </a:lnTo>
                  <a:lnTo>
                    <a:pt x="0" y="6858000"/>
                  </a:lnTo>
                  <a:lnTo>
                    <a:pt x="0" y="0"/>
                  </a:lnTo>
                  <a:close/>
                </a:path>
              </a:pathLst>
            </a:custGeom>
            <a:ln w="12700">
              <a:solidFill>
                <a:srgbClr val="000000"/>
              </a:solidFill>
            </a:ln>
          </p:spPr>
          <p:txBody>
            <a:bodyPr wrap="square" lIns="0" tIns="0" rIns="0" bIns="0" rtlCol="0"/>
            <a:lstStyle/>
            <a:p>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762000"/>
            <a:ext cx="3441700" cy="5334000"/>
          </a:xfrm>
          <a:custGeom>
            <a:avLst/>
            <a:gdLst/>
            <a:ahLst/>
            <a:cxnLst/>
            <a:rect l="l" t="t" r="r" b="b"/>
            <a:pathLst>
              <a:path w="3441700" h="5334000">
                <a:moveTo>
                  <a:pt x="3441700" y="0"/>
                </a:moveTo>
                <a:lnTo>
                  <a:pt x="0" y="0"/>
                </a:lnTo>
                <a:lnTo>
                  <a:pt x="0" y="5334000"/>
                </a:lnTo>
                <a:lnTo>
                  <a:pt x="3441700" y="5334000"/>
                </a:lnTo>
                <a:lnTo>
                  <a:pt x="3441700" y="0"/>
                </a:lnTo>
                <a:close/>
              </a:path>
            </a:pathLst>
          </a:custGeom>
          <a:solidFill>
            <a:srgbClr val="40BAD2"/>
          </a:solidFill>
        </p:spPr>
        <p:txBody>
          <a:bodyPr wrap="square" lIns="0" tIns="0" rIns="0" bIns="0" rtlCol="0"/>
          <a:lstStyle/>
          <a:p>
            <a:endParaRPr/>
          </a:p>
        </p:txBody>
      </p:sp>
      <p:sp>
        <p:nvSpPr>
          <p:cNvPr id="3" name="object 3"/>
          <p:cNvSpPr/>
          <p:nvPr/>
        </p:nvSpPr>
        <p:spPr>
          <a:xfrm>
            <a:off x="11811000" y="762000"/>
            <a:ext cx="381000" cy="5334000"/>
          </a:xfrm>
          <a:custGeom>
            <a:avLst/>
            <a:gdLst/>
            <a:ahLst/>
            <a:cxnLst/>
            <a:rect l="l" t="t" r="r" b="b"/>
            <a:pathLst>
              <a:path w="381000" h="5334000">
                <a:moveTo>
                  <a:pt x="0" y="0"/>
                </a:moveTo>
                <a:lnTo>
                  <a:pt x="381000" y="0"/>
                </a:lnTo>
                <a:lnTo>
                  <a:pt x="381000" y="5334000"/>
                </a:lnTo>
                <a:lnTo>
                  <a:pt x="0" y="5334000"/>
                </a:lnTo>
                <a:lnTo>
                  <a:pt x="0" y="0"/>
                </a:lnTo>
                <a:close/>
              </a:path>
            </a:pathLst>
          </a:custGeom>
          <a:solidFill>
            <a:srgbClr val="C8C8C8">
              <a:alpha val="49798"/>
            </a:srgbClr>
          </a:solidFill>
        </p:spPr>
        <p:txBody>
          <a:bodyPr wrap="square" lIns="0" tIns="0" rIns="0" bIns="0" rtlCol="0"/>
          <a:lstStyle/>
          <a:p>
            <a:endParaRPr/>
          </a:p>
        </p:txBody>
      </p:sp>
      <p:sp>
        <p:nvSpPr>
          <p:cNvPr id="4" name="object 4"/>
          <p:cNvSpPr txBox="1">
            <a:spLocks noGrp="1"/>
          </p:cNvSpPr>
          <p:nvPr>
            <p:ph type="title"/>
          </p:nvPr>
        </p:nvSpPr>
        <p:spPr>
          <a:xfrm>
            <a:off x="331658" y="1638300"/>
            <a:ext cx="2331720" cy="721360"/>
          </a:xfrm>
          <a:prstGeom prst="rect">
            <a:avLst/>
          </a:prstGeom>
        </p:spPr>
        <p:txBody>
          <a:bodyPr vert="horz" wrap="square" lIns="0" tIns="53340" rIns="0" bIns="0" rtlCol="0">
            <a:spAutoFit/>
          </a:bodyPr>
          <a:lstStyle/>
          <a:p>
            <a:pPr marL="12700" marR="5080" indent="40640">
              <a:lnSpc>
                <a:spcPts val="2600"/>
              </a:lnSpc>
              <a:spcBef>
                <a:spcPts val="420"/>
              </a:spcBef>
            </a:pPr>
            <a:r>
              <a:rPr spc="-65" dirty="0"/>
              <a:t>C</a:t>
            </a:r>
            <a:r>
              <a:rPr spc="-70" dirty="0"/>
              <a:t>u</a:t>
            </a:r>
            <a:r>
              <a:rPr spc="-65" dirty="0"/>
              <a:t>án</a:t>
            </a:r>
            <a:r>
              <a:rPr spc="-55" dirty="0"/>
              <a:t>t</a:t>
            </a:r>
            <a:r>
              <a:rPr dirty="0"/>
              <a:t>o</a:t>
            </a:r>
            <a:r>
              <a:rPr spc="-135" dirty="0"/>
              <a:t> </a:t>
            </a:r>
            <a:r>
              <a:rPr spc="-55" dirty="0"/>
              <a:t>tie</a:t>
            </a:r>
            <a:r>
              <a:rPr spc="-65" dirty="0"/>
              <a:t>m</a:t>
            </a:r>
            <a:r>
              <a:rPr spc="-60" dirty="0"/>
              <a:t>p</a:t>
            </a:r>
            <a:r>
              <a:rPr dirty="0"/>
              <a:t>o</a:t>
            </a:r>
            <a:r>
              <a:rPr spc="-135" dirty="0"/>
              <a:t> </a:t>
            </a:r>
            <a:r>
              <a:rPr spc="-65" dirty="0"/>
              <a:t>no</a:t>
            </a:r>
            <a:r>
              <a:rPr dirty="0"/>
              <a:t>s  </a:t>
            </a:r>
            <a:r>
              <a:rPr spc="-60" dirty="0"/>
              <a:t>eficientizara?</a:t>
            </a:r>
          </a:p>
        </p:txBody>
      </p:sp>
      <p:sp>
        <p:nvSpPr>
          <p:cNvPr id="5" name="object 5"/>
          <p:cNvSpPr txBox="1"/>
          <p:nvPr/>
        </p:nvSpPr>
        <p:spPr>
          <a:xfrm>
            <a:off x="514538" y="2692400"/>
            <a:ext cx="2600325" cy="1805939"/>
          </a:xfrm>
          <a:prstGeom prst="rect">
            <a:avLst/>
          </a:prstGeom>
        </p:spPr>
        <p:txBody>
          <a:bodyPr vert="horz" wrap="square" lIns="0" tIns="36830" rIns="0" bIns="0" rtlCol="0">
            <a:spAutoFit/>
          </a:bodyPr>
          <a:lstStyle/>
          <a:p>
            <a:pPr marL="12700" marR="5080">
              <a:lnSpc>
                <a:spcPct val="90000"/>
              </a:lnSpc>
              <a:spcBef>
                <a:spcPts val="290"/>
              </a:spcBef>
            </a:pPr>
            <a:r>
              <a:rPr sz="1600" spc="-5" dirty="0">
                <a:solidFill>
                  <a:srgbClr val="FFFFFF"/>
                </a:solidFill>
                <a:latin typeface="Corbel"/>
                <a:cs typeface="Corbel"/>
              </a:rPr>
              <a:t>Haciendo cálculos</a:t>
            </a:r>
            <a:r>
              <a:rPr sz="1600" spc="5" dirty="0">
                <a:solidFill>
                  <a:srgbClr val="FFFFFF"/>
                </a:solidFill>
                <a:latin typeface="Corbel"/>
                <a:cs typeface="Corbel"/>
              </a:rPr>
              <a:t> </a:t>
            </a:r>
            <a:r>
              <a:rPr sz="1600" dirty="0">
                <a:solidFill>
                  <a:srgbClr val="FFFFFF"/>
                </a:solidFill>
                <a:latin typeface="Corbel"/>
                <a:cs typeface="Corbel"/>
              </a:rPr>
              <a:t>de </a:t>
            </a:r>
            <a:r>
              <a:rPr sz="1600" spc="5" dirty="0">
                <a:solidFill>
                  <a:srgbClr val="FFFFFF"/>
                </a:solidFill>
                <a:latin typeface="Corbel"/>
                <a:cs typeface="Corbel"/>
              </a:rPr>
              <a:t> </a:t>
            </a:r>
            <a:r>
              <a:rPr sz="1600" spc="-5" dirty="0">
                <a:solidFill>
                  <a:srgbClr val="FFFFFF"/>
                </a:solidFill>
                <a:latin typeface="Corbel"/>
                <a:cs typeface="Corbel"/>
              </a:rPr>
              <a:t>producción</a:t>
            </a:r>
            <a:r>
              <a:rPr sz="1600" spc="5" dirty="0">
                <a:solidFill>
                  <a:srgbClr val="FFFFFF"/>
                </a:solidFill>
                <a:latin typeface="Corbel"/>
                <a:cs typeface="Corbel"/>
              </a:rPr>
              <a:t> </a:t>
            </a:r>
            <a:r>
              <a:rPr sz="1600" dirty="0">
                <a:solidFill>
                  <a:srgbClr val="FFFFFF"/>
                </a:solidFill>
                <a:latin typeface="Corbel"/>
                <a:cs typeface="Corbel"/>
              </a:rPr>
              <a:t>en</a:t>
            </a:r>
            <a:r>
              <a:rPr sz="1600" spc="5" dirty="0">
                <a:solidFill>
                  <a:srgbClr val="FFFFFF"/>
                </a:solidFill>
                <a:latin typeface="Corbel"/>
                <a:cs typeface="Corbel"/>
              </a:rPr>
              <a:t> </a:t>
            </a:r>
            <a:r>
              <a:rPr sz="1600" dirty="0">
                <a:solidFill>
                  <a:srgbClr val="FFFFFF"/>
                </a:solidFill>
                <a:latin typeface="Corbel"/>
                <a:cs typeface="Corbel"/>
              </a:rPr>
              <a:t>la </a:t>
            </a:r>
            <a:r>
              <a:rPr sz="1600" spc="-5" dirty="0">
                <a:solidFill>
                  <a:srgbClr val="FFFFFF"/>
                </a:solidFill>
                <a:latin typeface="Corbel"/>
                <a:cs typeface="Corbel"/>
              </a:rPr>
              <a:t>misma </a:t>
            </a:r>
            <a:r>
              <a:rPr sz="1600" dirty="0">
                <a:solidFill>
                  <a:srgbClr val="FFFFFF"/>
                </a:solidFill>
                <a:latin typeface="Corbel"/>
                <a:cs typeface="Corbel"/>
              </a:rPr>
              <a:t> </a:t>
            </a:r>
            <a:r>
              <a:rPr sz="1600" spc="-5" dirty="0">
                <a:solidFill>
                  <a:srgbClr val="FFFFFF"/>
                </a:solidFill>
                <a:latin typeface="Corbel"/>
                <a:cs typeface="Corbel"/>
              </a:rPr>
              <a:t>empresa nosotros</a:t>
            </a:r>
            <a:r>
              <a:rPr sz="1600" dirty="0">
                <a:solidFill>
                  <a:srgbClr val="FFFFFF"/>
                </a:solidFill>
                <a:latin typeface="Corbel"/>
                <a:cs typeface="Corbel"/>
              </a:rPr>
              <a:t> </a:t>
            </a:r>
            <a:r>
              <a:rPr sz="1600" spc="-5" dirty="0">
                <a:solidFill>
                  <a:srgbClr val="FFFFFF"/>
                </a:solidFill>
                <a:latin typeface="Corbel"/>
                <a:cs typeface="Corbel"/>
              </a:rPr>
              <a:t>cálculos que </a:t>
            </a:r>
            <a:r>
              <a:rPr sz="1600" spc="-305" dirty="0">
                <a:solidFill>
                  <a:srgbClr val="FFFFFF"/>
                </a:solidFill>
                <a:latin typeface="Corbel"/>
                <a:cs typeface="Corbel"/>
              </a:rPr>
              <a:t> </a:t>
            </a:r>
            <a:r>
              <a:rPr sz="1600" dirty="0">
                <a:solidFill>
                  <a:srgbClr val="FFFFFF"/>
                </a:solidFill>
                <a:latin typeface="Corbel"/>
                <a:cs typeface="Corbel"/>
              </a:rPr>
              <a:t>de</a:t>
            </a:r>
            <a:r>
              <a:rPr sz="1600" spc="-5" dirty="0">
                <a:solidFill>
                  <a:srgbClr val="FFFFFF"/>
                </a:solidFill>
                <a:latin typeface="Corbel"/>
                <a:cs typeface="Corbel"/>
              </a:rPr>
              <a:t> un</a:t>
            </a:r>
            <a:r>
              <a:rPr sz="1600" spc="5" dirty="0">
                <a:solidFill>
                  <a:srgbClr val="FFFFFF"/>
                </a:solidFill>
                <a:latin typeface="Corbel"/>
                <a:cs typeface="Corbel"/>
              </a:rPr>
              <a:t> </a:t>
            </a:r>
            <a:r>
              <a:rPr sz="1600" spc="-5" dirty="0">
                <a:solidFill>
                  <a:srgbClr val="FFFFFF"/>
                </a:solidFill>
                <a:latin typeface="Corbel"/>
                <a:cs typeface="Corbel"/>
              </a:rPr>
              <a:t>10</a:t>
            </a:r>
            <a:r>
              <a:rPr sz="1600" dirty="0">
                <a:solidFill>
                  <a:srgbClr val="FFFFFF"/>
                </a:solidFill>
                <a:latin typeface="Corbel"/>
                <a:cs typeface="Corbel"/>
              </a:rPr>
              <a:t> </a:t>
            </a:r>
            <a:r>
              <a:rPr sz="1600" spc="-5" dirty="0">
                <a:solidFill>
                  <a:srgbClr val="FFFFFF"/>
                </a:solidFill>
                <a:latin typeface="Corbel"/>
                <a:cs typeface="Corbel"/>
              </a:rPr>
              <a:t>aún</a:t>
            </a:r>
            <a:r>
              <a:rPr sz="1600" spc="5" dirty="0">
                <a:solidFill>
                  <a:srgbClr val="FFFFFF"/>
                </a:solidFill>
                <a:latin typeface="Corbel"/>
                <a:cs typeface="Corbel"/>
              </a:rPr>
              <a:t> </a:t>
            </a:r>
            <a:r>
              <a:rPr sz="1600" spc="-5" dirty="0">
                <a:solidFill>
                  <a:srgbClr val="FFFFFF"/>
                </a:solidFill>
                <a:latin typeface="Corbel"/>
                <a:cs typeface="Corbel"/>
              </a:rPr>
              <a:t>15%</a:t>
            </a:r>
            <a:r>
              <a:rPr sz="1600" dirty="0">
                <a:solidFill>
                  <a:srgbClr val="FFFFFF"/>
                </a:solidFill>
                <a:latin typeface="Corbel"/>
                <a:cs typeface="Corbel"/>
              </a:rPr>
              <a:t> </a:t>
            </a:r>
            <a:r>
              <a:rPr sz="1600" spc="-5" dirty="0">
                <a:solidFill>
                  <a:srgbClr val="FFFFFF"/>
                </a:solidFill>
                <a:latin typeface="Corbel"/>
                <a:cs typeface="Corbel"/>
              </a:rPr>
              <a:t>estimado </a:t>
            </a:r>
            <a:r>
              <a:rPr sz="1600" spc="5" dirty="0">
                <a:solidFill>
                  <a:srgbClr val="FFFFFF"/>
                </a:solidFill>
                <a:latin typeface="Corbel"/>
                <a:cs typeface="Corbel"/>
              </a:rPr>
              <a:t>de </a:t>
            </a:r>
            <a:r>
              <a:rPr sz="1600" spc="10" dirty="0">
                <a:solidFill>
                  <a:srgbClr val="FFFFFF"/>
                </a:solidFill>
                <a:latin typeface="Corbel"/>
                <a:cs typeface="Corbel"/>
              </a:rPr>
              <a:t> </a:t>
            </a:r>
            <a:r>
              <a:rPr sz="1600" spc="-5" dirty="0">
                <a:solidFill>
                  <a:srgbClr val="FFFFFF"/>
                </a:solidFill>
                <a:latin typeface="Corbel"/>
                <a:cs typeface="Corbel"/>
              </a:rPr>
              <a:t>tiempo</a:t>
            </a:r>
            <a:r>
              <a:rPr sz="1600" spc="310" dirty="0">
                <a:solidFill>
                  <a:srgbClr val="FFFFFF"/>
                </a:solidFill>
                <a:latin typeface="Corbel"/>
                <a:cs typeface="Corbel"/>
              </a:rPr>
              <a:t> </a:t>
            </a:r>
            <a:r>
              <a:rPr sz="1600" spc="-5" dirty="0">
                <a:solidFill>
                  <a:srgbClr val="FFFFFF"/>
                </a:solidFill>
                <a:latin typeface="Corbel"/>
                <a:cs typeface="Corbel"/>
              </a:rPr>
              <a:t>tendremos</a:t>
            </a:r>
            <a:r>
              <a:rPr sz="1600" spc="310" dirty="0">
                <a:solidFill>
                  <a:srgbClr val="FFFFFF"/>
                </a:solidFill>
                <a:latin typeface="Corbel"/>
                <a:cs typeface="Corbel"/>
              </a:rPr>
              <a:t> </a:t>
            </a:r>
            <a:r>
              <a:rPr sz="1600" dirty="0">
                <a:solidFill>
                  <a:srgbClr val="FFFFFF"/>
                </a:solidFill>
                <a:latin typeface="Corbel"/>
                <a:cs typeface="Corbel"/>
              </a:rPr>
              <a:t>la </a:t>
            </a:r>
            <a:r>
              <a:rPr sz="1600" spc="5" dirty="0">
                <a:solidFill>
                  <a:srgbClr val="FFFFFF"/>
                </a:solidFill>
                <a:latin typeface="Corbel"/>
                <a:cs typeface="Corbel"/>
              </a:rPr>
              <a:t> </a:t>
            </a:r>
            <a:r>
              <a:rPr sz="1600" spc="-5" dirty="0">
                <a:solidFill>
                  <a:srgbClr val="FFFFFF"/>
                </a:solidFill>
                <a:latin typeface="Corbel"/>
                <a:cs typeface="Corbel"/>
              </a:rPr>
              <a:t>eficiencia total </a:t>
            </a:r>
            <a:r>
              <a:rPr sz="1600" dirty="0">
                <a:solidFill>
                  <a:srgbClr val="FFFFFF"/>
                </a:solidFill>
                <a:latin typeface="Corbel"/>
                <a:cs typeface="Corbel"/>
              </a:rPr>
              <a:t>del </a:t>
            </a:r>
            <a:r>
              <a:rPr sz="1600" spc="-5" dirty="0">
                <a:solidFill>
                  <a:srgbClr val="FFFFFF"/>
                </a:solidFill>
                <a:latin typeface="Corbel"/>
                <a:cs typeface="Corbel"/>
              </a:rPr>
              <a:t>proyecto </a:t>
            </a:r>
            <a:r>
              <a:rPr sz="1600" dirty="0">
                <a:solidFill>
                  <a:srgbClr val="FFFFFF"/>
                </a:solidFill>
                <a:latin typeface="Corbel"/>
                <a:cs typeface="Corbel"/>
              </a:rPr>
              <a:t>en </a:t>
            </a:r>
            <a:r>
              <a:rPr sz="1600" spc="-310" dirty="0">
                <a:solidFill>
                  <a:srgbClr val="FFFFFF"/>
                </a:solidFill>
                <a:latin typeface="Corbel"/>
                <a:cs typeface="Corbel"/>
              </a:rPr>
              <a:t> </a:t>
            </a:r>
            <a:r>
              <a:rPr sz="1600" spc="-5" dirty="0">
                <a:solidFill>
                  <a:srgbClr val="FFFFFF"/>
                </a:solidFill>
                <a:latin typeface="Corbel"/>
                <a:cs typeface="Corbel"/>
              </a:rPr>
              <a:t>cuestión</a:t>
            </a:r>
            <a:r>
              <a:rPr sz="1600" spc="5" dirty="0">
                <a:solidFill>
                  <a:srgbClr val="FFFFFF"/>
                </a:solidFill>
                <a:latin typeface="Corbel"/>
                <a:cs typeface="Corbel"/>
              </a:rPr>
              <a:t> </a:t>
            </a:r>
            <a:r>
              <a:rPr sz="1600" dirty="0">
                <a:solidFill>
                  <a:srgbClr val="FFFFFF"/>
                </a:solidFill>
                <a:latin typeface="Corbel"/>
                <a:cs typeface="Corbel"/>
              </a:rPr>
              <a:t>de</a:t>
            </a:r>
            <a:r>
              <a:rPr sz="1600" spc="5" dirty="0">
                <a:solidFill>
                  <a:srgbClr val="FFFFFF"/>
                </a:solidFill>
                <a:latin typeface="Corbel"/>
                <a:cs typeface="Corbel"/>
              </a:rPr>
              <a:t> </a:t>
            </a:r>
            <a:r>
              <a:rPr sz="1600" spc="-5" dirty="0">
                <a:solidFill>
                  <a:srgbClr val="FFFFFF"/>
                </a:solidFill>
                <a:latin typeface="Corbel"/>
                <a:cs typeface="Corbel"/>
              </a:rPr>
              <a:t>producción</a:t>
            </a:r>
            <a:r>
              <a:rPr sz="1600" spc="5" dirty="0">
                <a:solidFill>
                  <a:srgbClr val="FFFFFF"/>
                </a:solidFill>
                <a:latin typeface="Corbel"/>
                <a:cs typeface="Corbel"/>
              </a:rPr>
              <a:t> </a:t>
            </a:r>
            <a:r>
              <a:rPr sz="1600" dirty="0">
                <a:solidFill>
                  <a:srgbClr val="FFFFFF"/>
                </a:solidFill>
                <a:latin typeface="Corbel"/>
                <a:cs typeface="Corbel"/>
              </a:rPr>
              <a:t>y </a:t>
            </a:r>
            <a:r>
              <a:rPr sz="1600" spc="5" dirty="0">
                <a:solidFill>
                  <a:srgbClr val="FFFFFF"/>
                </a:solidFill>
                <a:latin typeface="Corbel"/>
                <a:cs typeface="Corbel"/>
              </a:rPr>
              <a:t> </a:t>
            </a:r>
            <a:r>
              <a:rPr sz="1600" spc="-5" dirty="0">
                <a:solidFill>
                  <a:srgbClr val="FFFFFF"/>
                </a:solidFill>
                <a:latin typeface="Corbel"/>
                <a:cs typeface="Corbel"/>
              </a:rPr>
              <a:t>tiempos</a:t>
            </a:r>
            <a:r>
              <a:rPr sz="1600" dirty="0">
                <a:solidFill>
                  <a:srgbClr val="FFFFFF"/>
                </a:solidFill>
                <a:latin typeface="Corbel"/>
                <a:cs typeface="Corbel"/>
              </a:rPr>
              <a:t> de</a:t>
            </a:r>
            <a:r>
              <a:rPr sz="1600" spc="5" dirty="0">
                <a:solidFill>
                  <a:srgbClr val="FFFFFF"/>
                </a:solidFill>
                <a:latin typeface="Corbel"/>
                <a:cs typeface="Corbel"/>
              </a:rPr>
              <a:t> </a:t>
            </a:r>
            <a:r>
              <a:rPr sz="1600" spc="-5" dirty="0">
                <a:solidFill>
                  <a:srgbClr val="FFFFFF"/>
                </a:solidFill>
                <a:latin typeface="Corbel"/>
                <a:cs typeface="Corbel"/>
              </a:rPr>
              <a:t>entrega</a:t>
            </a:r>
            <a:endParaRPr sz="1600">
              <a:latin typeface="Corbel"/>
              <a:cs typeface="Corbel"/>
            </a:endParaRPr>
          </a:p>
        </p:txBody>
      </p:sp>
      <p:grpSp>
        <p:nvGrpSpPr>
          <p:cNvPr id="6" name="object 6"/>
          <p:cNvGrpSpPr/>
          <p:nvPr/>
        </p:nvGrpSpPr>
        <p:grpSpPr>
          <a:xfrm>
            <a:off x="-6350" y="0"/>
            <a:ext cx="12204700" cy="6870700"/>
            <a:chOff x="-6350" y="0"/>
            <a:chExt cx="12204700" cy="6870700"/>
          </a:xfrm>
        </p:grpSpPr>
        <p:pic>
          <p:nvPicPr>
            <p:cNvPr id="7" name="object 7"/>
            <p:cNvPicPr/>
            <p:nvPr/>
          </p:nvPicPr>
          <p:blipFill>
            <a:blip r:embed="rId2" cstate="print"/>
            <a:stretch>
              <a:fillRect/>
            </a:stretch>
          </p:blipFill>
          <p:spPr>
            <a:xfrm>
              <a:off x="3784600" y="762000"/>
              <a:ext cx="7772400" cy="5334000"/>
            </a:xfrm>
            <a:prstGeom prst="rect">
              <a:avLst/>
            </a:prstGeom>
          </p:spPr>
        </p:pic>
        <p:sp>
          <p:nvSpPr>
            <p:cNvPr id="8" name="object 8"/>
            <p:cNvSpPr/>
            <p:nvPr/>
          </p:nvSpPr>
          <p:spPr>
            <a:xfrm>
              <a:off x="0" y="0"/>
              <a:ext cx="12192000" cy="6858000"/>
            </a:xfrm>
            <a:custGeom>
              <a:avLst/>
              <a:gdLst/>
              <a:ahLst/>
              <a:cxnLst/>
              <a:rect l="l" t="t" r="r" b="b"/>
              <a:pathLst>
                <a:path w="12192000" h="6858000">
                  <a:moveTo>
                    <a:pt x="0" y="0"/>
                  </a:moveTo>
                  <a:lnTo>
                    <a:pt x="12192000" y="0"/>
                  </a:lnTo>
                  <a:lnTo>
                    <a:pt x="12192000" y="6858000"/>
                  </a:lnTo>
                  <a:lnTo>
                    <a:pt x="0" y="6858000"/>
                  </a:lnTo>
                  <a:lnTo>
                    <a:pt x="0" y="0"/>
                  </a:lnTo>
                  <a:close/>
                </a:path>
              </a:pathLst>
            </a:custGeom>
            <a:ln w="12700">
              <a:solidFill>
                <a:srgbClr val="000000"/>
              </a:solidFill>
            </a:ln>
          </p:spPr>
          <p:txBody>
            <a:bodyPr wrap="square" lIns="0" tIns="0" rIns="0" bIns="0" rtlCol="0"/>
            <a:lstStyle/>
            <a:p>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67987" y="1155700"/>
            <a:ext cx="3290570" cy="1069340"/>
          </a:xfrm>
          <a:prstGeom prst="rect">
            <a:avLst/>
          </a:prstGeom>
        </p:spPr>
        <p:txBody>
          <a:bodyPr vert="horz" wrap="square" lIns="0" tIns="73660" rIns="0" bIns="0" rtlCol="0">
            <a:spAutoFit/>
          </a:bodyPr>
          <a:lstStyle/>
          <a:p>
            <a:pPr marL="12700" marR="5080">
              <a:lnSpc>
                <a:spcPts val="3900"/>
              </a:lnSpc>
              <a:spcBef>
                <a:spcPts val="580"/>
              </a:spcBef>
            </a:pPr>
            <a:r>
              <a:rPr sz="3600" spc="-60" dirty="0">
                <a:solidFill>
                  <a:srgbClr val="FFFFFF"/>
                </a:solidFill>
                <a:latin typeface="Corbel"/>
                <a:cs typeface="Corbel"/>
              </a:rPr>
              <a:t>C</a:t>
            </a:r>
            <a:r>
              <a:rPr sz="3600" spc="-65" dirty="0">
                <a:solidFill>
                  <a:srgbClr val="FFFFFF"/>
                </a:solidFill>
                <a:latin typeface="Corbel"/>
                <a:cs typeface="Corbel"/>
              </a:rPr>
              <a:t>ua</a:t>
            </a:r>
            <a:r>
              <a:rPr sz="3600" dirty="0">
                <a:solidFill>
                  <a:srgbClr val="FFFFFF"/>
                </a:solidFill>
                <a:latin typeface="Corbel"/>
                <a:cs typeface="Corbel"/>
              </a:rPr>
              <a:t>l</a:t>
            </a:r>
            <a:r>
              <a:rPr sz="3600" spc="-114" dirty="0">
                <a:solidFill>
                  <a:srgbClr val="FFFFFF"/>
                </a:solidFill>
                <a:latin typeface="Corbel"/>
                <a:cs typeface="Corbel"/>
              </a:rPr>
              <a:t> </a:t>
            </a:r>
            <a:r>
              <a:rPr sz="3600" spc="-65" dirty="0">
                <a:solidFill>
                  <a:srgbClr val="FFFFFF"/>
                </a:solidFill>
                <a:latin typeface="Corbel"/>
                <a:cs typeface="Corbel"/>
              </a:rPr>
              <a:t>e</a:t>
            </a:r>
            <a:r>
              <a:rPr sz="3600" dirty="0">
                <a:solidFill>
                  <a:srgbClr val="FFFFFF"/>
                </a:solidFill>
                <a:latin typeface="Corbel"/>
                <a:cs typeface="Corbel"/>
              </a:rPr>
              <a:t>s</a:t>
            </a:r>
            <a:r>
              <a:rPr sz="3600" spc="-120" dirty="0">
                <a:solidFill>
                  <a:srgbClr val="FFFFFF"/>
                </a:solidFill>
                <a:latin typeface="Corbel"/>
                <a:cs typeface="Corbel"/>
              </a:rPr>
              <a:t> </a:t>
            </a:r>
            <a:r>
              <a:rPr sz="3600" spc="-65" dirty="0">
                <a:solidFill>
                  <a:srgbClr val="FFFFFF"/>
                </a:solidFill>
                <a:latin typeface="Corbel"/>
                <a:cs typeface="Corbel"/>
              </a:rPr>
              <a:t>e</a:t>
            </a:r>
            <a:r>
              <a:rPr sz="3600" dirty="0">
                <a:solidFill>
                  <a:srgbClr val="FFFFFF"/>
                </a:solidFill>
                <a:latin typeface="Corbel"/>
                <a:cs typeface="Corbel"/>
              </a:rPr>
              <a:t>l</a:t>
            </a:r>
            <a:r>
              <a:rPr sz="3600" spc="-114" dirty="0">
                <a:solidFill>
                  <a:srgbClr val="FFFFFF"/>
                </a:solidFill>
                <a:latin typeface="Corbel"/>
                <a:cs typeface="Corbel"/>
              </a:rPr>
              <a:t> </a:t>
            </a:r>
            <a:r>
              <a:rPr sz="3600" spc="-55" dirty="0">
                <a:solidFill>
                  <a:srgbClr val="FFFFFF"/>
                </a:solidFill>
                <a:latin typeface="Corbel"/>
                <a:cs typeface="Corbel"/>
              </a:rPr>
              <a:t>o</a:t>
            </a:r>
            <a:r>
              <a:rPr sz="3600" spc="-65" dirty="0">
                <a:solidFill>
                  <a:srgbClr val="FFFFFF"/>
                </a:solidFill>
                <a:latin typeface="Corbel"/>
                <a:cs typeface="Corbel"/>
              </a:rPr>
              <a:t>b</a:t>
            </a:r>
            <a:r>
              <a:rPr sz="3600" spc="-70" dirty="0">
                <a:solidFill>
                  <a:srgbClr val="FFFFFF"/>
                </a:solidFill>
                <a:latin typeface="Corbel"/>
                <a:cs typeface="Corbel"/>
              </a:rPr>
              <a:t>j</a:t>
            </a:r>
            <a:r>
              <a:rPr sz="3600" spc="-65" dirty="0">
                <a:solidFill>
                  <a:srgbClr val="FFFFFF"/>
                </a:solidFill>
                <a:latin typeface="Corbel"/>
                <a:cs typeface="Corbel"/>
              </a:rPr>
              <a:t>e</a:t>
            </a:r>
            <a:r>
              <a:rPr sz="3600" spc="-60" dirty="0">
                <a:solidFill>
                  <a:srgbClr val="FFFFFF"/>
                </a:solidFill>
                <a:latin typeface="Corbel"/>
                <a:cs typeface="Corbel"/>
              </a:rPr>
              <a:t>tiv</a:t>
            </a:r>
            <a:r>
              <a:rPr sz="3600" dirty="0">
                <a:solidFill>
                  <a:srgbClr val="FFFFFF"/>
                </a:solidFill>
                <a:latin typeface="Corbel"/>
                <a:cs typeface="Corbel"/>
              </a:rPr>
              <a:t>o  </a:t>
            </a:r>
            <a:r>
              <a:rPr sz="3600" spc="-65" dirty="0">
                <a:solidFill>
                  <a:srgbClr val="FFFFFF"/>
                </a:solidFill>
                <a:latin typeface="Corbel"/>
                <a:cs typeface="Corbel"/>
              </a:rPr>
              <a:t>principal?</a:t>
            </a:r>
            <a:endParaRPr sz="3600">
              <a:latin typeface="Corbel"/>
              <a:cs typeface="Corbel"/>
            </a:endParaRPr>
          </a:p>
        </p:txBody>
      </p:sp>
      <p:sp>
        <p:nvSpPr>
          <p:cNvPr id="3" name="object 3"/>
          <p:cNvSpPr txBox="1"/>
          <p:nvPr/>
        </p:nvSpPr>
        <p:spPr>
          <a:xfrm>
            <a:off x="550867" y="2489200"/>
            <a:ext cx="4694555" cy="889000"/>
          </a:xfrm>
          <a:prstGeom prst="rect">
            <a:avLst/>
          </a:prstGeom>
        </p:spPr>
        <p:txBody>
          <a:bodyPr vert="horz" wrap="square" lIns="0" tIns="43180" rIns="0" bIns="0" rtlCol="0">
            <a:spAutoFit/>
          </a:bodyPr>
          <a:lstStyle/>
          <a:p>
            <a:pPr marL="12700" marR="5080" algn="just">
              <a:lnSpc>
                <a:spcPts val="2200"/>
              </a:lnSpc>
              <a:spcBef>
                <a:spcPts val="340"/>
              </a:spcBef>
            </a:pPr>
            <a:r>
              <a:rPr sz="2000" spc="-30" dirty="0">
                <a:solidFill>
                  <a:srgbClr val="FFFFFF"/>
                </a:solidFill>
                <a:latin typeface="Corbel"/>
                <a:cs typeface="Corbel"/>
              </a:rPr>
              <a:t>Tener </a:t>
            </a:r>
            <a:r>
              <a:rPr sz="2000" dirty="0">
                <a:solidFill>
                  <a:srgbClr val="FFFFFF"/>
                </a:solidFill>
                <a:latin typeface="Corbel"/>
                <a:cs typeface="Corbel"/>
              </a:rPr>
              <a:t>un </a:t>
            </a:r>
            <a:r>
              <a:rPr sz="2000" spc="-5" dirty="0">
                <a:solidFill>
                  <a:srgbClr val="FFFFFF"/>
                </a:solidFill>
                <a:latin typeface="Corbel"/>
                <a:cs typeface="Corbel"/>
              </a:rPr>
              <a:t>control </a:t>
            </a:r>
            <a:r>
              <a:rPr sz="2000" dirty="0">
                <a:solidFill>
                  <a:srgbClr val="FFFFFF"/>
                </a:solidFill>
                <a:latin typeface="Corbel"/>
                <a:cs typeface="Corbel"/>
              </a:rPr>
              <a:t>más </a:t>
            </a:r>
            <a:r>
              <a:rPr sz="2000" spc="-5" dirty="0">
                <a:solidFill>
                  <a:srgbClr val="FFFFFF"/>
                </a:solidFill>
                <a:latin typeface="Corbel"/>
                <a:cs typeface="Corbel"/>
              </a:rPr>
              <a:t>específico </a:t>
            </a:r>
            <a:r>
              <a:rPr sz="2000" dirty="0">
                <a:solidFill>
                  <a:srgbClr val="FFFFFF"/>
                </a:solidFill>
                <a:latin typeface="Corbel"/>
                <a:cs typeface="Corbel"/>
              </a:rPr>
              <a:t>de </a:t>
            </a:r>
            <a:r>
              <a:rPr sz="2000" spc="-5" dirty="0">
                <a:solidFill>
                  <a:srgbClr val="FFFFFF"/>
                </a:solidFill>
                <a:latin typeface="Corbel"/>
                <a:cs typeface="Corbel"/>
              </a:rPr>
              <a:t>las fallas </a:t>
            </a:r>
            <a:r>
              <a:rPr sz="2000" dirty="0">
                <a:solidFill>
                  <a:srgbClr val="FFFFFF"/>
                </a:solidFill>
                <a:latin typeface="Corbel"/>
                <a:cs typeface="Corbel"/>
              </a:rPr>
              <a:t>, </a:t>
            </a:r>
            <a:r>
              <a:rPr sz="2000" spc="-390" dirty="0">
                <a:solidFill>
                  <a:srgbClr val="FFFFFF"/>
                </a:solidFill>
                <a:latin typeface="Corbel"/>
                <a:cs typeface="Corbel"/>
              </a:rPr>
              <a:t> </a:t>
            </a:r>
            <a:r>
              <a:rPr sz="2000" spc="-5" dirty="0">
                <a:solidFill>
                  <a:srgbClr val="FFFFFF"/>
                </a:solidFill>
                <a:latin typeface="Corbel"/>
                <a:cs typeface="Corbel"/>
              </a:rPr>
              <a:t>una detección </a:t>
            </a:r>
            <a:r>
              <a:rPr sz="2000" dirty="0">
                <a:solidFill>
                  <a:srgbClr val="FFFFFF"/>
                </a:solidFill>
                <a:latin typeface="Corbel"/>
                <a:cs typeface="Corbel"/>
              </a:rPr>
              <a:t>temprana , y un mejor tiempo </a:t>
            </a:r>
            <a:r>
              <a:rPr sz="2000" spc="-390" dirty="0">
                <a:solidFill>
                  <a:srgbClr val="FFFFFF"/>
                </a:solidFill>
                <a:latin typeface="Corbel"/>
                <a:cs typeface="Corbel"/>
              </a:rPr>
              <a:t> </a:t>
            </a:r>
            <a:r>
              <a:rPr sz="2000" dirty="0">
                <a:solidFill>
                  <a:srgbClr val="FFFFFF"/>
                </a:solidFill>
                <a:latin typeface="Corbel"/>
                <a:cs typeface="Corbel"/>
              </a:rPr>
              <a:t>de</a:t>
            </a:r>
            <a:r>
              <a:rPr sz="2000" spc="-5" dirty="0">
                <a:solidFill>
                  <a:srgbClr val="FFFFFF"/>
                </a:solidFill>
                <a:latin typeface="Corbel"/>
                <a:cs typeface="Corbel"/>
              </a:rPr>
              <a:t> </a:t>
            </a:r>
            <a:r>
              <a:rPr sz="2000" dirty="0">
                <a:solidFill>
                  <a:srgbClr val="FFFFFF"/>
                </a:solidFill>
                <a:latin typeface="Corbel"/>
                <a:cs typeface="Corbel"/>
              </a:rPr>
              <a:t>entrega</a:t>
            </a:r>
            <a:endParaRPr sz="2000">
              <a:latin typeface="Corbel"/>
              <a:cs typeface="Corbel"/>
            </a:endParaRPr>
          </a:p>
        </p:txBody>
      </p:sp>
      <p:grpSp>
        <p:nvGrpSpPr>
          <p:cNvPr id="4" name="object 4"/>
          <p:cNvGrpSpPr/>
          <p:nvPr/>
        </p:nvGrpSpPr>
        <p:grpSpPr>
          <a:xfrm>
            <a:off x="-6350" y="0"/>
            <a:ext cx="12204700" cy="6870700"/>
            <a:chOff x="-6350" y="0"/>
            <a:chExt cx="12204700" cy="6870700"/>
          </a:xfrm>
        </p:grpSpPr>
        <p:sp>
          <p:nvSpPr>
            <p:cNvPr id="5" name="object 5"/>
            <p:cNvSpPr/>
            <p:nvPr/>
          </p:nvSpPr>
          <p:spPr>
            <a:xfrm>
              <a:off x="11811000" y="762000"/>
              <a:ext cx="381000" cy="5334000"/>
            </a:xfrm>
            <a:custGeom>
              <a:avLst/>
              <a:gdLst/>
              <a:ahLst/>
              <a:cxnLst/>
              <a:rect l="l" t="t" r="r" b="b"/>
              <a:pathLst>
                <a:path w="381000" h="5334000">
                  <a:moveTo>
                    <a:pt x="0" y="0"/>
                  </a:moveTo>
                  <a:lnTo>
                    <a:pt x="381000" y="0"/>
                  </a:lnTo>
                  <a:lnTo>
                    <a:pt x="381000" y="5334000"/>
                  </a:lnTo>
                  <a:lnTo>
                    <a:pt x="0" y="5334000"/>
                  </a:lnTo>
                  <a:lnTo>
                    <a:pt x="0" y="0"/>
                  </a:lnTo>
                  <a:close/>
                </a:path>
              </a:pathLst>
            </a:custGeom>
            <a:solidFill>
              <a:srgbClr val="C8C8C8">
                <a:alpha val="49798"/>
              </a:srgbClr>
            </a:solidFill>
          </p:spPr>
          <p:txBody>
            <a:bodyPr wrap="square" lIns="0" tIns="0" rIns="0" bIns="0" rtlCol="0"/>
            <a:lstStyle/>
            <a:p>
              <a:endParaRPr/>
            </a:p>
          </p:txBody>
        </p:sp>
        <p:sp>
          <p:nvSpPr>
            <p:cNvPr id="6" name="object 6"/>
            <p:cNvSpPr/>
            <p:nvPr/>
          </p:nvSpPr>
          <p:spPr>
            <a:xfrm>
              <a:off x="0" y="0"/>
              <a:ext cx="12192000" cy="6858000"/>
            </a:xfrm>
            <a:custGeom>
              <a:avLst/>
              <a:gdLst/>
              <a:ahLst/>
              <a:cxnLst/>
              <a:rect l="l" t="t" r="r" b="b"/>
              <a:pathLst>
                <a:path w="12192000" h="6858000">
                  <a:moveTo>
                    <a:pt x="0" y="0"/>
                  </a:moveTo>
                  <a:lnTo>
                    <a:pt x="12192000" y="0"/>
                  </a:lnTo>
                  <a:lnTo>
                    <a:pt x="12192000" y="6858000"/>
                  </a:lnTo>
                  <a:lnTo>
                    <a:pt x="0" y="6858000"/>
                  </a:lnTo>
                  <a:lnTo>
                    <a:pt x="0" y="0"/>
                  </a:lnTo>
                  <a:close/>
                </a:path>
              </a:pathLst>
            </a:custGeom>
            <a:ln w="12700">
              <a:solidFill>
                <a:srgbClr val="000000"/>
              </a:solidFill>
            </a:ln>
          </p:spPr>
          <p:txBody>
            <a:bodyPr wrap="square" lIns="0" tIns="0" rIns="0" bIns="0" rtlCol="0"/>
            <a:lstStyle/>
            <a:p>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762000"/>
            <a:ext cx="3441700" cy="5334000"/>
          </a:xfrm>
          <a:custGeom>
            <a:avLst/>
            <a:gdLst/>
            <a:ahLst/>
            <a:cxnLst/>
            <a:rect l="l" t="t" r="r" b="b"/>
            <a:pathLst>
              <a:path w="3441700" h="5334000">
                <a:moveTo>
                  <a:pt x="3441700" y="0"/>
                </a:moveTo>
                <a:lnTo>
                  <a:pt x="0" y="0"/>
                </a:lnTo>
                <a:lnTo>
                  <a:pt x="0" y="5334000"/>
                </a:lnTo>
                <a:lnTo>
                  <a:pt x="3441700" y="5334000"/>
                </a:lnTo>
                <a:lnTo>
                  <a:pt x="3441700" y="0"/>
                </a:lnTo>
                <a:close/>
              </a:path>
            </a:pathLst>
          </a:custGeom>
          <a:solidFill>
            <a:srgbClr val="40BAD2"/>
          </a:solidFill>
        </p:spPr>
        <p:txBody>
          <a:bodyPr wrap="square" lIns="0" tIns="0" rIns="0" bIns="0" rtlCol="0"/>
          <a:lstStyle/>
          <a:p>
            <a:endParaRPr/>
          </a:p>
        </p:txBody>
      </p:sp>
      <p:grpSp>
        <p:nvGrpSpPr>
          <p:cNvPr id="3" name="object 3"/>
          <p:cNvGrpSpPr/>
          <p:nvPr/>
        </p:nvGrpSpPr>
        <p:grpSpPr>
          <a:xfrm>
            <a:off x="-6350" y="0"/>
            <a:ext cx="12204700" cy="6870700"/>
            <a:chOff x="-6350" y="0"/>
            <a:chExt cx="12204700" cy="6870700"/>
          </a:xfrm>
        </p:grpSpPr>
        <p:sp>
          <p:nvSpPr>
            <p:cNvPr id="4" name="object 4"/>
            <p:cNvSpPr/>
            <p:nvPr/>
          </p:nvSpPr>
          <p:spPr>
            <a:xfrm>
              <a:off x="11811000" y="762000"/>
              <a:ext cx="381000" cy="5334000"/>
            </a:xfrm>
            <a:custGeom>
              <a:avLst/>
              <a:gdLst/>
              <a:ahLst/>
              <a:cxnLst/>
              <a:rect l="l" t="t" r="r" b="b"/>
              <a:pathLst>
                <a:path w="381000" h="5334000">
                  <a:moveTo>
                    <a:pt x="0" y="0"/>
                  </a:moveTo>
                  <a:lnTo>
                    <a:pt x="381000" y="0"/>
                  </a:lnTo>
                  <a:lnTo>
                    <a:pt x="381000" y="5334000"/>
                  </a:lnTo>
                  <a:lnTo>
                    <a:pt x="0" y="5334000"/>
                  </a:lnTo>
                  <a:lnTo>
                    <a:pt x="0" y="0"/>
                  </a:lnTo>
                  <a:close/>
                </a:path>
              </a:pathLst>
            </a:custGeom>
            <a:solidFill>
              <a:srgbClr val="C8C8C8">
                <a:alpha val="49798"/>
              </a:srgbClr>
            </a:solidFill>
          </p:spPr>
          <p:txBody>
            <a:bodyPr wrap="square" lIns="0" tIns="0" rIns="0" bIns="0" rtlCol="0"/>
            <a:lstStyle/>
            <a:p>
              <a:endParaRPr/>
            </a:p>
          </p:txBody>
        </p:sp>
        <p:sp>
          <p:nvSpPr>
            <p:cNvPr id="5" name="object 5"/>
            <p:cNvSpPr/>
            <p:nvPr/>
          </p:nvSpPr>
          <p:spPr>
            <a:xfrm>
              <a:off x="0" y="0"/>
              <a:ext cx="12192000" cy="6858000"/>
            </a:xfrm>
            <a:custGeom>
              <a:avLst/>
              <a:gdLst/>
              <a:ahLst/>
              <a:cxnLst/>
              <a:rect l="l" t="t" r="r" b="b"/>
              <a:pathLst>
                <a:path w="12192000" h="6858000">
                  <a:moveTo>
                    <a:pt x="0" y="0"/>
                  </a:moveTo>
                  <a:lnTo>
                    <a:pt x="12192000" y="0"/>
                  </a:lnTo>
                  <a:lnTo>
                    <a:pt x="12192000" y="6858000"/>
                  </a:lnTo>
                  <a:lnTo>
                    <a:pt x="0" y="6858000"/>
                  </a:lnTo>
                  <a:lnTo>
                    <a:pt x="0" y="0"/>
                  </a:lnTo>
                  <a:close/>
                </a:path>
              </a:pathLst>
            </a:custGeom>
            <a:ln w="12700">
              <a:solidFill>
                <a:srgbClr val="000000"/>
              </a:solidFill>
            </a:ln>
          </p:spPr>
          <p:txBody>
            <a:bodyPr wrap="square" lIns="0" tIns="0" rIns="0" bIns="0" rtlCol="0"/>
            <a:lstStyle/>
            <a:p>
              <a:endParaRP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TotalTime>
  <Words>380</Words>
  <Application>Microsoft Office PowerPoint</Application>
  <PresentationFormat>Panorámica</PresentationFormat>
  <Paragraphs>19</Paragraphs>
  <Slides>8</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8</vt:i4>
      </vt:variant>
    </vt:vector>
  </HeadingPairs>
  <TitlesOfParts>
    <vt:vector size="13" baseType="lpstr">
      <vt:lpstr>Arial</vt:lpstr>
      <vt:lpstr>Bahnschrift</vt:lpstr>
      <vt:lpstr>Calibri</vt:lpstr>
      <vt:lpstr>Corbel</vt:lpstr>
      <vt:lpstr>Office Theme</vt:lpstr>
      <vt:lpstr>Presentación de PowerPoint</vt:lpstr>
      <vt:lpstr>Presentación de PowerPoint</vt:lpstr>
      <vt:lpstr>Presentación de PowerPoint</vt:lpstr>
      <vt:lpstr>Presentación de PowerPoint</vt:lpstr>
      <vt:lpstr>Cómo funciona?</vt:lpstr>
      <vt:lpstr>Cuánto tiempo nos  eficientizara?</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Maite Ponce</dc:creator>
  <cp:lastModifiedBy>Maite Ponce</cp:lastModifiedBy>
  <cp:revision>1</cp:revision>
  <dcterms:created xsi:type="dcterms:W3CDTF">2022-11-10T15:40:10Z</dcterms:created>
  <dcterms:modified xsi:type="dcterms:W3CDTF">2022-11-10T16:10:19Z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2022-11-08T00:00:00Z</vt:filetime>
  </property>
  <property fmtid="{D5CDD505-2E9C-101B-9397-08002B2CF9AE}" pid="3" name="LastSaved">
    <vt:filetime>2022-11-10T00:00:00Z</vt:filetime>
  </property>
</Properties>
</file>