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all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 Ruhl Libre Black" panose="00000A00000000000000" pitchFamily="2" charset="-79"/>
      <p:regular r:id="rId16"/>
      <p:bold r:id="rId17"/>
    </p:embeddedFont>
    <p:embeddedFont>
      <p:font typeface="Frank Ruhl Libre Light" panose="00000400000000000000" pitchFamily="2" charset="-79"/>
      <p:regular r:id="rId18"/>
    </p:embeddedFont>
    <p:embeddedFont>
      <p:font typeface="Libre Frankli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7337" autoAdjust="0"/>
  </p:normalViewPr>
  <p:slideViewPr>
    <p:cSldViewPr>
      <p:cViewPr varScale="1">
        <p:scale>
          <a:sx n="51" d="100"/>
          <a:sy n="51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Proyecto era </a:t>
            </a:r>
            <a:r>
              <a:rPr lang="en-US" dirty="0" err="1"/>
              <a:t>montar</a:t>
            </a:r>
            <a:r>
              <a:rPr lang="en-US" dirty="0"/>
              <a:t> un predictor del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electricidad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mercado </a:t>
            </a:r>
            <a:r>
              <a:rPr lang="en-US" dirty="0" err="1"/>
              <a:t>español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redes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recurrentes</a:t>
            </a:r>
            <a:r>
              <a:rPr lang="en-US" dirty="0"/>
              <a:t>.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electricidad</a:t>
            </a:r>
            <a:r>
              <a:rPr lang="en-US" dirty="0"/>
              <a:t> con </a:t>
            </a:r>
            <a:r>
              <a:rPr lang="en-US" dirty="0" err="1"/>
              <a:t>anterioridad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tanto a los </a:t>
            </a:r>
            <a:r>
              <a:rPr lang="en-US" dirty="0" err="1"/>
              <a:t>consumidores</a:t>
            </a:r>
            <a:r>
              <a:rPr lang="en-US" dirty="0"/>
              <a:t> para </a:t>
            </a:r>
            <a:r>
              <a:rPr lang="en-US" dirty="0" err="1"/>
              <a:t>minimizar</a:t>
            </a:r>
            <a:r>
              <a:rPr lang="en-US" dirty="0"/>
              <a:t> sus </a:t>
            </a:r>
            <a:r>
              <a:rPr lang="en-US" dirty="0" err="1"/>
              <a:t>gastos</a:t>
            </a:r>
            <a:r>
              <a:rPr lang="en-US" dirty="0"/>
              <a:t> y a la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adaptar</a:t>
            </a:r>
            <a:r>
              <a:rPr lang="en-US" dirty="0"/>
              <a:t> sus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, por no </a:t>
            </a:r>
            <a:r>
              <a:rPr lang="en-US" dirty="0" err="1"/>
              <a:t>hablar</a:t>
            </a:r>
            <a:r>
              <a:rPr lang="en-US" dirty="0"/>
              <a:t> de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especular</a:t>
            </a:r>
            <a:r>
              <a:rPr lang="en-US" dirty="0"/>
              <a:t> dentro del mercado </a:t>
            </a:r>
            <a:r>
              <a:rPr lang="en-US" dirty="0" err="1"/>
              <a:t>eléctrico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49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Lo primero que </a:t>
            </a:r>
            <a:r>
              <a:rPr lang="en-US" dirty="0" err="1"/>
              <a:t>tenemos</a:t>
            </a:r>
            <a:r>
              <a:rPr lang="en-US" dirty="0"/>
              <a:t> que saber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electricidad</a:t>
            </a:r>
            <a:r>
              <a:rPr lang="en-US" dirty="0"/>
              <a:t> es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coste</a:t>
            </a:r>
            <a:r>
              <a:rPr lang="en-US" dirty="0"/>
              <a:t> de la </a:t>
            </a:r>
            <a:r>
              <a:rPr lang="en-US" dirty="0" err="1"/>
              <a:t>energía</a:t>
            </a:r>
            <a:r>
              <a:rPr lang="en-US" dirty="0"/>
              <a:t> solo </a:t>
            </a:r>
            <a:r>
              <a:rPr lang="en-US" dirty="0" err="1"/>
              <a:t>representa</a:t>
            </a:r>
            <a:r>
              <a:rPr lang="en-US" dirty="0"/>
              <a:t> un 35% del total. El resto son </a:t>
            </a:r>
            <a:r>
              <a:rPr lang="en-US" dirty="0" err="1"/>
              <a:t>impuestos</a:t>
            </a:r>
            <a:r>
              <a:rPr lang="en-US" dirty="0"/>
              <a:t> y los </a:t>
            </a:r>
            <a:r>
              <a:rPr lang="en-US" dirty="0" err="1"/>
              <a:t>peajes</a:t>
            </a:r>
            <a:r>
              <a:rPr lang="en-US" dirty="0"/>
              <a:t> </a:t>
            </a:r>
            <a:r>
              <a:rPr lang="en-US" dirty="0" err="1"/>
              <a:t>electricos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energia</a:t>
            </a:r>
            <a:r>
              <a:rPr lang="en-US" dirty="0"/>
              <a:t> se </a:t>
            </a:r>
            <a:r>
              <a:rPr lang="en-US" dirty="0" err="1"/>
              <a:t>fija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Mercado </a:t>
            </a:r>
            <a:r>
              <a:rPr lang="en-US" dirty="0" err="1"/>
              <a:t>Diario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oferta</a:t>
            </a:r>
            <a:r>
              <a:rPr lang="en-US" dirty="0"/>
              <a:t> y la </a:t>
            </a:r>
            <a:r>
              <a:rPr lang="en-US" dirty="0" err="1"/>
              <a:t>demanda</a:t>
            </a:r>
            <a:r>
              <a:rPr lang="en-US" dirty="0"/>
              <a:t>. La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ofertas</a:t>
            </a:r>
            <a:r>
              <a:rPr lang="en-US" dirty="0"/>
              <a:t> de </a:t>
            </a:r>
            <a:r>
              <a:rPr lang="en-US" dirty="0" err="1"/>
              <a:t>venta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formada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ofertas</a:t>
            </a:r>
            <a:r>
              <a:rPr lang="en-US" dirty="0"/>
              <a:t> de </a:t>
            </a:r>
            <a:r>
              <a:rPr lang="en-US" dirty="0" err="1"/>
              <a:t>venta</a:t>
            </a:r>
            <a:r>
              <a:rPr lang="en-US" dirty="0"/>
              <a:t> de los </a:t>
            </a:r>
            <a:r>
              <a:rPr lang="en-US" dirty="0" err="1"/>
              <a:t>generadores</a:t>
            </a:r>
            <a:r>
              <a:rPr lang="en-US" dirty="0"/>
              <a:t> </a:t>
            </a:r>
            <a:r>
              <a:rPr lang="en-US" dirty="0" err="1"/>
              <a:t>ellectricos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la </a:t>
            </a:r>
            <a:r>
              <a:rPr lang="en-US" dirty="0" err="1"/>
              <a:t>curva</a:t>
            </a:r>
            <a:r>
              <a:rPr lang="en-US" dirty="0"/>
              <a:t> </a:t>
            </a:r>
            <a:r>
              <a:rPr lang="en-US" dirty="0" err="1"/>
              <a:t>agregada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la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ofertas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de las </a:t>
            </a:r>
            <a:r>
              <a:rPr lang="en-US" dirty="0" err="1"/>
              <a:t>comercializadoras</a:t>
            </a:r>
            <a:r>
              <a:rPr lang="en-US" dirty="0"/>
              <a:t> y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consumidores</a:t>
            </a:r>
            <a:r>
              <a:rPr lang="en-US" dirty="0"/>
              <a:t> </a:t>
            </a:r>
            <a:r>
              <a:rPr lang="en-US" dirty="0" err="1"/>
              <a:t>eléctricos</a:t>
            </a:r>
            <a:r>
              <a:rPr lang="en-US" dirty="0"/>
              <a:t>. El punto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se </a:t>
            </a:r>
            <a:r>
              <a:rPr lang="en-US" dirty="0" err="1"/>
              <a:t>cruzan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punto que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electricidad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 valor y forma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generación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(</a:t>
            </a:r>
            <a:r>
              <a:rPr lang="en-US" dirty="0" err="1"/>
              <a:t>renovables</a:t>
            </a:r>
            <a:r>
              <a:rPr lang="en-US" dirty="0"/>
              <a:t> o combustibles </a:t>
            </a:r>
            <a:r>
              <a:rPr lang="en-US" dirty="0" err="1"/>
              <a:t>fosiles</a:t>
            </a:r>
            <a:r>
              <a:rPr lang="en-US" dirty="0"/>
              <a:t>), los derechos de emission del CO2, </a:t>
            </a:r>
            <a:r>
              <a:rPr lang="en-US" dirty="0" err="1"/>
              <a:t>precio</a:t>
            </a:r>
            <a:r>
              <a:rPr lang="en-US" dirty="0"/>
              <a:t> de los combustibles </a:t>
            </a:r>
            <a:r>
              <a:rPr lang="en-US" dirty="0" err="1"/>
              <a:t>en</a:t>
            </a:r>
            <a:r>
              <a:rPr lang="en-US" dirty="0"/>
              <a:t> los mercados </a:t>
            </a:r>
            <a:r>
              <a:rPr lang="en-US" dirty="0" err="1"/>
              <a:t>internacionales</a:t>
            </a:r>
            <a:r>
              <a:rPr lang="en-US" dirty="0"/>
              <a:t>, la </a:t>
            </a:r>
            <a:r>
              <a:rPr lang="en-US" dirty="0" err="1"/>
              <a:t>climatología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intercambio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electrico</a:t>
            </a:r>
            <a:r>
              <a:rPr lang="en-US" dirty="0"/>
              <a:t> </a:t>
            </a:r>
            <a:r>
              <a:rPr lang="en-US" dirty="0" err="1"/>
              <a:t>interconexiones</a:t>
            </a:r>
            <a:r>
              <a:rPr lang="en-US" dirty="0"/>
              <a:t> </a:t>
            </a:r>
            <a:r>
              <a:rPr lang="en-US" dirty="0" err="1"/>
              <a:t>internacionales</a:t>
            </a:r>
            <a:r>
              <a:rPr lang="en-US" dirty="0"/>
              <a:t>...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he </a:t>
            </a:r>
            <a:r>
              <a:rPr lang="en-US" dirty="0" err="1"/>
              <a:t>comentado</a:t>
            </a:r>
            <a:r>
              <a:rPr lang="en-US" dirty="0"/>
              <a:t> antes es publica o semi publica. La </a:t>
            </a:r>
            <a:r>
              <a:rPr lang="en-US" dirty="0" err="1"/>
              <a:t>propia</a:t>
            </a:r>
            <a:r>
              <a:rPr lang="en-US" dirty="0"/>
              <a:t> REE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spot del mercado, las </a:t>
            </a:r>
            <a:r>
              <a:rPr lang="en-US" dirty="0" err="1"/>
              <a:t>producciones</a:t>
            </a:r>
            <a:r>
              <a:rPr lang="en-US" dirty="0"/>
              <a:t> por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energia</a:t>
            </a:r>
            <a:r>
              <a:rPr lang="en-US" dirty="0"/>
              <a:t>, la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electrica</a:t>
            </a:r>
            <a:r>
              <a:rPr lang="en-US" dirty="0"/>
              <a:t>, </a:t>
            </a:r>
            <a:r>
              <a:rPr lang="en-US" dirty="0" err="1"/>
              <a:t>interconexiones</a:t>
            </a:r>
            <a:r>
              <a:rPr lang="en-US" dirty="0"/>
              <a:t> </a:t>
            </a:r>
            <a:r>
              <a:rPr lang="en-US" dirty="0" err="1"/>
              <a:t>internacionales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horario</a:t>
            </a:r>
            <a:r>
              <a:rPr lang="en-US" dirty="0"/>
              <a:t> a lo largo de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El resto de </a:t>
            </a:r>
            <a:r>
              <a:rPr lang="en-US" dirty="0" err="1"/>
              <a:t>información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consguir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de inversion, </a:t>
            </a:r>
            <a:r>
              <a:rPr lang="en-US" dirty="0" err="1"/>
              <a:t>como</a:t>
            </a:r>
            <a:r>
              <a:rPr lang="en-US" dirty="0"/>
              <a:t> los </a:t>
            </a:r>
            <a:r>
              <a:rPr lang="en-US" dirty="0" err="1"/>
              <a:t>futuros</a:t>
            </a:r>
            <a:r>
              <a:rPr lang="en-US" dirty="0"/>
              <a:t> del Gas o los derechos de emission del CO2</a:t>
            </a:r>
          </a:p>
          <a:p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se ha </a:t>
            </a:r>
            <a:r>
              <a:rPr lang="en-US" dirty="0" err="1"/>
              <a:t>montado</a:t>
            </a:r>
            <a:r>
              <a:rPr lang="en-US" dirty="0"/>
              <a:t> </a:t>
            </a:r>
            <a:r>
              <a:rPr lang="en-US" dirty="0" err="1"/>
              <a:t>undataset</a:t>
            </a:r>
            <a:r>
              <a:rPr lang="en-US" dirty="0"/>
              <a:t> que </a:t>
            </a:r>
            <a:r>
              <a:rPr lang="en-US" dirty="0" err="1"/>
              <a:t>abacar</a:t>
            </a:r>
            <a:r>
              <a:rPr lang="en-US" dirty="0"/>
              <a:t> de 2015 a 2020 por horas, que </a:t>
            </a:r>
            <a:r>
              <a:rPr lang="en-US" dirty="0" err="1"/>
              <a:t>cuenta</a:t>
            </a:r>
            <a:r>
              <a:rPr lang="en-US" dirty="0"/>
              <a:t> con 52k </a:t>
            </a:r>
            <a:r>
              <a:rPr lang="en-US" dirty="0" err="1"/>
              <a:t>observaicones</a:t>
            </a:r>
            <a:r>
              <a:rPr lang="en-US" dirty="0"/>
              <a:t> y 18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572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-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renovables</a:t>
            </a:r>
            <a:r>
              <a:rPr lang="en-US" dirty="0"/>
              <a:t> se </a:t>
            </a:r>
            <a:r>
              <a:rPr lang="en-US" dirty="0" err="1"/>
              <a:t>producia</a:t>
            </a:r>
            <a:r>
              <a:rPr lang="en-US" dirty="0"/>
              <a:t> un </a:t>
            </a:r>
            <a:r>
              <a:rPr lang="en-US" dirty="0" err="1"/>
              <a:t>pico</a:t>
            </a:r>
            <a:r>
              <a:rPr lang="en-US" dirty="0"/>
              <a:t> </a:t>
            </a:r>
            <a:r>
              <a:rPr lang="en-US" dirty="0" err="1"/>
              <a:t>extraño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-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del Gas </a:t>
            </a:r>
            <a:r>
              <a:rPr lang="en-US" dirty="0" err="1"/>
              <a:t>debido</a:t>
            </a:r>
            <a:r>
              <a:rPr lang="en-US" dirty="0"/>
              <a:t> por las </a:t>
            </a:r>
            <a:r>
              <a:rPr lang="en-US" dirty="0" err="1"/>
              <a:t>restricciones</a:t>
            </a:r>
            <a:r>
              <a:rPr lang="en-US" dirty="0"/>
              <a:t> de la OPEC al </a:t>
            </a:r>
            <a:r>
              <a:rPr lang="en-US" dirty="0" err="1"/>
              <a:t>petroleo</a:t>
            </a:r>
            <a:r>
              <a:rPr lang="en-US" dirty="0"/>
              <a:t> por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2018.</a:t>
            </a:r>
          </a:p>
          <a:p>
            <a:pPr lvl="0"/>
            <a:r>
              <a:rPr lang="en-US" dirty="0"/>
              <a:t>-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Solar </a:t>
            </a:r>
            <a:r>
              <a:rPr lang="en-US" dirty="0" err="1"/>
              <a:t>Fotovoltaica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- El </a:t>
            </a:r>
            <a:r>
              <a:rPr lang="en-US" dirty="0" err="1"/>
              <a:t>carbón</a:t>
            </a:r>
            <a:r>
              <a:rPr lang="en-US" dirty="0"/>
              <a:t> se ha </a:t>
            </a:r>
            <a:r>
              <a:rPr lang="en-US" dirty="0" err="1"/>
              <a:t>dejado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ultimos</a:t>
            </a:r>
            <a:r>
              <a:rPr lang="en-US" dirty="0"/>
              <a:t> 2 </a:t>
            </a:r>
            <a:r>
              <a:rPr lang="en-US" dirty="0" err="1"/>
              <a:t>años</a:t>
            </a:r>
            <a:r>
              <a:rPr lang="en-US" dirty="0"/>
              <a:t>.</a:t>
            </a:r>
          </a:p>
          <a:p>
            <a:pPr marL="0" lvl="0" indent="0">
              <a:buFontTx/>
              <a:buNone/>
            </a:pPr>
            <a:r>
              <a:rPr lang="en-US" dirty="0"/>
              <a:t>- Fuel-Gas se ha </a:t>
            </a:r>
            <a:r>
              <a:rPr lang="en-US" dirty="0" err="1"/>
              <a:t>dejado</a:t>
            </a:r>
            <a:r>
              <a:rPr lang="en-US" dirty="0"/>
              <a:t> de usar </a:t>
            </a:r>
            <a:r>
              <a:rPr lang="en-US" dirty="0" err="1"/>
              <a:t>completamente</a:t>
            </a:r>
            <a:r>
              <a:rPr lang="en-US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La nuclear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constante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 han borrado un par de columnas que no se consideran relevantes ya que aportan poco información al modelo y solo generan ruido ( borramos Fuel-gas, Otras Renovables, Residuos no renovables, Residuos renovables)</a:t>
            </a:r>
            <a:endParaRPr lang="es-E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En</a:t>
            </a:r>
            <a:r>
              <a:rPr lang="en-US" dirty="0"/>
              <a:t> lo que </a:t>
            </a:r>
            <a:r>
              <a:rPr lang="en-US" dirty="0" err="1"/>
              <a:t>respecta</a:t>
            </a:r>
            <a:r>
              <a:rPr lang="en-US" dirty="0"/>
              <a:t> a la </a:t>
            </a:r>
            <a:r>
              <a:rPr lang="en-US" dirty="0" err="1"/>
              <a:t>limpieza</a:t>
            </a:r>
            <a:r>
              <a:rPr lang="en-US" dirty="0"/>
              <a:t> se </a:t>
            </a:r>
            <a:r>
              <a:rPr lang="en-US" dirty="0" err="1"/>
              <a:t>limpiaron</a:t>
            </a:r>
            <a:r>
              <a:rPr lang="en-US" dirty="0"/>
              <a:t> un par de outliers </a:t>
            </a:r>
            <a:r>
              <a:rPr lang="en-US" dirty="0" err="1"/>
              <a:t>sospechosos</a:t>
            </a:r>
            <a:r>
              <a:rPr lang="en-US" dirty="0"/>
              <a:t> que se </a:t>
            </a:r>
            <a:r>
              <a:rPr lang="en-US" dirty="0" err="1"/>
              <a:t>detectaron</a:t>
            </a:r>
            <a:r>
              <a:rPr lang="en-US" dirty="0"/>
              <a:t> y poco mas, era un dataset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limpio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-Se han borrado un par de columnas que no se consideran relevantes ya que aportan poco información al modelo y solo generan ruido ( borramos Fuel-gas, Otras Renovables, Residuos no renovables, Residuos renovables)</a:t>
            </a: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-Y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escalado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se ha </a:t>
            </a:r>
            <a:r>
              <a:rPr lang="en-US" dirty="0" err="1"/>
              <a:t>utilizado</a:t>
            </a:r>
            <a:r>
              <a:rPr lang="en-US" dirty="0"/>
              <a:t> un </a:t>
            </a:r>
            <a:r>
              <a:rPr lang="en-US" dirty="0" err="1"/>
              <a:t>MinMaxScaler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de time-series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destacar</a:t>
            </a:r>
            <a:r>
              <a:rPr lang="en-US" dirty="0"/>
              <a:t> que la </a:t>
            </a:r>
            <a:r>
              <a:rPr lang="en-US" dirty="0" err="1"/>
              <a:t>información</a:t>
            </a:r>
            <a:r>
              <a:rPr lang="en-US" dirty="0"/>
              <a:t> que se le ha </a:t>
            </a:r>
            <a:r>
              <a:rPr lang="en-US" dirty="0" err="1"/>
              <a:t>pasado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 se ha </a:t>
            </a:r>
            <a:r>
              <a:rPr lang="en-US" dirty="0" err="1"/>
              <a:t>hecho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secuencias</a:t>
            </a:r>
            <a:r>
              <a:rPr lang="en-US" dirty="0"/>
              <a:t> de </a:t>
            </a:r>
            <a:r>
              <a:rPr lang="en-US" dirty="0" err="1"/>
              <a:t>ventanas</a:t>
            </a:r>
            <a:r>
              <a:rPr lang="en-US" dirty="0"/>
              <a:t>.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ventanas</a:t>
            </a:r>
            <a:r>
              <a:rPr lang="en-US" dirty="0"/>
              <a:t> </a:t>
            </a:r>
            <a:r>
              <a:rPr lang="en-US" dirty="0" err="1"/>
              <a:t>contaban</a:t>
            </a:r>
            <a:r>
              <a:rPr lang="en-US" dirty="0"/>
              <a:t> 168 inputs y 24 labels. Es </a:t>
            </a:r>
            <a:r>
              <a:rPr lang="en-US" dirty="0" err="1"/>
              <a:t>decir</a:t>
            </a:r>
            <a:r>
              <a:rPr lang="en-US" dirty="0"/>
              <a:t>, se le da al </a:t>
            </a:r>
            <a:r>
              <a:rPr lang="en-US" dirty="0" err="1"/>
              <a:t>modelo</a:t>
            </a:r>
            <a:r>
              <a:rPr lang="en-US" dirty="0"/>
              <a:t> una </a:t>
            </a:r>
            <a:r>
              <a:rPr lang="en-US" dirty="0" err="1"/>
              <a:t>semana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para que </a:t>
            </a:r>
            <a:r>
              <a:rPr lang="en-US" dirty="0" err="1"/>
              <a:t>prediga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electricidad</a:t>
            </a:r>
            <a:r>
              <a:rPr lang="en-US" dirty="0"/>
              <a:t> del proximo día.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44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Multi_conv</a:t>
            </a:r>
            <a:r>
              <a:rPr lang="en-US" dirty="0"/>
              <a:t> es major por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metricas</a:t>
            </a:r>
            <a:r>
              <a:rPr lang="en-US" dirty="0"/>
              <a:t> con los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34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Esto</a:t>
            </a:r>
            <a:r>
              <a:rPr lang="en-US" dirty="0"/>
              <a:t> es una </a:t>
            </a:r>
            <a:r>
              <a:rPr lang="en-US" dirty="0" err="1"/>
              <a:t>muestra</a:t>
            </a:r>
            <a:r>
              <a:rPr lang="en-US" dirty="0"/>
              <a:t> de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conseguida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major </a:t>
            </a:r>
            <a:r>
              <a:rPr lang="en-US" dirty="0" err="1"/>
              <a:t>modelo</a:t>
            </a:r>
            <a:r>
              <a:rPr lang="en-US" dirty="0"/>
              <a:t> Multi step dense. 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las </a:t>
            </a:r>
            <a:r>
              <a:rPr lang="en-US" dirty="0" err="1"/>
              <a:t>semanas</a:t>
            </a:r>
            <a:r>
              <a:rPr lang="en-US" dirty="0"/>
              <a:t> con mayor </a:t>
            </a:r>
            <a:r>
              <a:rPr lang="en-US" dirty="0" err="1"/>
              <a:t>volatilidad</a:t>
            </a:r>
            <a:r>
              <a:rPr lang="en-US" dirty="0"/>
              <a:t> son las mas </a:t>
            </a:r>
            <a:r>
              <a:rPr lang="en-US" dirty="0" err="1"/>
              <a:t>dificiles</a:t>
            </a:r>
            <a:r>
              <a:rPr lang="en-US" dirty="0"/>
              <a:t> de </a:t>
            </a:r>
            <a:r>
              <a:rPr lang="en-US" dirty="0" err="1"/>
              <a:t>predecir</a:t>
            </a:r>
            <a:r>
              <a:rPr lang="en-US" dirty="0"/>
              <a:t> y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semanas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volatilidad</a:t>
            </a:r>
            <a:r>
              <a:rPr lang="en-US" dirty="0"/>
              <a:t> los </a:t>
            </a:r>
            <a:r>
              <a:rPr lang="en-US" dirty="0" err="1"/>
              <a:t>aciertos</a:t>
            </a:r>
            <a:r>
              <a:rPr lang="en-US" dirty="0"/>
              <a:t> son </a:t>
            </a:r>
            <a:r>
              <a:rPr lang="en-US" dirty="0" err="1"/>
              <a:t>mayores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44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 ultimo, </a:t>
            </a:r>
            <a:r>
              <a:rPr lang="en-US" dirty="0" err="1"/>
              <a:t>queria</a:t>
            </a: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con la </a:t>
            </a:r>
            <a:r>
              <a:rPr lang="en-US" dirty="0" err="1"/>
              <a:t>predicción</a:t>
            </a:r>
            <a:r>
              <a:rPr lang="en-US" dirty="0"/>
              <a:t> del </a:t>
            </a:r>
            <a:r>
              <a:rPr lang="en-US" dirty="0" err="1"/>
              <a:t>precio</a:t>
            </a:r>
            <a:r>
              <a:rPr lang="en-US" dirty="0"/>
              <a:t> de la </a:t>
            </a:r>
            <a:r>
              <a:rPr lang="en-US" dirty="0" err="1"/>
              <a:t>electricidad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día de hoy. 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con la major </a:t>
            </a:r>
            <a:r>
              <a:rPr lang="en-US" dirty="0" err="1"/>
              <a:t>prediccion</a:t>
            </a:r>
            <a:r>
              <a:rPr lang="en-US" dirty="0"/>
              <a:t> para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 se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bien a la </a:t>
            </a:r>
            <a:r>
              <a:rPr lang="en-US" dirty="0" err="1"/>
              <a:t>realidad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18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0558" y="-171450"/>
            <a:ext cx="18007442" cy="3072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800">
                <a:solidFill>
                  <a:srgbClr val="FFFFFF"/>
                </a:solidFill>
                <a:latin typeface="Libre Franklin Bold"/>
              </a:rPr>
              <a:t>Recurrent Neural Networks for Electricity Price Prediction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74783" y="8373110"/>
            <a:ext cx="8636007" cy="180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5200">
                <a:solidFill>
                  <a:srgbClr val="FFFFFF"/>
                </a:solidFill>
                <a:latin typeface="Frank Ruhl Libre Black"/>
              </a:rPr>
              <a:t>Marcos Palacios</a:t>
            </a:r>
          </a:p>
          <a:p>
            <a:pPr algn="r">
              <a:lnSpc>
                <a:spcPts val="7280"/>
              </a:lnSpc>
            </a:pPr>
            <a:r>
              <a:rPr lang="en-US" sz="5199">
                <a:solidFill>
                  <a:srgbClr val="FFFFFF"/>
                </a:solidFill>
                <a:latin typeface="Frank Ruhl Libre Black"/>
              </a:rPr>
              <a:t>IronHack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87789">
            <a:off x="9320176" y="6607038"/>
            <a:ext cx="184777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3" name="Group 3"/>
          <p:cNvGrpSpPr/>
          <p:nvPr/>
        </p:nvGrpSpPr>
        <p:grpSpPr>
          <a:xfrm>
            <a:off x="9451441" y="930003"/>
            <a:ext cx="6323411" cy="4213497"/>
            <a:chOff x="0" y="0"/>
            <a:chExt cx="8431215" cy="561799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431215" cy="5617996"/>
            </a:xfrm>
            <a:prstGeom prst="rect">
              <a:avLst/>
            </a:prstGeom>
            <a:solidFill>
              <a:srgbClr val="A68559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1724"/>
            <a:stretch>
              <a:fillRect/>
            </a:stretch>
          </p:blipFill>
          <p:spPr>
            <a:xfrm>
              <a:off x="237205" y="145022"/>
              <a:ext cx="7956805" cy="5327951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6536079" y="1028700"/>
            <a:ext cx="1446441" cy="7990241"/>
            <a:chOff x="0" y="0"/>
            <a:chExt cx="1928589" cy="10653654"/>
          </a:xfrm>
        </p:grpSpPr>
        <p:sp>
          <p:nvSpPr>
            <p:cNvPr id="7" name="AutoShape 7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947286" y="635000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5072050"/>
              <a:ext cx="1928589" cy="538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08061" y="5450500"/>
            <a:ext cx="10966791" cy="4562845"/>
            <a:chOff x="0" y="0"/>
            <a:chExt cx="14622389" cy="6083793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4622389" cy="6083793"/>
            </a:xfrm>
            <a:prstGeom prst="rect">
              <a:avLst/>
            </a:prstGeom>
            <a:solidFill>
              <a:srgbClr val="A68559"/>
            </a:solidFill>
          </p:spPr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09868" y="226418"/>
              <a:ext cx="14165377" cy="563095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591237" y="2781163"/>
            <a:ext cx="1304727" cy="1167388"/>
            <a:chOff x="0" y="0"/>
            <a:chExt cx="1739636" cy="1556517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1739636" cy="1556517"/>
            </a:xfrm>
            <a:prstGeom prst="rect">
              <a:avLst/>
            </a:prstGeom>
            <a:solidFill>
              <a:srgbClr val="A68559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403026" y="171450"/>
            <a:ext cx="700778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ibre Franklin Bold"/>
              </a:rPr>
              <a:t>Introducción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68100" y="2471730"/>
            <a:ext cx="6739069" cy="178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Frank Ruhl Libre Black"/>
              </a:rPr>
              <a:t>La electricidad tiene un precio para cada hora </a:t>
            </a:r>
            <a:r>
              <a:rPr lang="en-US" sz="3399">
                <a:solidFill>
                  <a:srgbClr val="FFFFFF"/>
                </a:solidFill>
                <a:latin typeface="Frank Ruhl Libre Black"/>
              </a:rPr>
              <a:t>de cada día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Frank Ruhl Libre Black"/>
              </a:rPr>
              <a:t>durante todo el año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6568738"/>
            <a:ext cx="4663519" cy="178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Frank Ruhl Libre Black"/>
              </a:rPr>
              <a:t>¿Qué determina el valor las curvas de oferta y demanda?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070828" y="285750"/>
            <a:ext cx="7084638" cy="49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1"/>
              </a:lnSpc>
            </a:pPr>
            <a:r>
              <a:rPr lang="en-US" sz="2907">
                <a:solidFill>
                  <a:srgbClr val="FFFFFF"/>
                </a:solidFill>
                <a:latin typeface="Frank Ruhl Libre Black"/>
              </a:rPr>
              <a:t>Composición del precio de la electricidad</a:t>
            </a:r>
          </a:p>
        </p:txBody>
      </p:sp>
      <p:pic>
        <p:nvPicPr>
          <p:cNvPr id="22" name="Picture 2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885263D-A570-4D7B-9186-BFAA0B53C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07" y="2775720"/>
            <a:ext cx="1444325" cy="1305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81875" y="1148380"/>
            <a:ext cx="1446441" cy="7990241"/>
            <a:chOff x="0" y="0"/>
            <a:chExt cx="1928589" cy="10653654"/>
          </a:xfrm>
        </p:grpSpPr>
        <p:sp>
          <p:nvSpPr>
            <p:cNvPr id="3" name="AutoShape 3"/>
            <p:cNvSpPr/>
            <p:nvPr/>
          </p:nvSpPr>
          <p:spPr>
            <a:xfrm>
              <a:off x="947286" y="635000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5076771"/>
              <a:ext cx="1928589" cy="528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03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87026" y="2660028"/>
            <a:ext cx="6968840" cy="2341761"/>
          </a:xfrm>
          <a:prstGeom prst="rect">
            <a:avLst/>
          </a:prstGeom>
          <a:solidFill>
            <a:srgbClr val="A68559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0782" y="2840909"/>
            <a:ext cx="6604551" cy="197702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848796" y="5457825"/>
            <a:ext cx="4255873" cy="4283141"/>
          </a:xfrm>
          <a:prstGeom prst="rect">
            <a:avLst/>
          </a:prstGeom>
          <a:solidFill>
            <a:srgbClr val="A6855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5654228"/>
            <a:ext cx="3918397" cy="391839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471380" y="2062033"/>
            <a:ext cx="5874015" cy="299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Frank Ruhl Libre Black"/>
              </a:rPr>
              <a:t>Precio Spot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Frank Ruhl Libre Black"/>
              </a:rPr>
              <a:t>Demanda eléctrica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Frank Ruhl Libre Black"/>
              </a:rPr>
              <a:t>Interconexiones Internacionales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Frank Ruhl Libre Black"/>
              </a:rPr>
              <a:t>Tipo de Generación eléctrica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45333" y="6973920"/>
            <a:ext cx="6739069" cy="1208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 err="1">
                <a:solidFill>
                  <a:srgbClr val="FFFFFF"/>
                </a:solidFill>
                <a:latin typeface="Frank Ruhl Libre Black"/>
              </a:rPr>
              <a:t>Futuros</a:t>
            </a:r>
            <a:r>
              <a:rPr lang="en-US" sz="3400" dirty="0">
                <a:solidFill>
                  <a:srgbClr val="FFFFFF"/>
                </a:solidFill>
                <a:latin typeface="Frank Ruhl Libre Black"/>
              </a:rPr>
              <a:t> del Gas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Frank Ruhl Libre Black"/>
              </a:rPr>
              <a:t>Derecho de </a:t>
            </a:r>
            <a:r>
              <a:rPr lang="en-US" sz="3399" dirty="0" err="1">
                <a:solidFill>
                  <a:srgbClr val="FFFFFF"/>
                </a:solidFill>
                <a:latin typeface="Frank Ruhl Libre Black"/>
              </a:rPr>
              <a:t>emisión</a:t>
            </a:r>
            <a:r>
              <a:rPr lang="en-US" sz="3399" dirty="0">
                <a:solidFill>
                  <a:srgbClr val="FFFFFF"/>
                </a:solidFill>
                <a:latin typeface="Frank Ruhl Libre Black"/>
              </a:rPr>
              <a:t> CO2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525685" y="7613426"/>
            <a:ext cx="1945694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3" name="AutoShape 13"/>
          <p:cNvSpPr/>
          <p:nvPr/>
        </p:nvSpPr>
        <p:spPr>
          <a:xfrm>
            <a:off x="7471380" y="3734169"/>
            <a:ext cx="823462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TextBox 14"/>
          <p:cNvSpPr txBox="1"/>
          <p:nvPr/>
        </p:nvSpPr>
        <p:spPr>
          <a:xfrm>
            <a:off x="1427737" y="171450"/>
            <a:ext cx="1510834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ibre Franklin Bold"/>
              </a:rPr>
              <a:t>Construcción del Dataset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37772" y="4195105"/>
            <a:ext cx="2444103" cy="183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2"/>
              </a:lnSpc>
            </a:pPr>
            <a:r>
              <a:rPr lang="en-US" sz="3473">
                <a:solidFill>
                  <a:srgbClr val="FFFFFF"/>
                </a:solidFill>
                <a:latin typeface="Frank Ruhl Libre Black"/>
              </a:rPr>
              <a:t>2015 - 2020</a:t>
            </a:r>
          </a:p>
          <a:p>
            <a:pPr algn="ctr">
              <a:lnSpc>
                <a:spcPts val="4862"/>
              </a:lnSpc>
            </a:pPr>
            <a:r>
              <a:rPr lang="en-US" sz="3473">
                <a:solidFill>
                  <a:srgbClr val="FFFFFF"/>
                </a:solidFill>
                <a:latin typeface="Frank Ruhl Libre Black"/>
              </a:rPr>
              <a:t>por horas </a:t>
            </a:r>
          </a:p>
          <a:p>
            <a:pPr algn="ctr">
              <a:lnSpc>
                <a:spcPts val="4862"/>
              </a:lnSpc>
            </a:pPr>
            <a:r>
              <a:rPr lang="en-US" sz="3473">
                <a:solidFill>
                  <a:srgbClr val="FFFFFF"/>
                </a:solidFill>
                <a:latin typeface="Frank Ruhl Libre Black"/>
              </a:rPr>
              <a:t>(52606 , 18)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26082A-09BB-4A77-8D64-EF964BF05C72}"/>
              </a:ext>
            </a:extLst>
          </p:cNvPr>
          <p:cNvSpPr/>
          <p:nvPr/>
        </p:nvSpPr>
        <p:spPr>
          <a:xfrm>
            <a:off x="12805188" y="2062033"/>
            <a:ext cx="1487630" cy="6162933"/>
          </a:xfrm>
          <a:prstGeom prst="rightBrace">
            <a:avLst>
              <a:gd name="adj1" fmla="val 8333"/>
              <a:gd name="adj2" fmla="val 50297"/>
            </a:avLst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6358" y="1032241"/>
            <a:ext cx="1446441" cy="7983160"/>
            <a:chOff x="0" y="0"/>
            <a:chExt cx="1928589" cy="10644213"/>
          </a:xfrm>
        </p:grpSpPr>
        <p:sp>
          <p:nvSpPr>
            <p:cNvPr id="3" name="AutoShape 3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947286" y="6340558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5072050"/>
              <a:ext cx="1928589" cy="528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63735" y="1028700"/>
            <a:ext cx="15572344" cy="9131300"/>
            <a:chOff x="0" y="0"/>
            <a:chExt cx="20763125" cy="12175067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0763125" cy="12175067"/>
            </a:xfrm>
            <a:prstGeom prst="rect">
              <a:avLst/>
            </a:prstGeom>
            <a:solidFill>
              <a:srgbClr val="A68559"/>
            </a:solidFill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45991"/>
              <a:ext cx="20676506" cy="12129075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2698853" y="-266334"/>
            <a:ext cx="1210210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FFFFFF"/>
                </a:solidFill>
                <a:latin typeface="Libre Franklin Bold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74088" y="2164080"/>
            <a:ext cx="11339150" cy="5881650"/>
            <a:chOff x="0" y="0"/>
            <a:chExt cx="3835712" cy="1989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35712" cy="1989595"/>
            </a:xfrm>
            <a:custGeom>
              <a:avLst/>
              <a:gdLst/>
              <a:ahLst/>
              <a:cxnLst/>
              <a:rect l="l" t="t" r="r" b="b"/>
              <a:pathLst>
                <a:path w="3835712" h="1989595">
                  <a:moveTo>
                    <a:pt x="0" y="0"/>
                  </a:moveTo>
                  <a:lnTo>
                    <a:pt x="3835712" y="0"/>
                  </a:lnTo>
                  <a:lnTo>
                    <a:pt x="3835712" y="1989595"/>
                  </a:lnTo>
                  <a:lnTo>
                    <a:pt x="0" y="1989595"/>
                  </a:lnTo>
                  <a:close/>
                </a:path>
              </a:pathLst>
            </a:custGeom>
            <a:solidFill>
              <a:srgbClr val="A685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713238" y="1268059"/>
            <a:ext cx="1446441" cy="7990241"/>
            <a:chOff x="0" y="0"/>
            <a:chExt cx="1928589" cy="10653654"/>
          </a:xfrm>
        </p:grpSpPr>
        <p:sp>
          <p:nvSpPr>
            <p:cNvPr id="5" name="AutoShape 5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947286" y="635000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5076771"/>
              <a:ext cx="1928589" cy="528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50486" y="2443164"/>
            <a:ext cx="10985593" cy="5400672"/>
            <a:chOff x="0" y="0"/>
            <a:chExt cx="14647457" cy="720089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4647457" cy="7200896"/>
              <a:chOff x="0" y="0"/>
              <a:chExt cx="3716114" cy="182689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716114" cy="1826894"/>
              </a:xfrm>
              <a:custGeom>
                <a:avLst/>
                <a:gdLst/>
                <a:ahLst/>
                <a:cxnLst/>
                <a:rect l="l" t="t" r="r" b="b"/>
                <a:pathLst>
                  <a:path w="3716114" h="1826894">
                    <a:moveTo>
                      <a:pt x="0" y="0"/>
                    </a:moveTo>
                    <a:lnTo>
                      <a:pt x="3716114" y="0"/>
                    </a:lnTo>
                    <a:lnTo>
                      <a:pt x="3716114" y="1826894"/>
                    </a:lnTo>
                    <a:lnTo>
                      <a:pt x="0" y="18268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0071" y="621179"/>
              <a:ext cx="14207314" cy="6301444"/>
            </a:xfrm>
            <a:prstGeom prst="rect">
              <a:avLst/>
            </a:prstGeom>
          </p:spPr>
        </p:pic>
        <p:grpSp>
          <p:nvGrpSpPr>
            <p:cNvPr id="12" name="Group 12"/>
            <p:cNvGrpSpPr/>
            <p:nvPr/>
          </p:nvGrpSpPr>
          <p:grpSpPr>
            <a:xfrm>
              <a:off x="7073155" y="2844278"/>
              <a:ext cx="1102189" cy="644801"/>
              <a:chOff x="0" y="0"/>
              <a:chExt cx="1422668" cy="83228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22668" cy="832288"/>
              </a:xfrm>
              <a:custGeom>
                <a:avLst/>
                <a:gdLst/>
                <a:ahLst/>
                <a:cxnLst/>
                <a:rect l="l" t="t" r="r" b="b"/>
                <a:pathLst>
                  <a:path w="1422668" h="832288">
                    <a:moveTo>
                      <a:pt x="0" y="0"/>
                    </a:moveTo>
                    <a:lnTo>
                      <a:pt x="1422668" y="0"/>
                    </a:lnTo>
                    <a:lnTo>
                      <a:pt x="1422668" y="832288"/>
                    </a:lnTo>
                    <a:lnTo>
                      <a:pt x="0" y="832288"/>
                    </a:lnTo>
                    <a:close/>
                  </a:path>
                </a:pathLst>
              </a:custGeom>
              <a:solidFill>
                <a:srgbClr val="F4CCCC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8364009" y="2761731"/>
              <a:ext cx="1102189" cy="727349"/>
              <a:chOff x="0" y="0"/>
              <a:chExt cx="1422668" cy="93883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22668" cy="938838"/>
              </a:xfrm>
              <a:custGeom>
                <a:avLst/>
                <a:gdLst/>
                <a:ahLst/>
                <a:cxnLst/>
                <a:rect l="l" t="t" r="r" b="b"/>
                <a:pathLst>
                  <a:path w="1422668" h="938838">
                    <a:moveTo>
                      <a:pt x="0" y="0"/>
                    </a:moveTo>
                    <a:lnTo>
                      <a:pt x="1422668" y="0"/>
                    </a:lnTo>
                    <a:lnTo>
                      <a:pt x="1422668" y="938838"/>
                    </a:lnTo>
                    <a:lnTo>
                      <a:pt x="0" y="938838"/>
                    </a:lnTo>
                    <a:close/>
                  </a:path>
                </a:pathLst>
              </a:custGeom>
              <a:solidFill>
                <a:srgbClr val="F4CCCC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10943702" y="2761731"/>
              <a:ext cx="1102189" cy="727349"/>
              <a:chOff x="0" y="0"/>
              <a:chExt cx="1422668" cy="93883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422668" cy="938838"/>
              </a:xfrm>
              <a:custGeom>
                <a:avLst/>
                <a:gdLst/>
                <a:ahLst/>
                <a:cxnLst/>
                <a:rect l="l" t="t" r="r" b="b"/>
                <a:pathLst>
                  <a:path w="1422668" h="938838">
                    <a:moveTo>
                      <a:pt x="0" y="0"/>
                    </a:moveTo>
                    <a:lnTo>
                      <a:pt x="1422668" y="0"/>
                    </a:lnTo>
                    <a:lnTo>
                      <a:pt x="1422668" y="938838"/>
                    </a:lnTo>
                    <a:lnTo>
                      <a:pt x="0" y="938838"/>
                    </a:lnTo>
                    <a:close/>
                  </a:path>
                </a:pathLst>
              </a:custGeom>
              <a:solidFill>
                <a:srgbClr val="F4CCCC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12252973" y="2761731"/>
              <a:ext cx="1102189" cy="727349"/>
              <a:chOff x="0" y="0"/>
              <a:chExt cx="1422668" cy="93883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422668" cy="938838"/>
              </a:xfrm>
              <a:custGeom>
                <a:avLst/>
                <a:gdLst/>
                <a:ahLst/>
                <a:cxnLst/>
                <a:rect l="l" t="t" r="r" b="b"/>
                <a:pathLst>
                  <a:path w="1422668" h="938838">
                    <a:moveTo>
                      <a:pt x="0" y="0"/>
                    </a:moveTo>
                    <a:lnTo>
                      <a:pt x="1422668" y="0"/>
                    </a:lnTo>
                    <a:lnTo>
                      <a:pt x="1422668" y="938838"/>
                    </a:lnTo>
                    <a:lnTo>
                      <a:pt x="0" y="938838"/>
                    </a:lnTo>
                    <a:close/>
                  </a:path>
                </a:pathLst>
              </a:custGeom>
              <a:solidFill>
                <a:srgbClr val="F4CCCC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4677943" y="1074022"/>
              <a:ext cx="716312" cy="716312"/>
              <a:chOff x="0" y="0"/>
              <a:chExt cx="1913890" cy="191389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7893389" y="5910470"/>
              <a:ext cx="716312" cy="716312"/>
              <a:chOff x="0" y="0"/>
              <a:chExt cx="1913890" cy="191389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5702004" y="2873099"/>
              <a:ext cx="1102189" cy="727349"/>
              <a:chOff x="0" y="0"/>
              <a:chExt cx="1422668" cy="938838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422668" cy="938838"/>
              </a:xfrm>
              <a:custGeom>
                <a:avLst/>
                <a:gdLst/>
                <a:ahLst/>
                <a:cxnLst/>
                <a:rect l="l" t="t" r="r" b="b"/>
                <a:pathLst>
                  <a:path w="1422668" h="938838">
                    <a:moveTo>
                      <a:pt x="0" y="0"/>
                    </a:moveTo>
                    <a:lnTo>
                      <a:pt x="1422668" y="0"/>
                    </a:lnTo>
                    <a:lnTo>
                      <a:pt x="1422668" y="938838"/>
                    </a:lnTo>
                    <a:lnTo>
                      <a:pt x="0" y="938838"/>
                    </a:lnTo>
                    <a:close/>
                  </a:path>
                </a:pathLst>
              </a:custGeom>
              <a:solidFill>
                <a:srgbClr val="F4CCCC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459684" y="2761731"/>
              <a:ext cx="1102189" cy="727349"/>
              <a:chOff x="0" y="0"/>
              <a:chExt cx="1422668" cy="938838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422668" cy="938838"/>
              </a:xfrm>
              <a:custGeom>
                <a:avLst/>
                <a:gdLst/>
                <a:ahLst/>
                <a:cxnLst/>
                <a:rect l="l" t="t" r="r" b="b"/>
                <a:pathLst>
                  <a:path w="1422668" h="938838">
                    <a:moveTo>
                      <a:pt x="0" y="0"/>
                    </a:moveTo>
                    <a:lnTo>
                      <a:pt x="1422668" y="0"/>
                    </a:lnTo>
                    <a:lnTo>
                      <a:pt x="1422668" y="938838"/>
                    </a:lnTo>
                    <a:lnTo>
                      <a:pt x="0" y="938838"/>
                    </a:lnTo>
                    <a:close/>
                  </a:path>
                </a:pathLst>
              </a:custGeom>
              <a:solidFill>
                <a:srgbClr val="F4CCCC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10943702" y="3924067"/>
              <a:ext cx="3372088" cy="1340350"/>
              <a:chOff x="0" y="0"/>
              <a:chExt cx="4313418" cy="171451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313418" cy="1714514"/>
              </a:xfrm>
              <a:custGeom>
                <a:avLst/>
                <a:gdLst/>
                <a:ahLst/>
                <a:cxnLst/>
                <a:rect l="l" t="t" r="r" b="b"/>
                <a:pathLst>
                  <a:path w="4313418" h="1714514">
                    <a:moveTo>
                      <a:pt x="0" y="0"/>
                    </a:moveTo>
                    <a:lnTo>
                      <a:pt x="4313418" y="0"/>
                    </a:lnTo>
                    <a:lnTo>
                      <a:pt x="4313418" y="1714514"/>
                    </a:lnTo>
                    <a:lnTo>
                      <a:pt x="0" y="171451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4652543" y="997822"/>
              <a:ext cx="1021715" cy="641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Arialle"/>
                </a:rPr>
                <a:t> 168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40452" y="6010409"/>
              <a:ext cx="1021715" cy="641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Arialle"/>
                </a:rPr>
                <a:t> 192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615473" y="2815949"/>
              <a:ext cx="1221103" cy="5617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Arialle"/>
                </a:rPr>
                <a:t> t=167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4322355" y="2815949"/>
              <a:ext cx="1293117" cy="546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Arialle"/>
                </a:rPr>
                <a:t> t=166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6935824" y="2857223"/>
              <a:ext cx="1221103" cy="546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Arialle"/>
                </a:rPr>
                <a:t> t=168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8238844" y="2841349"/>
              <a:ext cx="1227353" cy="546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Arialle"/>
                </a:rPr>
                <a:t> t=169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0844470" y="2857223"/>
              <a:ext cx="1201420" cy="5617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Arialle"/>
                </a:rPr>
                <a:t> t=190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2166442" y="2857223"/>
              <a:ext cx="1235509" cy="546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Arialle"/>
                </a:rPr>
                <a:t> t=191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8593714" y="432249"/>
              <a:ext cx="3659259" cy="6090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000000"/>
                  </a:solidFill>
                  <a:latin typeface="Arialle"/>
                </a:rPr>
                <a:t> label width = 24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257178" y="266700"/>
            <a:ext cx="1681663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ibre Franklin Bold"/>
              </a:rPr>
              <a:t> PREPROCESSING AND MODELING TESTING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0" y="3433748"/>
            <a:ext cx="5093530" cy="2797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3281" lvl="1" indent="-426641" algn="just">
              <a:lnSpc>
                <a:spcPts val="5533"/>
              </a:lnSpc>
              <a:buFont typeface="Arial"/>
              <a:buChar char="•"/>
            </a:pPr>
            <a:r>
              <a:rPr lang="en-US" sz="3952" dirty="0">
                <a:solidFill>
                  <a:srgbClr val="FFFFFF"/>
                </a:solidFill>
                <a:latin typeface="Frank Ruhl Libre Black"/>
              </a:rPr>
              <a:t>Data cleaning</a:t>
            </a:r>
          </a:p>
          <a:p>
            <a:pPr marL="853281" lvl="1" indent="-426641" algn="just">
              <a:lnSpc>
                <a:spcPts val="5533"/>
              </a:lnSpc>
              <a:buFont typeface="Arial"/>
              <a:buChar char="•"/>
            </a:pPr>
            <a:r>
              <a:rPr lang="en-US" sz="3952" dirty="0">
                <a:solidFill>
                  <a:srgbClr val="FFFFFF"/>
                </a:solidFill>
                <a:latin typeface="Frank Ruhl Libre Black"/>
              </a:rPr>
              <a:t>Feature selection</a:t>
            </a:r>
          </a:p>
          <a:p>
            <a:pPr marL="571500" indent="-571500" algn="ctr">
              <a:lnSpc>
                <a:spcPts val="5533"/>
              </a:lnSpc>
              <a:buFont typeface="Arial" panose="020B0604020202020204" pitchFamily="34" charset="0"/>
              <a:buChar char="•"/>
            </a:pPr>
            <a:r>
              <a:rPr lang="en-US" sz="3952" dirty="0" err="1">
                <a:solidFill>
                  <a:srgbClr val="FFFFFF"/>
                </a:solidFill>
                <a:latin typeface="Frank Ruhl Libre Black"/>
              </a:rPr>
              <a:t>MinMaxScaler</a:t>
            </a:r>
            <a:r>
              <a:rPr lang="en-US" sz="3952" dirty="0">
                <a:solidFill>
                  <a:srgbClr val="FFFFFF"/>
                </a:solidFill>
                <a:latin typeface="Frank Ruhl Libre Black"/>
              </a:rPr>
              <a:t>()</a:t>
            </a:r>
          </a:p>
          <a:p>
            <a:pPr algn="ctr">
              <a:lnSpc>
                <a:spcPts val="5533"/>
              </a:lnSpc>
            </a:pPr>
            <a:endParaRPr lang="en-US" sz="3952" dirty="0">
              <a:solidFill>
                <a:srgbClr val="FFFFFF"/>
              </a:solidFill>
              <a:latin typeface="Frank Ruhl Libre Black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8628162" y="1409700"/>
            <a:ext cx="4221123" cy="75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FFFFFF"/>
                </a:solidFill>
                <a:latin typeface="Frank Ruhl Libre Black"/>
              </a:rPr>
              <a:t>Data Wrangling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550486" y="8459464"/>
            <a:ext cx="6833467" cy="196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600" lvl="1" indent="-407300" algn="just">
              <a:lnSpc>
                <a:spcPts val="5282"/>
              </a:lnSpc>
              <a:buFont typeface="Arial"/>
              <a:buChar char="•"/>
            </a:pPr>
            <a:r>
              <a:rPr lang="en-US" sz="3773">
                <a:solidFill>
                  <a:srgbClr val="FFFFFF"/>
                </a:solidFill>
                <a:latin typeface="Frank Ruhl Libre Black"/>
              </a:rPr>
              <a:t>Input shape: (32, 168, 14) </a:t>
            </a:r>
          </a:p>
          <a:p>
            <a:pPr marL="814600" lvl="1" indent="-407300" algn="just">
              <a:lnSpc>
                <a:spcPts val="5282"/>
              </a:lnSpc>
              <a:buFont typeface="Arial"/>
              <a:buChar char="•"/>
            </a:pPr>
            <a:r>
              <a:rPr lang="en-US" sz="3773">
                <a:solidFill>
                  <a:srgbClr val="FFFFFF"/>
                </a:solidFill>
                <a:latin typeface="Frank Ruhl Libre Black"/>
              </a:rPr>
              <a:t>Label shape: (32, 24, 1)</a:t>
            </a:r>
          </a:p>
          <a:p>
            <a:pPr algn="ctr">
              <a:lnSpc>
                <a:spcPts val="5282"/>
              </a:lnSpc>
            </a:pPr>
            <a:endParaRPr lang="en-US" sz="3773">
              <a:solidFill>
                <a:srgbClr val="FFFFFF"/>
              </a:solidFill>
              <a:latin typeface="Frank Ruhl Libre Black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2311548" y="8600630"/>
            <a:ext cx="4224531" cy="123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3525" dirty="0">
                <a:solidFill>
                  <a:srgbClr val="FFFFFF"/>
                </a:solidFill>
                <a:latin typeface="Frank Ruhl Libre Black"/>
              </a:rPr>
              <a:t>7 días de input</a:t>
            </a:r>
          </a:p>
          <a:p>
            <a:pPr algn="ctr">
              <a:lnSpc>
                <a:spcPts val="4935"/>
              </a:lnSpc>
            </a:pPr>
            <a:r>
              <a:rPr lang="en-US" sz="3525" dirty="0">
                <a:solidFill>
                  <a:srgbClr val="FFFFFF"/>
                </a:solidFill>
                <a:latin typeface="Frank Ruhl Libre Black"/>
              </a:rPr>
              <a:t>1 día de </a:t>
            </a:r>
            <a:r>
              <a:rPr lang="en-US" sz="3525" dirty="0" err="1">
                <a:solidFill>
                  <a:srgbClr val="FFFFFF"/>
                </a:solidFill>
                <a:latin typeface="Frank Ruhl Libre Black"/>
              </a:rPr>
              <a:t>predicción</a:t>
            </a:r>
            <a:endParaRPr lang="en-US" sz="3525" dirty="0">
              <a:solidFill>
                <a:srgbClr val="FFFFFF"/>
              </a:solidFill>
              <a:latin typeface="Frank Ruhl Libre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7737" y="171450"/>
            <a:ext cx="1510834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ibre Franklin Bold"/>
              </a:rPr>
              <a:t>Selección del Modelo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36079" y="1028700"/>
            <a:ext cx="1446441" cy="7990241"/>
            <a:chOff x="0" y="0"/>
            <a:chExt cx="1928589" cy="10653654"/>
          </a:xfrm>
        </p:grpSpPr>
        <p:sp>
          <p:nvSpPr>
            <p:cNvPr id="4" name="AutoShape 4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947286" y="635000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5076771"/>
              <a:ext cx="1928589" cy="528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4204" y="2816528"/>
            <a:ext cx="1417505" cy="1394302"/>
            <a:chOff x="0" y="0"/>
            <a:chExt cx="1890007" cy="1859070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890007" cy="1859070"/>
            </a:xfrm>
            <a:prstGeom prst="rect">
              <a:avLst/>
            </a:prstGeom>
            <a:solidFill>
              <a:srgbClr val="A6855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62680" y="2816528"/>
            <a:ext cx="9345373" cy="6026294"/>
            <a:chOff x="0" y="0"/>
            <a:chExt cx="12460498" cy="8035059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2460498" cy="8035059"/>
              <a:chOff x="0" y="0"/>
              <a:chExt cx="2768626" cy="178532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68626" cy="1785328"/>
              </a:xfrm>
              <a:custGeom>
                <a:avLst/>
                <a:gdLst/>
                <a:ahLst/>
                <a:cxnLst/>
                <a:rect l="l" t="t" r="r" b="b"/>
                <a:pathLst>
                  <a:path w="2768626" h="1785328">
                    <a:moveTo>
                      <a:pt x="0" y="0"/>
                    </a:moveTo>
                    <a:lnTo>
                      <a:pt x="2768626" y="0"/>
                    </a:lnTo>
                    <a:lnTo>
                      <a:pt x="2768626" y="1785328"/>
                    </a:lnTo>
                    <a:lnTo>
                      <a:pt x="0" y="1785328"/>
                    </a:lnTo>
                    <a:close/>
                  </a:path>
                </a:pathLst>
              </a:custGeom>
              <a:solidFill>
                <a:srgbClr val="A68559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0145" y="74779"/>
              <a:ext cx="12200208" cy="7885500"/>
            </a:xfrm>
            <a:prstGeom prst="rect">
              <a:avLst/>
            </a:prstGeom>
          </p:spPr>
        </p:pic>
      </p:grpSp>
      <p:sp>
        <p:nvSpPr>
          <p:cNvPr id="13" name="TextBox 13"/>
          <p:cNvSpPr txBox="1"/>
          <p:nvPr/>
        </p:nvSpPr>
        <p:spPr>
          <a:xfrm>
            <a:off x="10284204" y="4397948"/>
            <a:ext cx="6251875" cy="4486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74" lvl="1" indent="-345137" algn="ctr">
              <a:lnSpc>
                <a:spcPts val="4476"/>
              </a:lnSpc>
              <a:buFont typeface="Arial"/>
              <a:buChar char="•"/>
            </a:pP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El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modelo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mas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sencillo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es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el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que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mejores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metricas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tiene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.</a:t>
            </a:r>
          </a:p>
          <a:p>
            <a:pPr algn="ctr">
              <a:lnSpc>
                <a:spcPts val="4476"/>
              </a:lnSpc>
            </a:pPr>
            <a:endParaRPr lang="en-US" sz="3197" dirty="0">
              <a:solidFill>
                <a:srgbClr val="FFFFFF"/>
              </a:solidFill>
              <a:latin typeface="Frank Ruhl Libre Black"/>
            </a:endParaRPr>
          </a:p>
          <a:p>
            <a:pPr marL="690274" lvl="1" indent="-345137" algn="ctr">
              <a:lnSpc>
                <a:spcPts val="4476"/>
              </a:lnSpc>
              <a:buFont typeface="Arial"/>
              <a:buChar char="•"/>
            </a:pP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De los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modelos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complejos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el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Multi_Conv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es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el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mejor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.</a:t>
            </a:r>
          </a:p>
          <a:p>
            <a:pPr algn="ctr">
              <a:lnSpc>
                <a:spcPts val="4476"/>
              </a:lnSpc>
            </a:pPr>
            <a:endParaRPr lang="en-US" sz="3197" dirty="0">
              <a:solidFill>
                <a:srgbClr val="FFFFFF"/>
              </a:solidFill>
              <a:latin typeface="Frank Ruhl Libre Black"/>
            </a:endParaRPr>
          </a:p>
          <a:p>
            <a:pPr marL="690274" lvl="1" indent="-345137" algn="ctr">
              <a:lnSpc>
                <a:spcPts val="4476"/>
              </a:lnSpc>
              <a:buFont typeface="Arial"/>
              <a:buChar char="•"/>
            </a:pP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La mayor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complejidad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no genera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mejores</a:t>
            </a:r>
            <a:r>
              <a:rPr lang="en-US" sz="3197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197" dirty="0" err="1">
                <a:solidFill>
                  <a:srgbClr val="FFFFFF"/>
                </a:solidFill>
                <a:latin typeface="Frank Ruhl Libre Black"/>
              </a:rPr>
              <a:t>resultados</a:t>
            </a:r>
            <a:endParaRPr lang="en-US" sz="3197" dirty="0">
              <a:solidFill>
                <a:srgbClr val="FFFFFF"/>
              </a:solidFill>
              <a:latin typeface="Frank Ruhl Libre Black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592A546-3302-42D1-A1E0-6486162A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108" y="2765633"/>
            <a:ext cx="1515113" cy="1469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5041" y="-374071"/>
            <a:ext cx="1510834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ibre Franklin Bold"/>
              </a:rPr>
              <a:t>Resultados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36079" y="1028700"/>
            <a:ext cx="1446441" cy="7990241"/>
            <a:chOff x="0" y="0"/>
            <a:chExt cx="1928589" cy="10653654"/>
          </a:xfrm>
        </p:grpSpPr>
        <p:sp>
          <p:nvSpPr>
            <p:cNvPr id="4" name="AutoShape 4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947286" y="635000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5076771"/>
              <a:ext cx="1928589" cy="528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07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73013" y="1028700"/>
            <a:ext cx="14019716" cy="9629782"/>
            <a:chOff x="0" y="0"/>
            <a:chExt cx="2048873" cy="14073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48873" cy="1407318"/>
            </a:xfrm>
            <a:custGeom>
              <a:avLst/>
              <a:gdLst/>
              <a:ahLst/>
              <a:cxnLst/>
              <a:rect l="l" t="t" r="r" b="b"/>
              <a:pathLst>
                <a:path w="2048873" h="1407318">
                  <a:moveTo>
                    <a:pt x="0" y="0"/>
                  </a:moveTo>
                  <a:lnTo>
                    <a:pt x="2048873" y="0"/>
                  </a:lnTo>
                  <a:lnTo>
                    <a:pt x="2048873" y="1407318"/>
                  </a:lnTo>
                  <a:lnTo>
                    <a:pt x="0" y="1407318"/>
                  </a:lnTo>
                  <a:close/>
                </a:path>
              </a:pathLst>
            </a:custGeom>
            <a:solidFill>
              <a:srgbClr val="A68559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32476" y="1028700"/>
            <a:ext cx="13700791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7737" y="171450"/>
            <a:ext cx="1510834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ibre Franklin Bold"/>
              </a:rPr>
              <a:t>Predicciones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36079" y="1028700"/>
            <a:ext cx="1446441" cy="7990241"/>
            <a:chOff x="0" y="0"/>
            <a:chExt cx="1928589" cy="10653654"/>
          </a:xfrm>
        </p:grpSpPr>
        <p:sp>
          <p:nvSpPr>
            <p:cNvPr id="4" name="AutoShape 4"/>
            <p:cNvSpPr/>
            <p:nvPr/>
          </p:nvSpPr>
          <p:spPr>
            <a:xfrm>
              <a:off x="947286" y="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947286" y="6350000"/>
              <a:ext cx="34017" cy="4303654"/>
            </a:xfrm>
            <a:prstGeom prst="rect">
              <a:avLst/>
            </a:prstGeom>
            <a:solidFill>
              <a:srgbClr val="FFFFFF">
                <a:alpha val="4980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5076771"/>
              <a:ext cx="1928589" cy="528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>
                  <a:solidFill>
                    <a:srgbClr val="A68559"/>
                  </a:solidFill>
                  <a:latin typeface="Frank Ruhl Libre Light"/>
                </a:rPr>
                <a:t>08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10395" y="2192099"/>
            <a:ext cx="10293648" cy="6826842"/>
            <a:chOff x="0" y="0"/>
            <a:chExt cx="13724864" cy="9102456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3724864" cy="9102456"/>
              <a:chOff x="0" y="0"/>
              <a:chExt cx="2885802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85802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2885802" h="1913890">
                    <a:moveTo>
                      <a:pt x="0" y="0"/>
                    </a:moveTo>
                    <a:lnTo>
                      <a:pt x="2885802" y="0"/>
                    </a:lnTo>
                    <a:lnTo>
                      <a:pt x="2885802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68559"/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58218"/>
              <a:ext cx="13724864" cy="9044238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1749941" y="4256441"/>
            <a:ext cx="4786138" cy="4767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input: 27/07 - 2/08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label: 3/08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Frank Ruhl Libre Black"/>
            </a:endParaRPr>
          </a:p>
          <a:p>
            <a:pPr>
              <a:lnSpc>
                <a:spcPts val="4480"/>
              </a:lnSpc>
            </a:pP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modelo</a:t>
            </a: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usado</a:t>
            </a: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 : </a:t>
            </a: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multi_lstm_model</a:t>
            </a:r>
            <a:endParaRPr lang="en-US" sz="3200" dirty="0">
              <a:solidFill>
                <a:srgbClr val="FFFFFF"/>
              </a:solidFill>
              <a:latin typeface="Frank Ruhl Libre Black"/>
            </a:endParaRP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Frank Ruhl Libre Black"/>
            </a:endParaRPr>
          </a:p>
          <a:p>
            <a:pPr>
              <a:lnSpc>
                <a:spcPts val="4480"/>
              </a:lnSpc>
            </a:pP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Mejor</a:t>
            </a: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predicción</a:t>
            </a: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todos</a:t>
            </a:r>
            <a:r>
              <a:rPr lang="en-US" sz="3200" dirty="0">
                <a:solidFill>
                  <a:srgbClr val="FFFFFF"/>
                </a:solidFill>
                <a:latin typeface="Frank Ruhl Libre Black"/>
              </a:rPr>
              <a:t> los </a:t>
            </a:r>
            <a:r>
              <a:rPr lang="en-US" sz="3200" dirty="0" err="1">
                <a:solidFill>
                  <a:srgbClr val="FFFFFF"/>
                </a:solidFill>
                <a:latin typeface="Frank Ruhl Libre Black"/>
              </a:rPr>
              <a:t>modelos</a:t>
            </a:r>
            <a:endParaRPr lang="en-US" sz="3200" dirty="0">
              <a:solidFill>
                <a:srgbClr val="FFFFFF"/>
              </a:solidFill>
              <a:latin typeface="Frank Ruhl Libre Black"/>
            </a:endParaRPr>
          </a:p>
        </p:txBody>
      </p:sp>
      <p:pic>
        <p:nvPicPr>
          <p:cNvPr id="13" name="Picture 12" descr="Shape, icon&#10;&#10;Description automatically generated">
            <a:extLst>
              <a:ext uri="{FF2B5EF4-FFF2-40B4-BE49-F238E27FC236}">
                <a16:creationId xmlns:a16="http://schemas.microsoft.com/office/drawing/2014/main" id="{83D7A92C-46C6-4EF2-887B-0AE15DD8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4568" y="2190442"/>
            <a:ext cx="1735105" cy="15474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898</Words>
  <Application>Microsoft Office PowerPoint</Application>
  <PresentationFormat>Custom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Libre Franklin Bold</vt:lpstr>
      <vt:lpstr>Frank Ruhl Libre Black</vt:lpstr>
      <vt:lpstr>Arialle</vt:lpstr>
      <vt:lpstr>Frank Ruhl Libre Light</vt:lpstr>
      <vt:lpstr>Calibri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Introdución</dc:title>
  <cp:lastModifiedBy>Marcos Palacios</cp:lastModifiedBy>
  <cp:revision>4</cp:revision>
  <dcterms:created xsi:type="dcterms:W3CDTF">2006-08-16T00:00:00Z</dcterms:created>
  <dcterms:modified xsi:type="dcterms:W3CDTF">2021-08-02T22:00:10Z</dcterms:modified>
  <dc:identifier>DAElwrEDKbY</dc:identifier>
</cp:coreProperties>
</file>