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5" r:id="rId8"/>
    <p:sldId id="287" r:id="rId9"/>
    <p:sldId id="262" r:id="rId10"/>
    <p:sldId id="286" r:id="rId11"/>
    <p:sldId id="282" r:id="rId12"/>
    <p:sldId id="284" r:id="rId13"/>
    <p:sldId id="268" r:id="rId14"/>
    <p:sldId id="283" r:id="rId15"/>
    <p:sldId id="270" r:id="rId16"/>
    <p:sldId id="272" r:id="rId17"/>
    <p:sldId id="274" r:id="rId18"/>
    <p:sldId id="276" r:id="rId19"/>
    <p:sldId id="278" r:id="rId20"/>
    <p:sldId id="279" r:id="rId21"/>
    <p:sldId id="280" r:id="rId22"/>
    <p:sldId id="288" r:id="rId23"/>
    <p:sldId id="281" r:id="rId24"/>
    <p:sldId id="289" r:id="rId25"/>
    <p:sldId id="290" r:id="rId2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23" autoAdjust="0"/>
  </p:normalViewPr>
  <p:slideViewPr>
    <p:cSldViewPr>
      <p:cViewPr varScale="1">
        <p:scale>
          <a:sx n="63" d="100"/>
          <a:sy n="63" d="100"/>
        </p:scale>
        <p:origin x="-13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9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9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704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096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220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68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440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81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48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57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1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167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9371-22BA-4D17-95F6-A2F57EE9D122}" type="datetimeFigureOut">
              <a:rPr lang="es-AR" smtClean="0"/>
              <a:t>01/08/2020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F2EB6-0A13-476F-88FF-A6B63FD7B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698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http://www.hal-pc.org/journal/2004/04_jan/Picture1.jpg" TargetMode="External"/><Relationship Id="rId7" Type="http://schemas.openxmlformats.org/officeDocument/2006/relationships/image" Target="http://www.hal-pc.org/journal/2004/04_jan/Picture3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http://www.hal-pc.org/journal/2004/04_jan/Picture2.jpg" TargetMode="Externa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aseline="0" dirty="0" smtClean="0"/>
              <a:t>Arquitectura y Sistemas Operativos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Temas de 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277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Hay otras interrupciones?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De </a:t>
            </a:r>
            <a:r>
              <a:rPr lang="es-AR" dirty="0" smtClean="0"/>
              <a:t>Hardware</a:t>
            </a:r>
            <a:endParaRPr lang="es-AR" dirty="0" smtClean="0"/>
          </a:p>
          <a:p>
            <a:pPr lvl="1"/>
            <a:r>
              <a:rPr lang="es-AR" dirty="0" smtClean="0"/>
              <a:t>Teclado</a:t>
            </a:r>
          </a:p>
          <a:p>
            <a:pPr lvl="1"/>
            <a:r>
              <a:rPr lang="es-AR" dirty="0" smtClean="0"/>
              <a:t>Mouse</a:t>
            </a:r>
          </a:p>
          <a:p>
            <a:pPr lvl="1"/>
            <a:r>
              <a:rPr lang="es-AR" dirty="0" smtClean="0"/>
              <a:t>Disco (luego de realizar una E/S)</a:t>
            </a:r>
          </a:p>
          <a:p>
            <a:r>
              <a:rPr lang="es-AR" dirty="0" smtClean="0"/>
              <a:t>Hay también excepciones</a:t>
            </a:r>
          </a:p>
          <a:p>
            <a:pPr lvl="1"/>
            <a:r>
              <a:rPr lang="es-AR" dirty="0" smtClean="0"/>
              <a:t>Dividir por 0</a:t>
            </a:r>
          </a:p>
          <a:p>
            <a:r>
              <a:rPr lang="es-AR" dirty="0" smtClean="0"/>
              <a:t>Todas tienen asociada una rutina ISR?</a:t>
            </a:r>
          </a:p>
          <a:p>
            <a:r>
              <a:rPr lang="es-AR" dirty="0" smtClean="0"/>
              <a:t>Donde está la asociación en Intel 8086</a:t>
            </a:r>
            <a:r>
              <a:rPr lang="es-AR" dirty="0" smtClean="0"/>
              <a:t>?</a:t>
            </a:r>
          </a:p>
          <a:p>
            <a:r>
              <a:rPr lang="es-AR" dirty="0" smtClean="0"/>
              <a:t>Cuando se atiende a la interrupción?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344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9B391-DDA9-4D71-9979-3E99E61A3466}" type="slidenum">
              <a:rPr lang="es-ES" altLang="es-AR"/>
              <a:pPr>
                <a:defRPr/>
              </a:pPr>
              <a:t>11</a:t>
            </a:fld>
            <a:endParaRPr lang="es-ES" altLang="es-A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¿Qué es un Sistema Operativo?</a:t>
            </a:r>
            <a:endParaRPr lang="es-ES" altLang="es-AR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algn="just">
              <a:buFont typeface="Wingdings" pitchFamily="2" charset="2"/>
              <a:buChar char="l"/>
            </a:pPr>
            <a:r>
              <a:rPr lang="es-AR" altLang="es-AR" dirty="0" smtClean="0">
                <a:latin typeface="Arial" charset="0"/>
                <a:cs typeface="Times New Roman" charset="0"/>
              </a:rPr>
              <a:t>Arma una máquina virtual</a:t>
            </a:r>
            <a:r>
              <a:rPr lang="es-ES" altLang="es-AR" dirty="0" smtClean="0">
                <a:latin typeface="Arial" charset="0"/>
              </a:rPr>
              <a:t> (visión y función)</a:t>
            </a:r>
            <a:endParaRPr lang="es-SV" altLang="es-AR" dirty="0" smtClean="0">
              <a:latin typeface="Arial" charset="0"/>
            </a:endParaRPr>
          </a:p>
          <a:p>
            <a:pPr algn="just">
              <a:buFont typeface="Wingdings" pitchFamily="2" charset="2"/>
              <a:buChar char="l"/>
            </a:pPr>
            <a:r>
              <a:rPr lang="es-SV" altLang="es-AR" dirty="0" smtClean="0">
                <a:latin typeface="Arial" charset="0"/>
              </a:rPr>
              <a:t>Comunicación con el usuario (visión y estímulos)</a:t>
            </a:r>
          </a:p>
          <a:p>
            <a:pPr algn="just">
              <a:buFont typeface="Wingdings" pitchFamily="2" charset="2"/>
              <a:buChar char="l"/>
            </a:pPr>
            <a:r>
              <a:rPr lang="es-SV" altLang="es-AR" dirty="0" smtClean="0">
                <a:latin typeface="Arial" charset="0"/>
              </a:rPr>
              <a:t>Facilita el uso (herramientas, bibliotecas, etc.)</a:t>
            </a:r>
            <a:endParaRPr lang="es-ES" altLang="es-AR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Char char="l"/>
            </a:pPr>
            <a:r>
              <a:rPr lang="es-AR" altLang="es-AR" b="1" dirty="0" smtClean="0">
                <a:latin typeface="Arial" charset="0"/>
                <a:cs typeface="Times New Roman" charset="0"/>
              </a:rPr>
              <a:t>Administra recursos</a:t>
            </a:r>
            <a:endParaRPr lang="en-US" altLang="es-AR" b="1" dirty="0" smtClean="0"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9B391-DDA9-4D71-9979-3E99E61A3466}" type="slidenum">
              <a:rPr lang="es-ES" altLang="es-AR"/>
              <a:pPr>
                <a:defRPr/>
              </a:pPr>
              <a:t>12</a:t>
            </a:fld>
            <a:endParaRPr lang="es-ES" altLang="es-A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SV" altLang="es-AR" dirty="0" smtClean="0"/>
              <a:t>Características de un Sistema Operativo</a:t>
            </a:r>
            <a:endParaRPr lang="es-ES" altLang="es-AR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Concurrencia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Uso compartido de recursos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Almacenamiento a largo plazo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Determinismo VS Indeterminismo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Eficiente – Fiable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Facilidad de corrección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s-AR" altLang="es-AR" smtClean="0">
                <a:latin typeface="Arial" charset="0"/>
              </a:rPr>
              <a:t>     Tamaño Pequeño</a:t>
            </a:r>
            <a:endParaRPr lang="es-AR" altLang="es-AR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Que</a:t>
            </a:r>
            <a:r>
              <a:rPr lang="es-AR" baseline="0" dirty="0" smtClean="0"/>
              <a:t> pasa al encender la maquina?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Realiza el POST</a:t>
            </a:r>
          </a:p>
          <a:p>
            <a:r>
              <a:rPr lang="es-AR" dirty="0" smtClean="0"/>
              <a:t>….</a:t>
            </a:r>
          </a:p>
          <a:p>
            <a:r>
              <a:rPr lang="es-AR" dirty="0" smtClean="0"/>
              <a:t>….</a:t>
            </a:r>
          </a:p>
          <a:p>
            <a:r>
              <a:rPr lang="es-AR" dirty="0" smtClean="0"/>
              <a:t>….</a:t>
            </a:r>
          </a:p>
          <a:p>
            <a:r>
              <a:rPr lang="es-AR" dirty="0" err="1" smtClean="0"/>
              <a:t>Bootea</a:t>
            </a:r>
            <a:r>
              <a:rPr lang="es-AR" dirty="0" smtClean="0"/>
              <a:t> el Sistema Operativo</a:t>
            </a:r>
          </a:p>
          <a:p>
            <a:r>
              <a:rPr lang="es-AR" dirty="0" smtClean="0"/>
              <a:t>….</a:t>
            </a:r>
          </a:p>
          <a:p>
            <a:r>
              <a:rPr lang="es-AR" dirty="0" smtClean="0"/>
              <a:t>….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063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EFE15-54F0-4E48-83CA-371376BC7836}" type="slidenum">
              <a:rPr lang="es-ES" altLang="es-AR"/>
              <a:pPr>
                <a:defRPr/>
              </a:pPr>
              <a:t>14</a:t>
            </a:fld>
            <a:endParaRPr lang="es-ES" altLang="es-A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Funciones de un Sistema Operativo</a:t>
            </a:r>
            <a:endParaRPr lang="es-ES" altLang="es-AR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AR" altLang="es-AR" dirty="0" smtClean="0">
                <a:latin typeface="Arial" charset="0"/>
                <a:cs typeface="Times New Roman" charset="0"/>
              </a:rPr>
              <a:t>Secuenciar las tareas (dispararlas)</a:t>
            </a:r>
          </a:p>
          <a:p>
            <a:pPr>
              <a:lnSpc>
                <a:spcPct val="90000"/>
              </a:lnSpc>
            </a:pPr>
            <a:r>
              <a:rPr lang="es-AR" altLang="es-AR" dirty="0" smtClean="0">
                <a:latin typeface="Arial" charset="0"/>
                <a:cs typeface="Times New Roman" charset="0"/>
              </a:rPr>
              <a:t>Interpretar un lenguaje de control y comandos</a:t>
            </a:r>
            <a:r>
              <a:rPr lang="es-AR" altLang="es-AR" dirty="0" smtClean="0">
                <a:latin typeface="Arial" charset="0"/>
              </a:rPr>
              <a:t>  y estímulos</a:t>
            </a:r>
          </a:p>
          <a:p>
            <a:pPr>
              <a:lnSpc>
                <a:spcPct val="90000"/>
              </a:lnSpc>
            </a:pPr>
            <a:r>
              <a:rPr lang="es-AR" altLang="es-AR" dirty="0" smtClean="0">
                <a:latin typeface="Arial" charset="0"/>
                <a:cs typeface="Times New Roman" charset="0"/>
              </a:rPr>
              <a:t>Administrar errores </a:t>
            </a:r>
          </a:p>
          <a:p>
            <a:pPr>
              <a:lnSpc>
                <a:spcPct val="90000"/>
              </a:lnSpc>
            </a:pPr>
            <a:r>
              <a:rPr lang="es-AR" altLang="es-AR" dirty="0" smtClean="0">
                <a:latin typeface="Arial" charset="0"/>
                <a:cs typeface="Times New Roman" charset="0"/>
              </a:rPr>
              <a:t>Administrar las interrupciones </a:t>
            </a:r>
          </a:p>
          <a:p>
            <a:pPr>
              <a:lnSpc>
                <a:spcPct val="90000"/>
              </a:lnSpc>
            </a:pPr>
            <a:r>
              <a:rPr lang="es-AR" altLang="es-AR" dirty="0" err="1" smtClean="0">
                <a:latin typeface="Arial" charset="0"/>
                <a:cs typeface="Times New Roman" charset="0"/>
              </a:rPr>
              <a:t>Scheduling</a:t>
            </a:r>
            <a:r>
              <a:rPr lang="es-ES" altLang="es-AR" dirty="0" smtClean="0">
                <a:latin typeface="Arial" charset="0"/>
                <a:cs typeface="Times New Roman" charset="0"/>
              </a:rPr>
              <a:t> </a:t>
            </a:r>
            <a:endParaRPr lang="es-SV" altLang="es-AR" dirty="0" smtClean="0">
              <a:latin typeface="Arial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s-AR" altLang="es-AR" dirty="0" smtClean="0">
                <a:latin typeface="Arial" charset="0"/>
                <a:cs typeface="Times New Roman" charset="0"/>
              </a:rPr>
              <a:t>Proteger</a:t>
            </a:r>
            <a:r>
              <a:rPr lang="es-ES" altLang="es-AR" dirty="0" smtClean="0">
                <a:latin typeface="Arial" charset="0"/>
                <a:cs typeface="Times New Roman" charset="0"/>
              </a:rPr>
              <a:t> </a:t>
            </a:r>
            <a:r>
              <a:rPr lang="es-SV" altLang="es-AR" dirty="0" smtClean="0">
                <a:latin typeface="Arial" charset="0"/>
                <a:cs typeface="Times New Roman" charset="0"/>
              </a:rPr>
              <a:t>(administrar recursos)</a:t>
            </a:r>
          </a:p>
          <a:p>
            <a:pPr>
              <a:lnSpc>
                <a:spcPct val="90000"/>
              </a:lnSpc>
            </a:pPr>
            <a:r>
              <a:rPr lang="es-SV" altLang="es-AR" dirty="0" smtClean="0">
                <a:latin typeface="Arial" charset="0"/>
                <a:cs typeface="Times New Roman" charset="0"/>
              </a:rPr>
              <a:t>Comunicación con el usuario</a:t>
            </a:r>
          </a:p>
        </p:txBody>
      </p:sp>
    </p:spTree>
    <p:extLst>
      <p:ext uri="{BB962C8B-B14F-4D97-AF65-F5344CB8AC3E}">
        <p14:creationId xmlns:p14="http://schemas.microsoft.com/office/powerpoint/2010/main" val="13899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AC156-E7D0-4D38-8884-254449695A21}" type="slidenum">
              <a:rPr lang="es-ES" altLang="es-AR"/>
              <a:pPr>
                <a:defRPr/>
              </a:pPr>
              <a:t>15</a:t>
            </a:fld>
            <a:endParaRPr lang="es-ES" altLang="es-A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Repaso Vocabulario</a:t>
            </a:r>
            <a:endParaRPr lang="es-ES" altLang="es-AR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s-AR" altLang="es-AR" dirty="0" smtClean="0">
                <a:latin typeface="Arial" charset="0"/>
              </a:rPr>
              <a:t>Monoprocesador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	</a:t>
            </a:r>
            <a:r>
              <a:rPr lang="es-AR" altLang="es-AR" dirty="0" err="1" smtClean="0">
                <a:latin typeface="Arial" charset="0"/>
              </a:rPr>
              <a:t>Monoprogramación</a:t>
            </a:r>
            <a:r>
              <a:rPr lang="es-AR" altLang="es-AR" dirty="0" smtClean="0">
                <a:latin typeface="Arial" charset="0"/>
              </a:rPr>
              <a:t> o </a:t>
            </a:r>
            <a:r>
              <a:rPr lang="es-AR" altLang="es-AR" dirty="0" err="1" smtClean="0">
                <a:latin typeface="Arial" charset="0"/>
              </a:rPr>
              <a:t>Monotarea</a:t>
            </a:r>
            <a:r>
              <a:rPr lang="es-AR" altLang="es-AR" dirty="0" smtClean="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   (DOS – [</a:t>
            </a:r>
            <a:r>
              <a:rPr lang="es-AR" altLang="es-AR" dirty="0" err="1" smtClean="0">
                <a:latin typeface="Arial" charset="0"/>
              </a:rPr>
              <a:t>trick</a:t>
            </a:r>
            <a:r>
              <a:rPr lang="es-AR" altLang="es-AR" dirty="0" smtClean="0">
                <a:latin typeface="Arial" charset="0"/>
              </a:rPr>
              <a:t> TSR])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AR" altLang="es-AR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    Multiprogramación o Multitarea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    </a:t>
            </a:r>
            <a:r>
              <a:rPr lang="es-AR" altLang="es-AR" dirty="0" err="1" smtClean="0">
                <a:latin typeface="Arial" charset="0"/>
              </a:rPr>
              <a:t>Batch</a:t>
            </a:r>
            <a:endParaRPr lang="es-AR" altLang="es-AR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			 - Time-</a:t>
            </a:r>
            <a:r>
              <a:rPr lang="es-AR" altLang="es-AR" dirty="0" err="1" smtClean="0">
                <a:latin typeface="Arial" charset="0"/>
              </a:rPr>
              <a:t>Sharing</a:t>
            </a:r>
            <a:r>
              <a:rPr lang="es-AR" altLang="es-AR" dirty="0" smtClean="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    Interactivo (</a:t>
            </a:r>
            <a:r>
              <a:rPr lang="es-AR" altLang="es-AR" sz="2400" dirty="0" smtClean="0">
                <a:latin typeface="Arial" charset="0"/>
              </a:rPr>
              <a:t>Terminales Bobas o Inteligentes)</a:t>
            </a:r>
          </a:p>
        </p:txBody>
      </p:sp>
    </p:spTree>
    <p:extLst>
      <p:ext uri="{BB962C8B-B14F-4D97-AF65-F5344CB8AC3E}">
        <p14:creationId xmlns:p14="http://schemas.microsoft.com/office/powerpoint/2010/main" val="16302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5F2A7-F273-49BF-BABE-7C08892F8A49}" type="slidenum">
              <a:rPr lang="es-ES" altLang="es-AR"/>
              <a:pPr>
                <a:defRPr/>
              </a:pPr>
              <a:t>16</a:t>
            </a:fld>
            <a:endParaRPr lang="es-ES" altLang="es-AR"/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Repaso Vocabulario</a:t>
            </a:r>
            <a:endParaRPr lang="es-ES" altLang="es-AR" dirty="0" smtClean="0"/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</a:rPr>
              <a:t>    Multiprogramación o Multitarea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</a:rPr>
              <a:t>    UNIX (en todos sus sabores)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</a:rPr>
              <a:t>    Linux – IRIX – AIX – BSD – Solaris – etc.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</a:rPr>
              <a:t>    Windows (en casi todos sus sabores)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</a:rPr>
              <a:t>                    (Terminal </a:t>
            </a:r>
            <a:r>
              <a:rPr lang="es-AR" altLang="es-AR" sz="2800" dirty="0" err="1" smtClean="0">
                <a:latin typeface="Arial" charset="0"/>
              </a:rPr>
              <a:t>Service</a:t>
            </a:r>
            <a:r>
              <a:rPr lang="es-AR" altLang="es-AR" sz="28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</a:rPr>
              <a:t>     </a:t>
            </a:r>
            <a:r>
              <a:rPr lang="es-AR" altLang="es-AR" sz="2800" dirty="0" err="1" smtClean="0">
                <a:latin typeface="Arial" charset="0"/>
              </a:rPr>
              <a:t>zVM</a:t>
            </a:r>
            <a:r>
              <a:rPr lang="es-AR" altLang="es-AR" sz="2800" dirty="0" smtClean="0">
                <a:latin typeface="Arial" charset="0"/>
              </a:rPr>
              <a:t> </a:t>
            </a:r>
            <a:r>
              <a:rPr lang="es-AR" altLang="es-AR" sz="2800" dirty="0" err="1" smtClean="0">
                <a:latin typeface="Arial" charset="0"/>
              </a:rPr>
              <a:t>zOS</a:t>
            </a:r>
            <a:endParaRPr lang="es-AR" altLang="es-AR" sz="28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</a:rPr>
              <a:t>     VMS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AR" altLang="es-AR" sz="28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7DB69-DB14-4A50-9CF1-F9D56F834AB7}" type="slidenum">
              <a:rPr lang="es-ES" altLang="es-AR"/>
              <a:pPr>
                <a:defRPr/>
              </a:pPr>
              <a:t>17</a:t>
            </a:fld>
            <a:endParaRPr lang="es-ES" altLang="es-A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Repaso Vocabulario</a:t>
            </a:r>
            <a:endParaRPr lang="es-ES" altLang="es-AR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dirty="0" smtClean="0">
                <a:latin typeface="Arial" charset="0"/>
              </a:rPr>
              <a:t>    Multiprocesador      			</a:t>
            </a:r>
            <a:endParaRPr lang="es-AR" altLang="es-AR" dirty="0" smtClean="0">
              <a:latin typeface="Arial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  <a:sym typeface="Wingdings" pitchFamily="2" charset="2"/>
              </a:rPr>
              <a:t>       Varios Procesadores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  <a:sym typeface="Wingdings" pitchFamily="2" charset="2"/>
              </a:rPr>
              <a:t>        Independientes o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  <a:sym typeface="Wingdings" pitchFamily="2" charset="2"/>
              </a:rPr>
              <a:t>        Independientes con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  <a:sym typeface="Wingdings" pitchFamily="2" charset="2"/>
              </a:rPr>
              <a:t>	     </a:t>
            </a:r>
            <a:r>
              <a:rPr lang="es-AR" altLang="es-AR" dirty="0" err="1" smtClean="0">
                <a:latin typeface="Arial" charset="0"/>
                <a:sym typeface="Wingdings" pitchFamily="2" charset="2"/>
              </a:rPr>
              <a:t>Cores</a:t>
            </a:r>
            <a:r>
              <a:rPr lang="es-AR" altLang="es-AR" dirty="0" smtClean="0">
                <a:latin typeface="Arial" charset="0"/>
                <a:sym typeface="Wingdings" pitchFamily="2" charset="2"/>
              </a:rPr>
              <a:t> (Dual </a:t>
            </a:r>
            <a:r>
              <a:rPr lang="es-AR" altLang="es-AR" dirty="0" err="1" smtClean="0">
                <a:latin typeface="Arial" charset="0"/>
                <a:sym typeface="Wingdings" pitchFamily="2" charset="2"/>
              </a:rPr>
              <a:t>Quad</a:t>
            </a:r>
            <a:r>
              <a:rPr lang="es-AR" altLang="es-AR" dirty="0" smtClean="0">
                <a:latin typeface="Arial" charset="0"/>
                <a:sym typeface="Wingdings" pitchFamily="2" charset="2"/>
              </a:rPr>
              <a:t> </a:t>
            </a:r>
            <a:r>
              <a:rPr lang="es-AR" altLang="es-AR" dirty="0" err="1" smtClean="0">
                <a:latin typeface="Arial" charset="0"/>
                <a:sym typeface="Wingdings" pitchFamily="2" charset="2"/>
              </a:rPr>
              <a:t>Octo</a:t>
            </a:r>
            <a:r>
              <a:rPr lang="es-AR" altLang="es-AR" dirty="0" smtClean="0">
                <a:latin typeface="Arial" charset="0"/>
                <a:sym typeface="Wingdings" pitchFamily="2" charset="2"/>
              </a:rPr>
              <a:t> etc.)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  <a:sym typeface="Wingdings" pitchFamily="2" charset="2"/>
              </a:rPr>
              <a:t>				  Multiprocesamiento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          		SMP vs MP</a:t>
            </a:r>
          </a:p>
          <a:p>
            <a:pPr marL="342900" indent="-342900" eaLnBrk="1" hangingPunct="1">
              <a:buFont typeface="Arial" charset="0"/>
              <a:buChar char="•"/>
            </a:pPr>
            <a:r>
              <a:rPr lang="es-ES" altLang="es-AR" dirty="0" err="1" smtClean="0">
                <a:latin typeface="Arial" charset="0"/>
              </a:rPr>
              <a:t>Hyper</a:t>
            </a:r>
            <a:r>
              <a:rPr lang="es-ES" altLang="es-AR" dirty="0" smtClean="0">
                <a:latin typeface="Arial" charset="0"/>
              </a:rPr>
              <a:t> </a:t>
            </a:r>
            <a:r>
              <a:rPr lang="es-ES" altLang="es-AR" dirty="0" err="1" smtClean="0">
                <a:latin typeface="Arial" charset="0"/>
              </a:rPr>
              <a:t>Threading</a:t>
            </a:r>
            <a:r>
              <a:rPr lang="es-ES" altLang="es-AR" dirty="0" smtClean="0">
                <a:latin typeface="Arial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7321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BE9A5-CEF0-49E7-9AAA-4AD263DDA437}" type="slidenum">
              <a:rPr lang="es-ES" altLang="es-AR"/>
              <a:pPr>
                <a:defRPr/>
              </a:pPr>
              <a:t>18</a:t>
            </a:fld>
            <a:endParaRPr lang="es-ES" altLang="es-A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SV" altLang="es-AR" dirty="0" err="1" smtClean="0"/>
              <a:t>Hyper</a:t>
            </a:r>
            <a:r>
              <a:rPr lang="es-SV" altLang="es-AR" dirty="0" smtClean="0"/>
              <a:t> </a:t>
            </a:r>
            <a:r>
              <a:rPr lang="es-SV" altLang="es-AR" dirty="0" err="1" smtClean="0"/>
              <a:t>Threading</a:t>
            </a:r>
            <a:endParaRPr lang="es-ES" altLang="es-AR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20040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endParaRPr lang="es-AR" altLang="es-AR">
              <a:latin typeface="Arial" charset="0"/>
            </a:endParaRPr>
          </a:p>
        </p:txBody>
      </p:sp>
      <p:pic>
        <p:nvPicPr>
          <p:cNvPr id="11269" name="Picture 3" descr="pic 1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05000"/>
            <a:ext cx="2743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20040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endParaRPr lang="es-AR" altLang="es-AR">
              <a:latin typeface="Arial" charset="0"/>
            </a:endParaRPr>
          </a:p>
        </p:txBody>
      </p:sp>
      <p:pic>
        <p:nvPicPr>
          <p:cNvPr id="11271" name="Picture 5" descr="pic 2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24200"/>
            <a:ext cx="2743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18135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buSzPct val="50000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endParaRPr lang="es-AR" altLang="es-AR">
              <a:latin typeface="Arial" charset="0"/>
            </a:endParaRPr>
          </a:p>
        </p:txBody>
      </p:sp>
      <p:pic>
        <p:nvPicPr>
          <p:cNvPr id="11273" name="Picture 7" descr="pic 3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67200"/>
            <a:ext cx="27813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9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DA990-368F-45A5-8F2D-0BDE77058303}" type="slidenum">
              <a:rPr lang="es-ES" altLang="es-AR"/>
              <a:pPr>
                <a:defRPr/>
              </a:pPr>
              <a:t>19</a:t>
            </a:fld>
            <a:endParaRPr lang="es-ES" altLang="es-AR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Repaso Vocabulario</a:t>
            </a:r>
            <a:endParaRPr lang="es-ES" altLang="es-AR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sz="2800" dirty="0" smtClean="0">
                <a:latin typeface="Arial" charset="0"/>
              </a:rPr>
              <a:t>  Multiprocesador      			</a:t>
            </a:r>
            <a:endParaRPr lang="es-AR" altLang="es-AR" sz="2800" dirty="0" smtClean="0">
              <a:latin typeface="Arial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  <a:sym typeface="Wingdings" pitchFamily="2" charset="2"/>
              </a:rPr>
              <a:t>      Memoria Única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  <a:sym typeface="Wingdings" pitchFamily="2" charset="2"/>
              </a:rPr>
              <a:t>      (Fuertemente Acoplado)</a:t>
            </a:r>
          </a:p>
          <a:p>
            <a:pPr eaLnBrk="1" hangingPunct="1">
              <a:buFont typeface="Wingdings" pitchFamily="2" charset="2"/>
              <a:buNone/>
            </a:pPr>
            <a:endParaRPr lang="es-AR" altLang="es-AR" sz="2800" dirty="0" smtClean="0">
              <a:latin typeface="Arial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  <a:sym typeface="Wingdings" pitchFamily="2" charset="2"/>
              </a:rPr>
              <a:t>	  Memoria Distribuida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  <a:sym typeface="Wingdings" pitchFamily="2" charset="2"/>
              </a:rPr>
              <a:t>     (</a:t>
            </a:r>
            <a:r>
              <a:rPr lang="es-AR" altLang="es-AR" sz="2800" dirty="0" err="1" smtClean="0">
                <a:latin typeface="Arial" charset="0"/>
                <a:sym typeface="Wingdings" pitchFamily="2" charset="2"/>
              </a:rPr>
              <a:t>Debilmente</a:t>
            </a:r>
            <a:r>
              <a:rPr lang="es-AR" altLang="es-AR" sz="2800" dirty="0" smtClean="0">
                <a:latin typeface="Arial" charset="0"/>
                <a:sym typeface="Wingdings" pitchFamily="2" charset="2"/>
              </a:rPr>
              <a:t> Acoplado) (en Red)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  <a:sym typeface="Wingdings" pitchFamily="2" charset="2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sz="2800" dirty="0" smtClean="0">
                <a:latin typeface="Arial" charset="0"/>
                <a:sym typeface="Wingdings" pitchFamily="2" charset="2"/>
              </a:rPr>
              <a:t>      Sistemas Distribuidos o </a:t>
            </a:r>
            <a:r>
              <a:rPr lang="es-AR" altLang="es-AR" sz="2800" dirty="0" err="1" smtClean="0">
                <a:latin typeface="Arial" charset="0"/>
                <a:sym typeface="Wingdings" pitchFamily="2" charset="2"/>
              </a:rPr>
              <a:t>Multicomputadoras</a:t>
            </a:r>
            <a:endParaRPr lang="es-ES" altLang="es-AR" sz="28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Que es una computadora?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Según </a:t>
            </a:r>
            <a:r>
              <a:rPr lang="es-AR" dirty="0" err="1" smtClean="0"/>
              <a:t>Stallings</a:t>
            </a:r>
            <a:r>
              <a:rPr lang="es-AR" dirty="0"/>
              <a:t>:</a:t>
            </a:r>
          </a:p>
          <a:p>
            <a:pPr lvl="1"/>
            <a:r>
              <a:rPr lang="es-AR" dirty="0"/>
              <a:t> “Máquina digital electrónica </a:t>
            </a:r>
            <a:r>
              <a:rPr lang="es-AR" dirty="0" smtClean="0"/>
              <a:t>programable para </a:t>
            </a:r>
            <a:r>
              <a:rPr lang="es-AR" dirty="0"/>
              <a:t>el tratamiento automático de </a:t>
            </a:r>
            <a:r>
              <a:rPr lang="es-AR" dirty="0" smtClean="0"/>
              <a:t>la información</a:t>
            </a:r>
            <a:r>
              <a:rPr lang="es-AR" dirty="0"/>
              <a:t>, capaz de recibirla, </a:t>
            </a:r>
            <a:r>
              <a:rPr lang="es-AR" dirty="0" smtClean="0"/>
              <a:t>operar sobre </a:t>
            </a:r>
            <a:r>
              <a:rPr lang="es-AR" dirty="0"/>
              <a:t>ella mediante </a:t>
            </a:r>
            <a:r>
              <a:rPr lang="es-AR" dirty="0" smtClean="0"/>
              <a:t>procesos determinados </a:t>
            </a:r>
            <a:r>
              <a:rPr lang="es-AR" dirty="0"/>
              <a:t>y </a:t>
            </a:r>
            <a:r>
              <a:rPr lang="es-AR" dirty="0" smtClean="0"/>
              <a:t>suministrar </a:t>
            </a:r>
            <a:r>
              <a:rPr lang="es-AR" dirty="0"/>
              <a:t>los </a:t>
            </a:r>
            <a:r>
              <a:rPr lang="es-AR" dirty="0" smtClean="0"/>
              <a:t>resultados de </a:t>
            </a:r>
            <a:r>
              <a:rPr lang="es-AR" dirty="0"/>
              <a:t>tales operaciones</a:t>
            </a:r>
            <a:r>
              <a:rPr lang="es-AR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2141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7688-23E0-49FF-B2D1-4D93F3B1AC6F}" type="slidenum">
              <a:rPr lang="es-ES" altLang="es-AR"/>
              <a:pPr>
                <a:defRPr/>
              </a:pPr>
              <a:t>20</a:t>
            </a:fld>
            <a:endParaRPr lang="es-ES" altLang="es-A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Repaso Vocabulario</a:t>
            </a:r>
            <a:endParaRPr lang="es-ES" altLang="es-AR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dirty="0" smtClean="0">
                <a:latin typeface="Arial" charset="0"/>
              </a:rPr>
              <a:t>  </a:t>
            </a:r>
            <a:r>
              <a:rPr lang="es-AR" altLang="es-AR" dirty="0" smtClean="0">
                <a:latin typeface="Arial" charset="0"/>
              </a:rPr>
              <a:t>Método de acceso a</a:t>
            </a:r>
            <a:r>
              <a:rPr lang="es-AR" altLang="es-AR" dirty="0" smtClean="0">
                <a:latin typeface="Arial" charset="0"/>
              </a:rPr>
              <a:t> </a:t>
            </a:r>
            <a:r>
              <a:rPr lang="es-AR" altLang="es-AR" dirty="0" smtClean="0">
                <a:latin typeface="Arial" charset="0"/>
              </a:rPr>
              <a:t>Memorias</a:t>
            </a:r>
          </a:p>
          <a:p>
            <a:pPr lvl="1"/>
            <a:r>
              <a:rPr lang="es-AR" altLang="es-AR" dirty="0" smtClean="0">
                <a:latin typeface="Arial" charset="0"/>
              </a:rPr>
              <a:t>UMA</a:t>
            </a:r>
          </a:p>
          <a:p>
            <a:pPr lvl="1"/>
            <a:r>
              <a:rPr lang="es-AR" altLang="es-AR" dirty="0" smtClean="0">
                <a:latin typeface="Arial" charset="0"/>
              </a:rPr>
              <a:t>COMA</a:t>
            </a:r>
            <a:endParaRPr lang="es-AR" altLang="es-AR" dirty="0" smtClean="0">
              <a:latin typeface="Arial" charset="0"/>
            </a:endParaRPr>
          </a:p>
          <a:p>
            <a:pPr lvl="1"/>
            <a:r>
              <a:rPr lang="es-AR" altLang="es-AR" dirty="0" smtClean="0">
                <a:latin typeface="Arial" charset="0"/>
              </a:rPr>
              <a:t>NUMA</a:t>
            </a:r>
            <a:endParaRPr lang="es-AR" altLang="es-AR" dirty="0" smtClean="0">
              <a:latin typeface="Arial" charset="0"/>
            </a:endParaRPr>
          </a:p>
          <a:p>
            <a:pPr lvl="1"/>
            <a:r>
              <a:rPr lang="es-AR" altLang="es-AR" dirty="0" smtClean="0">
                <a:latin typeface="Arial" charset="0"/>
              </a:rPr>
              <a:t>cc-NUMA </a:t>
            </a:r>
          </a:p>
          <a:p>
            <a:pPr lvl="1"/>
            <a:r>
              <a:rPr lang="es-AR" altLang="es-AR" dirty="0" smtClean="0">
                <a:latin typeface="Arial" charset="0"/>
              </a:rPr>
              <a:t>NORMA</a:t>
            </a:r>
            <a:endParaRPr lang="es-ES" altLang="es-AR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262E7-EC5A-4EB1-8FCD-CCBB9B6E7254}" type="slidenum">
              <a:rPr lang="es-ES" altLang="es-AR"/>
              <a:pPr>
                <a:defRPr/>
              </a:pPr>
              <a:t>21</a:t>
            </a:fld>
            <a:endParaRPr lang="es-ES" altLang="es-A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Repaso Vocabulario</a:t>
            </a:r>
            <a:endParaRPr lang="es-ES" altLang="es-AR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dirty="0" smtClean="0">
                <a:latin typeface="Arial" charset="0"/>
              </a:rPr>
              <a:t> </a:t>
            </a:r>
            <a:r>
              <a:rPr lang="es-AR" altLang="es-AR" dirty="0" smtClean="0">
                <a:latin typeface="Arial" charset="0"/>
              </a:rPr>
              <a:t>UMA</a:t>
            </a:r>
          </a:p>
          <a:p>
            <a:pPr lvl="1">
              <a:buFont typeface="Arial" pitchFamily="34" charset="0"/>
              <a:buChar char="•"/>
            </a:pPr>
            <a:r>
              <a:rPr lang="es-AR" altLang="es-AR" dirty="0">
                <a:latin typeface="Arial" charset="0"/>
              </a:rPr>
              <a:t>cada procesador tiene acceso directo a una sola memoria </a:t>
            </a:r>
            <a:r>
              <a:rPr lang="es-AR" altLang="es-AR" dirty="0" smtClean="0">
                <a:latin typeface="Arial" charset="0"/>
              </a:rPr>
              <a:t>compartida</a:t>
            </a:r>
          </a:p>
          <a:p>
            <a:pPr lvl="1">
              <a:buFont typeface="Arial" pitchFamily="34" charset="0"/>
              <a:buChar char="•"/>
            </a:pPr>
            <a:r>
              <a:rPr lang="es-AR" altLang="es-AR" dirty="0">
                <a:latin typeface="Arial" charset="0"/>
              </a:rPr>
              <a:t>Todas las ubicaciones de la memoria son equidistantes (en cuanto a tiempos de acceso) a cada procesador. </a:t>
            </a:r>
            <a:endParaRPr lang="es-AR" altLang="es-AR" dirty="0" smtClean="0">
              <a:latin typeface="Arial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AR" altLang="es-AR" dirty="0" smtClean="0">
                <a:latin typeface="Arial" charset="0"/>
              </a:rPr>
              <a:t>La </a:t>
            </a:r>
            <a:r>
              <a:rPr lang="es-AR" altLang="es-AR" dirty="0">
                <a:latin typeface="Arial" charset="0"/>
              </a:rPr>
              <a:t>mayoría de los sistemas UMA incorpora caché para eliminar las disputas de la memoria pero este mecanismo no se ve desde las aplicaciones</a:t>
            </a:r>
            <a:r>
              <a:rPr lang="es-AR" altLang="es-AR" dirty="0" smtClean="0">
                <a:latin typeface="Arial" charset="0"/>
              </a:rPr>
              <a:t>.</a:t>
            </a:r>
            <a:endParaRPr lang="es-AR" altLang="es-AR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        		</a:t>
            </a:r>
            <a:endParaRPr lang="es-ES" altLang="es-AR" dirty="0" smtClean="0">
              <a:latin typeface="Arial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936147"/>
              </p:ext>
            </p:extLst>
          </p:nvPr>
        </p:nvGraphicFramePr>
        <p:xfrm>
          <a:off x="4355976" y="5301208"/>
          <a:ext cx="38862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Imagen de mapa de bits" r:id="rId3" imgW="3029373" imgH="905001" progId="Paint.Picture">
                  <p:embed/>
                </p:oleObj>
              </mc:Choice>
              <mc:Fallback>
                <p:oleObj name="Imagen de mapa de bits" r:id="rId3" imgW="3029373" imgH="90500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301208"/>
                        <a:ext cx="38862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7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262E7-EC5A-4EB1-8FCD-CCBB9B6E7254}" type="slidenum">
              <a:rPr lang="es-ES" altLang="es-AR"/>
              <a:pPr>
                <a:defRPr/>
              </a:pPr>
              <a:t>22</a:t>
            </a:fld>
            <a:endParaRPr lang="es-ES" altLang="es-A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Repaso Vocabulario</a:t>
            </a:r>
            <a:endParaRPr lang="es-ES" altLang="es-AR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dirty="0" smtClean="0">
                <a:latin typeface="Arial" charset="0"/>
              </a:rPr>
              <a:t> </a:t>
            </a:r>
            <a:r>
              <a:rPr lang="es-AR" altLang="es-AR" dirty="0" smtClean="0">
                <a:latin typeface="Arial" charset="0"/>
              </a:rPr>
              <a:t>COMA</a:t>
            </a:r>
          </a:p>
          <a:p>
            <a:pPr lvl="1">
              <a:buFont typeface="Arial" pitchFamily="34" charset="0"/>
              <a:buChar char="•"/>
            </a:pPr>
            <a:r>
              <a:rPr lang="es-AR" altLang="es-AR" dirty="0">
                <a:latin typeface="Arial" charset="0"/>
              </a:rPr>
              <a:t>no tiene memoria compartida física, pero el cache solo constituye la memoria de las máquinas. </a:t>
            </a:r>
            <a:endParaRPr lang="es-AR" altLang="es-AR" dirty="0" smtClean="0">
              <a:latin typeface="Arial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AR" altLang="es-AR" dirty="0" smtClean="0">
                <a:latin typeface="Arial" charset="0"/>
              </a:rPr>
              <a:t>Se </a:t>
            </a:r>
            <a:r>
              <a:rPr lang="es-AR" altLang="es-AR" dirty="0">
                <a:latin typeface="Arial" charset="0"/>
              </a:rPr>
              <a:t>provee un solo espacio físico de direcciones pero los tiempos de acceso varían dependientemente si la ubicación de la memoria requerida está en el caché local o en uno remoto</a:t>
            </a:r>
            <a:r>
              <a:rPr lang="es-AR" altLang="es-AR" dirty="0" smtClean="0">
                <a:latin typeface="Arial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s-AR" altLang="es-AR" dirty="0">
                <a:latin typeface="Arial" charset="0"/>
              </a:rPr>
              <a:t>se comporta en forma muy parecida a una máquina UMA con caché</a:t>
            </a:r>
            <a:r>
              <a:rPr lang="es-AR" altLang="es-AR" dirty="0" smtClean="0">
                <a:latin typeface="Arial" charset="0"/>
              </a:rPr>
              <a:t>.</a:t>
            </a:r>
            <a:endParaRPr lang="es-AR" altLang="es-A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8C5C8-8EE2-42A7-BB6B-7C041C38C69A}" type="slidenum">
              <a:rPr lang="es-ES" altLang="es-AR"/>
              <a:pPr>
                <a:defRPr/>
              </a:pPr>
              <a:t>23</a:t>
            </a:fld>
            <a:endParaRPr lang="es-ES" altLang="es-A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Repaso Vocabulario</a:t>
            </a:r>
            <a:endParaRPr lang="es-ES" altLang="es-AR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dirty="0" smtClean="0">
                <a:latin typeface="Arial" charset="0"/>
              </a:rPr>
              <a:t>   </a:t>
            </a:r>
            <a:r>
              <a:rPr lang="es-AR" altLang="es-AR" dirty="0" smtClean="0">
                <a:latin typeface="Arial" charset="0"/>
              </a:rPr>
              <a:t>NUMA/NORMA/</a:t>
            </a:r>
            <a:r>
              <a:rPr lang="es-AR" altLang="es-AR" dirty="0" err="1" smtClean="0">
                <a:latin typeface="Arial" charset="0"/>
              </a:rPr>
              <a:t>ccNUMA</a:t>
            </a:r>
            <a:endParaRPr lang="es-AR" altLang="es-AR" dirty="0">
              <a:latin typeface="Arial" charset="0"/>
            </a:endParaRPr>
          </a:p>
          <a:p>
            <a:pPr lvl="1"/>
            <a:r>
              <a:rPr lang="es-AR" altLang="es-AR" dirty="0">
                <a:latin typeface="Arial" charset="0"/>
              </a:rPr>
              <a:t>NUMA tienen una memoria física compartida distribuida . Cada partición de esta memoria se ata directamente a un nodo pero se puede acceder a ella por procesadores en otro nodos </a:t>
            </a:r>
            <a:r>
              <a:rPr lang="es-AR" altLang="es-AR" dirty="0" err="1">
                <a:latin typeface="Arial" charset="0"/>
              </a:rPr>
              <a:t>via</a:t>
            </a:r>
            <a:r>
              <a:rPr lang="es-AR" altLang="es-AR" dirty="0">
                <a:latin typeface="Arial" charset="0"/>
              </a:rPr>
              <a:t> la red de interconexión</a:t>
            </a:r>
            <a:endParaRPr lang="es-AR" altLang="es-AR" dirty="0" smtClean="0">
              <a:latin typeface="Arial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        		</a:t>
            </a:r>
            <a:endParaRPr lang="es-ES" altLang="es-AR" dirty="0" smtClean="0">
              <a:latin typeface="Arial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700483"/>
              </p:ext>
            </p:extLst>
          </p:nvPr>
        </p:nvGraphicFramePr>
        <p:xfrm>
          <a:off x="5364088" y="4508366"/>
          <a:ext cx="2592288" cy="215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agen de mapa de bits" r:id="rId3" imgW="3247619" imgH="2695951" progId="PBrush">
                  <p:embed/>
                </p:oleObj>
              </mc:Choice>
              <mc:Fallback>
                <p:oleObj name="Imagen de mapa de bits" r:id="rId3" imgW="3247619" imgH="269595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508366"/>
                        <a:ext cx="2592288" cy="215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5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8C5C8-8EE2-42A7-BB6B-7C041C38C69A}" type="slidenum">
              <a:rPr lang="es-ES" altLang="es-AR"/>
              <a:pPr>
                <a:defRPr/>
              </a:pPr>
              <a:t>24</a:t>
            </a:fld>
            <a:endParaRPr lang="es-ES" altLang="es-A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Repaso Vocabulario</a:t>
            </a:r>
            <a:endParaRPr lang="es-ES" altLang="es-AR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04975"/>
            <a:ext cx="7656512" cy="4619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dirty="0" smtClean="0">
                <a:latin typeface="Arial" charset="0"/>
              </a:rPr>
              <a:t>   </a:t>
            </a:r>
            <a:r>
              <a:rPr lang="es-AR" altLang="es-AR" dirty="0" smtClean="0">
                <a:latin typeface="Arial" charset="0"/>
              </a:rPr>
              <a:t>NUMA/</a:t>
            </a:r>
            <a:r>
              <a:rPr lang="es-AR" altLang="es-AR" dirty="0" err="1" smtClean="0">
                <a:latin typeface="Arial" charset="0"/>
              </a:rPr>
              <a:t>ccNUMA</a:t>
            </a:r>
            <a:endParaRPr lang="es-AR" altLang="es-AR" dirty="0">
              <a:latin typeface="Arial" charset="0"/>
            </a:endParaRPr>
          </a:p>
          <a:p>
            <a:pPr lvl="1"/>
            <a:r>
              <a:rPr lang="es-AR" altLang="es-AR" dirty="0">
                <a:latin typeface="Arial" charset="0"/>
              </a:rPr>
              <a:t>NUMA tienen una memoria física compartida distribuida . Cada partición de esta memoria se ata directamente a un nodo pero se puede acceder a ella por procesadores en otro nodos </a:t>
            </a:r>
            <a:r>
              <a:rPr lang="es-AR" altLang="es-AR" dirty="0" err="1">
                <a:latin typeface="Arial" charset="0"/>
              </a:rPr>
              <a:t>via</a:t>
            </a:r>
            <a:r>
              <a:rPr lang="es-AR" altLang="es-AR" dirty="0">
                <a:latin typeface="Arial" charset="0"/>
              </a:rPr>
              <a:t> la red de </a:t>
            </a:r>
            <a:r>
              <a:rPr lang="es-AR" altLang="es-AR" dirty="0" smtClean="0">
                <a:latin typeface="Arial" charset="0"/>
              </a:rPr>
              <a:t>interconexión</a:t>
            </a:r>
          </a:p>
          <a:p>
            <a:pPr lvl="1"/>
            <a:r>
              <a:rPr lang="es-AR" altLang="es-AR" dirty="0">
                <a:latin typeface="Arial" charset="0"/>
              </a:rPr>
              <a:t>El cache se usa entre procesadores y memoria local </a:t>
            </a:r>
            <a:r>
              <a:rPr lang="es-AR" altLang="es-AR" dirty="0" err="1">
                <a:latin typeface="Arial" charset="0"/>
              </a:rPr>
              <a:t>asi</a:t>
            </a:r>
            <a:r>
              <a:rPr lang="es-AR" altLang="es-AR" dirty="0">
                <a:latin typeface="Arial" charset="0"/>
              </a:rPr>
              <a:t> como entre nodos. </a:t>
            </a:r>
            <a:endParaRPr lang="es-AR" altLang="es-AR" dirty="0" smtClean="0">
              <a:latin typeface="Arial" charset="0"/>
            </a:endParaRPr>
          </a:p>
          <a:p>
            <a:pPr lvl="1"/>
            <a:r>
              <a:rPr lang="es-AR" altLang="es-AR" dirty="0" smtClean="0">
                <a:latin typeface="Arial" charset="0"/>
              </a:rPr>
              <a:t>Máquinas </a:t>
            </a:r>
            <a:r>
              <a:rPr lang="es-AR" altLang="es-AR" dirty="0">
                <a:latin typeface="Arial" charset="0"/>
              </a:rPr>
              <a:t>con caché </a:t>
            </a:r>
            <a:br>
              <a:rPr lang="es-AR" altLang="es-AR" dirty="0">
                <a:latin typeface="Arial" charset="0"/>
              </a:rPr>
            </a:br>
            <a:r>
              <a:rPr lang="es-AR" altLang="es-AR" dirty="0" smtClean="0">
                <a:latin typeface="Arial" charset="0"/>
              </a:rPr>
              <a:t>coherente </a:t>
            </a:r>
            <a:r>
              <a:rPr lang="es-AR" altLang="es-AR" dirty="0">
                <a:latin typeface="Arial" charset="0"/>
              </a:rPr>
              <a:t>a nivel del </a:t>
            </a:r>
            <a:r>
              <a:rPr lang="es-AR" altLang="es-AR" dirty="0" smtClean="0">
                <a:latin typeface="Arial" charset="0"/>
              </a:rPr>
              <a:t/>
            </a:r>
            <a:br>
              <a:rPr lang="es-AR" altLang="es-AR" dirty="0" smtClean="0">
                <a:latin typeface="Arial" charset="0"/>
              </a:rPr>
            </a:br>
            <a:r>
              <a:rPr lang="es-AR" altLang="es-AR" dirty="0" smtClean="0">
                <a:latin typeface="Arial" charset="0"/>
              </a:rPr>
              <a:t>hardware </a:t>
            </a:r>
            <a:r>
              <a:rPr lang="es-AR" altLang="es-AR" dirty="0">
                <a:latin typeface="Arial" charset="0"/>
              </a:rPr>
              <a:t>se llaman </a:t>
            </a:r>
            <a:r>
              <a:rPr lang="es-AR" altLang="es-AR" dirty="0" err="1" smtClean="0">
                <a:latin typeface="Arial" charset="0"/>
              </a:rPr>
              <a:t>ccNUMA</a:t>
            </a:r>
            <a:endParaRPr lang="es-AR" altLang="es-AR" dirty="0" smtClean="0">
              <a:latin typeface="Arial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s-AR" dirty="0" smtClean="0">
                <a:latin typeface="Arial" charset="0"/>
              </a:rPr>
              <a:t>        		</a:t>
            </a:r>
            <a:endParaRPr lang="es-ES" altLang="es-AR" dirty="0" smtClean="0">
              <a:latin typeface="Arial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083201"/>
              </p:ext>
            </p:extLst>
          </p:nvPr>
        </p:nvGraphicFramePr>
        <p:xfrm>
          <a:off x="6300192" y="4221088"/>
          <a:ext cx="2592288" cy="215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Imagen de mapa de bits" r:id="rId3" imgW="3247619" imgH="2695951" progId="PBrush">
                  <p:embed/>
                </p:oleObj>
              </mc:Choice>
              <mc:Fallback>
                <p:oleObj name="Imagen de mapa de bits" r:id="rId3" imgW="3247619" imgH="269595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221088"/>
                        <a:ext cx="2592288" cy="215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5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8C5C8-8EE2-42A7-BB6B-7C041C38C69A}" type="slidenum">
              <a:rPr lang="es-ES" altLang="es-AR"/>
              <a:pPr>
                <a:defRPr/>
              </a:pPr>
              <a:t>25</a:t>
            </a:fld>
            <a:endParaRPr lang="es-ES" altLang="es-A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Repaso Vocabulario</a:t>
            </a:r>
            <a:endParaRPr lang="es-ES" altLang="es-AR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41326"/>
            <a:ext cx="7656512" cy="46196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s-AR" altLang="es-AR" dirty="0" smtClean="0">
                <a:latin typeface="Arial" charset="0"/>
              </a:rPr>
              <a:t>   </a:t>
            </a:r>
            <a:r>
              <a:rPr lang="es-AR" altLang="es-AR" dirty="0" smtClean="0">
                <a:latin typeface="Arial" charset="0"/>
              </a:rPr>
              <a:t>Arquitecturas</a:t>
            </a:r>
            <a:endParaRPr lang="es-AR" altLang="es-AR" dirty="0">
              <a:latin typeface="Arial" charset="0"/>
            </a:endParaRPr>
          </a:p>
          <a:p>
            <a:pPr marL="457200" lvl="1" indent="0">
              <a:buNone/>
            </a:pPr>
            <a:r>
              <a:rPr lang="es-AR" altLang="es-AR" dirty="0" smtClean="0">
                <a:latin typeface="Arial" charset="0"/>
              </a:rPr>
              <a:t>		</a:t>
            </a:r>
            <a:endParaRPr lang="es-ES" altLang="es-AR" dirty="0" smtClean="0">
              <a:latin typeface="Arial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588262"/>
            <a:ext cx="2614364" cy="172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42527"/>
            <a:ext cx="24669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4" y="1273686"/>
            <a:ext cx="40671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194994"/>
            <a:ext cx="2952328" cy="153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716610" y="25246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UMA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4819825" y="3652972"/>
            <a:ext cx="131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NUMA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3248261" y="4599485"/>
            <a:ext cx="95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COMA</a:t>
            </a:r>
            <a:endParaRPr lang="es-AR" dirty="0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84" y="5421750"/>
            <a:ext cx="2593750" cy="132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499992" y="58772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NORMA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91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Que es una computadora?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Elementos funcionales</a:t>
            </a:r>
          </a:p>
          <a:p>
            <a:pPr lvl="1"/>
            <a:r>
              <a:rPr lang="es-AR" dirty="0" smtClean="0"/>
              <a:t>Microprocesador</a:t>
            </a:r>
          </a:p>
          <a:p>
            <a:pPr lvl="2"/>
            <a:r>
              <a:rPr lang="es-AR" dirty="0" smtClean="0"/>
              <a:t>U. Control</a:t>
            </a:r>
          </a:p>
          <a:p>
            <a:pPr lvl="2"/>
            <a:r>
              <a:rPr lang="es-AR" dirty="0" smtClean="0"/>
              <a:t>U. Procesamiento</a:t>
            </a:r>
          </a:p>
          <a:p>
            <a:pPr lvl="1"/>
            <a:r>
              <a:rPr lang="es-AR" dirty="0" smtClean="0"/>
              <a:t>Memoria</a:t>
            </a:r>
          </a:p>
          <a:p>
            <a:pPr lvl="1"/>
            <a:r>
              <a:rPr lang="es-AR" dirty="0" smtClean="0"/>
              <a:t>Periféricos</a:t>
            </a:r>
          </a:p>
          <a:p>
            <a:pPr lvl="1"/>
            <a:r>
              <a:rPr lang="es-AR" dirty="0" smtClean="0"/>
              <a:t>Buses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00672"/>
            <a:ext cx="4752528" cy="356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64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Que es una computadora?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Clasificación</a:t>
            </a:r>
            <a:r>
              <a:rPr lang="es-AR" baseline="0" dirty="0" smtClean="0"/>
              <a:t> según </a:t>
            </a:r>
            <a:r>
              <a:rPr lang="es-AR" baseline="0" dirty="0" err="1" smtClean="0"/>
              <a:t>Flynn</a:t>
            </a:r>
            <a:r>
              <a:rPr lang="es-AR" baseline="0" dirty="0" smtClean="0"/>
              <a:t> </a:t>
            </a:r>
          </a:p>
          <a:p>
            <a:pPr lvl="1"/>
            <a:r>
              <a:rPr lang="es-AR" dirty="0" smtClean="0"/>
              <a:t>SISD</a:t>
            </a:r>
          </a:p>
          <a:p>
            <a:pPr lvl="1"/>
            <a:r>
              <a:rPr lang="es-AR" dirty="0" smtClean="0"/>
              <a:t>SIMD</a:t>
            </a:r>
          </a:p>
          <a:p>
            <a:pPr lvl="1"/>
            <a:r>
              <a:rPr lang="es-AR" dirty="0" smtClean="0"/>
              <a:t>MISD</a:t>
            </a:r>
          </a:p>
          <a:p>
            <a:pPr lvl="1"/>
            <a:r>
              <a:rPr lang="es-AR" dirty="0" smtClean="0"/>
              <a:t>MIMD</a:t>
            </a:r>
          </a:p>
          <a:p>
            <a:pPr lvl="2"/>
            <a:r>
              <a:rPr lang="es-AR" dirty="0" smtClean="0"/>
              <a:t>Fuertemente acoplado</a:t>
            </a:r>
          </a:p>
          <a:p>
            <a:pPr lvl="2"/>
            <a:r>
              <a:rPr lang="es-AR" dirty="0" smtClean="0"/>
              <a:t>Débilmente acoplado</a:t>
            </a:r>
          </a:p>
        </p:txBody>
      </p:sp>
    </p:spTree>
    <p:extLst>
      <p:ext uri="{BB962C8B-B14F-4D97-AF65-F5344CB8AC3E}">
        <p14:creationId xmlns:p14="http://schemas.microsoft.com/office/powerpoint/2010/main" val="18844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aseline="0" dirty="0" smtClean="0"/>
              <a:t>SISD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Un microprocesador se comunica con el mundo que lo rodea vía:</a:t>
            </a:r>
          </a:p>
          <a:p>
            <a:pPr lvl="1"/>
            <a:r>
              <a:rPr lang="es-AR" dirty="0" smtClean="0"/>
              <a:t>Buses</a:t>
            </a:r>
          </a:p>
          <a:p>
            <a:pPr lvl="2"/>
            <a:r>
              <a:rPr lang="es-AR" dirty="0" smtClean="0"/>
              <a:t>Datos</a:t>
            </a:r>
          </a:p>
          <a:p>
            <a:pPr lvl="2"/>
            <a:r>
              <a:rPr lang="es-AR" dirty="0" smtClean="0"/>
              <a:t>Direcciones</a:t>
            </a:r>
          </a:p>
          <a:p>
            <a:pPr lvl="2"/>
            <a:r>
              <a:rPr lang="es-AR" dirty="0" smtClean="0"/>
              <a:t>Control</a:t>
            </a:r>
          </a:p>
          <a:p>
            <a:pPr lvl="1"/>
            <a:r>
              <a:rPr lang="es-AR" dirty="0" smtClean="0"/>
              <a:t>Interrupciones</a:t>
            </a:r>
          </a:p>
          <a:p>
            <a:pPr lvl="2"/>
            <a:r>
              <a:rPr lang="es-AR" dirty="0" smtClean="0"/>
              <a:t>ESTAS SON DE VITAL IMPORTANCIA PARA IMPLEMENTAR UN SISTEMA OPERATIVO</a:t>
            </a:r>
          </a:p>
        </p:txBody>
      </p:sp>
    </p:spTree>
    <p:extLst>
      <p:ext uri="{BB962C8B-B14F-4D97-AF65-F5344CB8AC3E}">
        <p14:creationId xmlns:p14="http://schemas.microsoft.com/office/powerpoint/2010/main" val="11056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MIMD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Cluster</a:t>
            </a:r>
            <a:r>
              <a:rPr lang="es-AR" dirty="0"/>
              <a:t> </a:t>
            </a:r>
            <a:r>
              <a:rPr lang="es-AR" dirty="0" smtClean="0"/>
              <a:t>de computadoras </a:t>
            </a:r>
          </a:p>
          <a:p>
            <a:pPr lvl="1"/>
            <a:r>
              <a:rPr lang="es-AR" dirty="0" smtClean="0"/>
              <a:t>MIMD débilmente acoplado</a:t>
            </a:r>
          </a:p>
          <a:p>
            <a:pPr lvl="2"/>
            <a:r>
              <a:rPr lang="es-AR" dirty="0" smtClean="0"/>
              <a:t>Interconectados por una </a:t>
            </a:r>
            <a:r>
              <a:rPr lang="es-AR" dirty="0" smtClean="0"/>
              <a:t>red</a:t>
            </a:r>
          </a:p>
          <a:p>
            <a:pPr marL="914400" lvl="2" indent="0">
              <a:buNone/>
            </a:pPr>
            <a:endParaRPr lang="es-AR" dirty="0" smtClean="0"/>
          </a:p>
          <a:p>
            <a:r>
              <a:rPr lang="es-AR" dirty="0" smtClean="0"/>
              <a:t>Multiprocesador </a:t>
            </a:r>
          </a:p>
          <a:p>
            <a:pPr lvl="1"/>
            <a:r>
              <a:rPr lang="es-AR" dirty="0" smtClean="0"/>
              <a:t>MIMD fuertemente acoplado</a:t>
            </a:r>
          </a:p>
          <a:p>
            <a:pPr lvl="2"/>
            <a:r>
              <a:rPr lang="es-AR" dirty="0" smtClean="0"/>
              <a:t>Interconectados por un bus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768300"/>
              </p:ext>
            </p:extLst>
          </p:nvPr>
        </p:nvGraphicFramePr>
        <p:xfrm>
          <a:off x="5724128" y="2132856"/>
          <a:ext cx="3249613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Imagen de mapa de bits" r:id="rId3" imgW="3247619" imgH="2695951" progId="PBrush">
                  <p:embed/>
                </p:oleObj>
              </mc:Choice>
              <mc:Fallback>
                <p:oleObj name="Imagen de mapa de bits" r:id="rId3" imgW="3247619" imgH="269595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132856"/>
                        <a:ext cx="3249613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77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1E0CE-E7C5-4F16-9A73-39D1AD74DB77}" type="slidenum">
              <a:rPr lang="es-ES" altLang="es-AR"/>
              <a:pPr>
                <a:defRPr/>
              </a:pPr>
              <a:t>7</a:t>
            </a:fld>
            <a:endParaRPr lang="es-ES" altLang="es-AR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err="1" smtClean="0"/>
              <a:t>Cluster</a:t>
            </a:r>
            <a:endParaRPr lang="es-ES" altLang="es-AR" dirty="0" smtClean="0"/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 dirty="0" smtClean="0">
                <a:latin typeface="Arial" charset="0"/>
              </a:rPr>
              <a:t>Isaac</a:t>
            </a:r>
          </a:p>
        </p:txBody>
      </p:sp>
      <p:pic>
        <p:nvPicPr>
          <p:cNvPr id="6" name="Picture 4" descr="C:\bevi\virus\201005A0\220520100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16" y="1196752"/>
            <a:ext cx="3743424" cy="280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bevi\virus\201005A0\220520100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52" y="4276230"/>
            <a:ext cx="316835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bevi\virus\201005A0\220520100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4" y="2383782"/>
            <a:ext cx="4360089" cy="327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5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Recursos de una computadora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Procesador</a:t>
            </a:r>
          </a:p>
          <a:p>
            <a:r>
              <a:rPr lang="es-AR" dirty="0" smtClean="0"/>
              <a:t>Memoria</a:t>
            </a:r>
          </a:p>
          <a:p>
            <a:r>
              <a:rPr lang="es-AR" dirty="0" smtClean="0"/>
              <a:t>Periféricos de Entrada</a:t>
            </a:r>
          </a:p>
          <a:p>
            <a:r>
              <a:rPr lang="es-AR" dirty="0" smtClean="0"/>
              <a:t>Periféricos de Salida</a:t>
            </a:r>
          </a:p>
          <a:p>
            <a:r>
              <a:rPr lang="es-AR" dirty="0" smtClean="0"/>
              <a:t>Almacenamiento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421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¿Que es </a:t>
            </a:r>
            <a:r>
              <a:rPr lang="es-AR" dirty="0" err="1"/>
              <a:t>I</a:t>
            </a:r>
            <a:r>
              <a:rPr lang="es-AR" dirty="0" err="1" smtClean="0"/>
              <a:t>nt</a:t>
            </a:r>
            <a:r>
              <a:rPr lang="es-AR" dirty="0" smtClean="0"/>
              <a:t> 21h?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Permitía hacer uso de rutinas que estaban disponibles por el D.O.S</a:t>
            </a:r>
          </a:p>
          <a:p>
            <a:r>
              <a:rPr lang="es-AR" dirty="0" err="1" smtClean="0"/>
              <a:t>System</a:t>
            </a:r>
            <a:r>
              <a:rPr lang="es-AR" dirty="0" smtClean="0"/>
              <a:t> </a:t>
            </a:r>
            <a:r>
              <a:rPr lang="es-AR" dirty="0" err="1" smtClean="0"/>
              <a:t>Calls</a:t>
            </a:r>
            <a:endParaRPr lang="es-AR" dirty="0" smtClean="0"/>
          </a:p>
          <a:p>
            <a:pPr lvl="1"/>
            <a:r>
              <a:rPr lang="es-AR" dirty="0" err="1" smtClean="0"/>
              <a:t>Mov</a:t>
            </a:r>
            <a:r>
              <a:rPr lang="es-AR" dirty="0" smtClean="0"/>
              <a:t> AH,1 ;  </a:t>
            </a:r>
            <a:r>
              <a:rPr lang="es-AR" dirty="0" err="1" smtClean="0"/>
              <a:t>Int</a:t>
            </a:r>
            <a:r>
              <a:rPr lang="es-AR" dirty="0" smtClean="0"/>
              <a:t> 21H  = Leer </a:t>
            </a:r>
            <a:r>
              <a:rPr lang="es-AR" dirty="0" err="1" smtClean="0"/>
              <a:t>caracter</a:t>
            </a:r>
            <a:r>
              <a:rPr lang="es-AR" dirty="0" smtClean="0"/>
              <a:t> </a:t>
            </a:r>
          </a:p>
          <a:p>
            <a:pPr lvl="1"/>
            <a:r>
              <a:rPr lang="es-AR" dirty="0" err="1" smtClean="0"/>
              <a:t>Mov</a:t>
            </a:r>
            <a:r>
              <a:rPr lang="es-AR" dirty="0" smtClean="0"/>
              <a:t> AH,9; </a:t>
            </a:r>
            <a:r>
              <a:rPr lang="es-AR" dirty="0" err="1" smtClean="0"/>
              <a:t>Mov</a:t>
            </a:r>
            <a:r>
              <a:rPr lang="es-AR" dirty="0" smtClean="0"/>
              <a:t> DX, offset texto; </a:t>
            </a:r>
            <a:r>
              <a:rPr lang="es-AR" dirty="0" err="1" smtClean="0"/>
              <a:t>Int</a:t>
            </a:r>
            <a:r>
              <a:rPr lang="es-AR" dirty="0" smtClean="0"/>
              <a:t> 21H = Imprimir texto en pantalla</a:t>
            </a:r>
          </a:p>
          <a:p>
            <a:pPr lvl="1"/>
            <a:r>
              <a:rPr lang="es-AR" dirty="0" smtClean="0"/>
              <a:t>Básicamente es la forma que tienen los programas de hacer pedidos al Sistema Operativo</a:t>
            </a:r>
          </a:p>
        </p:txBody>
      </p:sp>
    </p:spTree>
    <p:extLst>
      <p:ext uri="{BB962C8B-B14F-4D97-AF65-F5344CB8AC3E}">
        <p14:creationId xmlns:p14="http://schemas.microsoft.com/office/powerpoint/2010/main" val="2614493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686</Words>
  <Application>Microsoft Office PowerPoint</Application>
  <PresentationFormat>Presentación en pantalla (4:3)</PresentationFormat>
  <Paragraphs>181</Paragraphs>
  <Slides>25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Tema de Office</vt:lpstr>
      <vt:lpstr>Imagen de mapa de bits</vt:lpstr>
      <vt:lpstr>Arquitectura y Sistemas Operativos</vt:lpstr>
      <vt:lpstr>Que es una computadora?</vt:lpstr>
      <vt:lpstr>Que es una computadora?</vt:lpstr>
      <vt:lpstr>Que es una computadora?</vt:lpstr>
      <vt:lpstr>SISD</vt:lpstr>
      <vt:lpstr>MIMD</vt:lpstr>
      <vt:lpstr>Cluster</vt:lpstr>
      <vt:lpstr>Recursos de una computadora</vt:lpstr>
      <vt:lpstr>¿Que es Int 21h?</vt:lpstr>
      <vt:lpstr>Hay otras interrupciones?</vt:lpstr>
      <vt:lpstr>¿Qué es un Sistema Operativo?</vt:lpstr>
      <vt:lpstr>Características de un Sistema Operativo</vt:lpstr>
      <vt:lpstr>Que pasa al encender la maquina?</vt:lpstr>
      <vt:lpstr>Funciones de un Sistema Operativo</vt:lpstr>
      <vt:lpstr>Repaso Vocabulario</vt:lpstr>
      <vt:lpstr>Repaso Vocabulario</vt:lpstr>
      <vt:lpstr>Repaso Vocabulario</vt:lpstr>
      <vt:lpstr>Hyper Threading</vt:lpstr>
      <vt:lpstr>Repaso Vocabulario</vt:lpstr>
      <vt:lpstr>Repaso Vocabulario</vt:lpstr>
      <vt:lpstr>Repaso Vocabulario</vt:lpstr>
      <vt:lpstr>Repaso Vocabulario</vt:lpstr>
      <vt:lpstr>Repaso Vocabulario</vt:lpstr>
      <vt:lpstr>Repaso Vocabulario</vt:lpstr>
      <vt:lpstr>Repaso Vocabulario</vt:lpstr>
    </vt:vector>
  </TitlesOfParts>
  <Company>ARG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de Arquitectura</dc:title>
  <dc:creator>ARG</dc:creator>
  <cp:lastModifiedBy>ARG</cp:lastModifiedBy>
  <cp:revision>13</cp:revision>
  <dcterms:created xsi:type="dcterms:W3CDTF">2020-08-01T18:54:42Z</dcterms:created>
  <dcterms:modified xsi:type="dcterms:W3CDTF">2020-08-03T02:51:22Z</dcterms:modified>
</cp:coreProperties>
</file>