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91" r:id="rId5"/>
    <p:sldId id="299" r:id="rId6"/>
    <p:sldId id="300" r:id="rId7"/>
    <p:sldId id="287" r:id="rId8"/>
    <p:sldId id="294" r:id="rId9"/>
    <p:sldId id="295" r:id="rId10"/>
    <p:sldId id="298" r:id="rId11"/>
    <p:sldId id="296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FA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E1317-260E-49F4-9674-93D8D74F59E9}" v="11" dt="2020-10-13T14:15:05.325"/>
    <p1510:client id="{2B859999-7A97-417F-AB27-62D68B926EFA}" v="8" dt="2020-10-13T12:14:05.822"/>
    <p1510:client id="{434A84DE-3F51-424B-AD6C-470DC33F6046}" v="10" dt="2020-10-13T12:33:35.277"/>
    <p1510:client id="{4E2BA856-1BFC-4278-A717-61684AB7DEBE}" v="18" dt="2020-10-13T13:13:13.370"/>
    <p1510:client id="{4F1BDCCC-A0E2-417B-9841-0704586C9F3D}" v="7" dt="2020-10-13T10:07:18.619"/>
    <p1510:client id="{5449AB90-3778-43C4-B867-51D4B9C50573}" v="23" dt="2020-10-13T10:53:58.617"/>
    <p1510:client id="{5826812A-8773-477B-95E7-EE3A7CD45959}" v="26" dt="2020-10-13T09:51:44.258"/>
    <p1510:client id="{7E37FAA5-E1FC-436E-852B-F7973BE645C2}" v="4" dt="2020-10-13T10:18:30.229"/>
    <p1510:client id="{82D31AE3-3520-44A0-B94A-E5FE85CFE656}" v="11" dt="2020-10-12T21:50:14.919"/>
    <p1510:client id="{89E95F72-5FC2-4907-B08A-B109665FEA3A}" v="10" dt="2020-10-12T22:50:10.650"/>
    <p1510:client id="{8CF2210E-F2AF-4B20-B9C2-56C84EC94631}" v="24" dt="2020-10-13T15:55:42.985"/>
    <p1510:client id="{AE013F49-6DAA-4460-9315-40F551FE761A}" v="6" dt="2020-10-12T22:18:27.593"/>
    <p1510:client id="{CBA91A83-ECE1-4F56-A8F5-E41840F725BA}" v="4" dt="2020-10-12T22:34:05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12893A-4AD4-4B9F-A68F-72122705FC94}" type="datetimeFigureOut">
              <a:rPr lang="es-AR" smtClean="0"/>
              <a:t>1/11/2020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9E96D5E-BDA9-4D10-944D-5A62443656A9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75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523-6A35-49EC-A3F2-E9F452B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523-6A35-49EC-A3F2-E9F452B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58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523-6A35-49EC-A3F2-E9F452B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0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523-6A35-49EC-A3F2-E9F452B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9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523-6A35-49EC-A3F2-E9F452B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0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523-6A35-49EC-A3F2-E9F452B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523-6A35-49EC-A3F2-E9F452B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2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523-6A35-49EC-A3F2-E9F452B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5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B1523-6A35-49EC-A3F2-E9F452BB4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"/>
          <p:cNvSpPr>
            <a:spLocks/>
          </p:cNvSpPr>
          <p:nvPr userDrawn="1"/>
        </p:nvSpPr>
        <p:spPr bwMode="auto">
          <a:xfrm>
            <a:off x="6440487" y="6202362"/>
            <a:ext cx="5751513" cy="655638"/>
          </a:xfrm>
          <a:custGeom>
            <a:avLst/>
            <a:gdLst>
              <a:gd name="T0" fmla="*/ 211 w 3623"/>
              <a:gd name="T1" fmla="*/ 0 h 413"/>
              <a:gd name="T2" fmla="*/ 0 w 3623"/>
              <a:gd name="T3" fmla="*/ 413 h 413"/>
              <a:gd name="T4" fmla="*/ 3623 w 3623"/>
              <a:gd name="T5" fmla="*/ 413 h 413"/>
              <a:gd name="T6" fmla="*/ 3623 w 3623"/>
              <a:gd name="T7" fmla="*/ 0 h 413"/>
              <a:gd name="T8" fmla="*/ 211 w 3623"/>
              <a:gd name="T9" fmla="*/ 0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3" h="413">
                <a:moveTo>
                  <a:pt x="211" y="0"/>
                </a:moveTo>
                <a:lnTo>
                  <a:pt x="0" y="413"/>
                </a:lnTo>
                <a:lnTo>
                  <a:pt x="3623" y="413"/>
                </a:lnTo>
                <a:lnTo>
                  <a:pt x="3623" y="0"/>
                </a:lnTo>
                <a:lnTo>
                  <a:pt x="211" y="0"/>
                </a:lnTo>
                <a:close/>
              </a:path>
            </a:pathLst>
          </a:custGeom>
          <a:solidFill>
            <a:srgbClr val="E5E5E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5842" y="6356350"/>
            <a:ext cx="527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B1523-6A35-49EC-A3F2-E9F452BB40F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368868"/>
            <a:ext cx="2590671" cy="318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8025" y="6359534"/>
            <a:ext cx="2138592" cy="3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emf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6B6BE634-0FD0-476E-8520-34059B421C92}"/>
              </a:ext>
            </a:extLst>
          </p:cNvPr>
          <p:cNvSpPr/>
          <p:nvPr/>
        </p:nvSpPr>
        <p:spPr>
          <a:xfrm>
            <a:off x="6003109" y="937046"/>
            <a:ext cx="6159861" cy="1285530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OCORRÊNCIA: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</a:p>
          <a:p>
            <a:pPr marL="342900" indent="-342900">
              <a:buFont typeface="+mj-lt"/>
              <a:buAutoNum type="alphaUcPeriod"/>
            </a:pPr>
            <a:r>
              <a:rPr lang="pt-BR" sz="1400" dirty="0">
                <a:solidFill>
                  <a:schemeClr val="tx1"/>
                </a:solidFill>
              </a:rPr>
              <a:t>Etiqueta Tipo G falta informação de </a:t>
            </a:r>
            <a:r>
              <a:rPr lang="pt-BR" sz="1400" dirty="0" err="1">
                <a:solidFill>
                  <a:schemeClr val="tx1"/>
                </a:solidFill>
              </a:rPr>
              <a:t>stockmam</a:t>
            </a:r>
            <a:r>
              <a:rPr lang="pt-BR" sz="1400" dirty="0">
                <a:solidFill>
                  <a:schemeClr val="tx1"/>
                </a:solidFill>
              </a:rPr>
              <a:t> e Exp. Date, ver Manual GMB 1724;</a:t>
            </a:r>
          </a:p>
          <a:p>
            <a:pPr marL="342900" indent="-342900">
              <a:buFont typeface="+mj-lt"/>
              <a:buAutoNum type="alphaUcPeriod"/>
            </a:pPr>
            <a:r>
              <a:rPr lang="pt-BR" sz="1400" dirty="0">
                <a:solidFill>
                  <a:schemeClr val="tx1"/>
                </a:solidFill>
              </a:rPr>
              <a:t>Itens paletizado aplicar Master </a:t>
            </a:r>
            <a:r>
              <a:rPr lang="pt-BR" sz="1400" dirty="0" err="1">
                <a:solidFill>
                  <a:schemeClr val="tx1"/>
                </a:solidFill>
              </a:rPr>
              <a:t>Label</a:t>
            </a:r>
            <a:r>
              <a:rPr lang="pt-BR" sz="1400" dirty="0">
                <a:solidFill>
                  <a:schemeClr val="tx1"/>
                </a:solidFill>
              </a:rPr>
              <a:t> e Tipo P para embalagem individual,</a:t>
            </a:r>
          </a:p>
          <a:p>
            <a:pPr marL="342900" indent="-342900">
              <a:buFont typeface="+mj-lt"/>
              <a:buAutoNum type="alphaUcPeriod"/>
            </a:pPr>
            <a:r>
              <a:rPr lang="pt-BR" sz="1400" dirty="0">
                <a:solidFill>
                  <a:schemeClr val="tx1"/>
                </a:solidFill>
              </a:rPr>
              <a:t>Atentar com a nova atualização do Manual GMB 1724.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97826F0-EFC4-4C80-B557-5F4BD2DF85E2}"/>
              </a:ext>
            </a:extLst>
          </p:cNvPr>
          <p:cNvSpPr/>
          <p:nvPr/>
        </p:nvSpPr>
        <p:spPr>
          <a:xfrm>
            <a:off x="29029" y="937046"/>
            <a:ext cx="2887987" cy="1285531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Nº </a:t>
            </a:r>
            <a:r>
              <a:rPr lang="pt-BR" sz="1600" b="1" dirty="0" err="1">
                <a:solidFill>
                  <a:schemeClr val="tx1"/>
                </a:solidFill>
              </a:rPr>
              <a:t>Ctrl</a:t>
            </a:r>
            <a:r>
              <a:rPr lang="pt-BR" sz="1600" b="1" dirty="0">
                <a:solidFill>
                  <a:schemeClr val="tx1"/>
                </a:solidFill>
              </a:rPr>
              <a:t>: GPS GL056-20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Data: </a:t>
            </a:r>
            <a:r>
              <a:rPr lang="pt-BR" sz="1600" b="1" dirty="0">
                <a:solidFill>
                  <a:schemeClr val="tx1"/>
                </a:solidFill>
              </a:rPr>
              <a:t>13-10-20</a:t>
            </a:r>
          </a:p>
          <a:p>
            <a:r>
              <a:rPr lang="pt-BR" sz="1600" dirty="0">
                <a:solidFill>
                  <a:schemeClr val="tx1"/>
                </a:solidFill>
              </a:rPr>
              <a:t>Fornecedor: </a:t>
            </a:r>
            <a:r>
              <a:rPr lang="pt-BR" sz="1600" dirty="0" err="1">
                <a:solidFill>
                  <a:schemeClr val="tx1"/>
                </a:solidFill>
              </a:rPr>
              <a:t>Musashi</a:t>
            </a:r>
            <a:endParaRPr lang="pt-BR" sz="1200" b="1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DUNS: 8978803870</a:t>
            </a:r>
            <a:endParaRPr lang="pt-BR" sz="2800" b="1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44C4D58-8D27-43F7-A40F-3F65CB3E75A0}"/>
              </a:ext>
            </a:extLst>
          </p:cNvPr>
          <p:cNvSpPr/>
          <p:nvPr/>
        </p:nvSpPr>
        <p:spPr>
          <a:xfrm>
            <a:off x="2983052" y="937046"/>
            <a:ext cx="2954022" cy="1285531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Planta Impactada</a:t>
            </a:r>
          </a:p>
          <a:p>
            <a:pPr algn="ctr"/>
            <a:endParaRPr lang="pt-BR" sz="14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Família I (  </a:t>
            </a:r>
            <a:r>
              <a:rPr lang="pt-BR" sz="1600" b="1" dirty="0">
                <a:solidFill>
                  <a:schemeClr val="tx1"/>
                </a:solidFill>
              </a:rPr>
              <a:t>   </a:t>
            </a:r>
            <a:r>
              <a:rPr lang="pt-BR" sz="1600" dirty="0">
                <a:solidFill>
                  <a:schemeClr val="tx1"/>
                </a:solidFill>
              </a:rPr>
              <a:t>) </a:t>
            </a:r>
            <a:r>
              <a:rPr lang="pt-BR" sz="1600" dirty="0" err="1">
                <a:solidFill>
                  <a:schemeClr val="tx1"/>
                </a:solidFill>
              </a:rPr>
              <a:t>Qtde</a:t>
            </a:r>
            <a:r>
              <a:rPr lang="pt-BR" sz="1600" dirty="0">
                <a:solidFill>
                  <a:schemeClr val="tx1"/>
                </a:solidFill>
              </a:rPr>
              <a:t> PN: 0</a:t>
            </a:r>
          </a:p>
          <a:p>
            <a:r>
              <a:rPr lang="pt-BR" sz="1600" dirty="0">
                <a:solidFill>
                  <a:schemeClr val="tx1"/>
                </a:solidFill>
              </a:rPr>
              <a:t>Diesel (</a:t>
            </a:r>
            <a:r>
              <a:rPr lang="pt-BR" sz="1600" b="1" dirty="0">
                <a:solidFill>
                  <a:schemeClr val="tx1"/>
                </a:solidFill>
              </a:rPr>
              <a:t>    </a:t>
            </a:r>
            <a:r>
              <a:rPr lang="pt-BR" sz="1600" dirty="0">
                <a:solidFill>
                  <a:schemeClr val="tx1"/>
                </a:solidFill>
              </a:rPr>
              <a:t>) </a:t>
            </a:r>
            <a:r>
              <a:rPr lang="pt-BR" sz="1600" dirty="0" err="1">
                <a:solidFill>
                  <a:schemeClr val="tx1"/>
                </a:solidFill>
              </a:rPr>
              <a:t>Qtde</a:t>
            </a:r>
            <a:r>
              <a:rPr lang="pt-BR" sz="1600" dirty="0">
                <a:solidFill>
                  <a:schemeClr val="tx1"/>
                </a:solidFill>
              </a:rPr>
              <a:t> PN: 0</a:t>
            </a:r>
          </a:p>
          <a:p>
            <a:r>
              <a:rPr lang="pt-BR" sz="1600" dirty="0">
                <a:solidFill>
                  <a:schemeClr val="tx1"/>
                </a:solidFill>
              </a:rPr>
              <a:t>Transmissão (  </a:t>
            </a: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b="1" dirty="0">
                <a:solidFill>
                  <a:schemeClr val="tx1"/>
                </a:solidFill>
              </a:rPr>
              <a:t> </a:t>
            </a:r>
            <a:r>
              <a:rPr lang="pt-BR" sz="1600" dirty="0">
                <a:solidFill>
                  <a:schemeClr val="tx1"/>
                </a:solidFill>
              </a:rPr>
              <a:t>) </a:t>
            </a:r>
            <a:r>
              <a:rPr lang="pt-BR" sz="1600" dirty="0" err="1">
                <a:solidFill>
                  <a:schemeClr val="tx1"/>
                </a:solidFill>
              </a:rPr>
              <a:t>Qtde</a:t>
            </a:r>
            <a:r>
              <a:rPr lang="pt-BR" sz="1600" dirty="0">
                <a:solidFill>
                  <a:schemeClr val="tx1"/>
                </a:solidFill>
              </a:rPr>
              <a:t> PN: 04</a:t>
            </a:r>
            <a:endParaRPr lang="pt-BR" sz="1600" b="1" dirty="0">
              <a:solidFill>
                <a:schemeClr val="tx1"/>
              </a:solidFill>
            </a:endParaRPr>
          </a:p>
          <a:p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CB9840-DD9F-4431-8DEA-2A722F428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9" y="0"/>
            <a:ext cx="12133941" cy="8477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8AC60D1-2E73-47A8-A58E-2D03648E9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694"/>
            <a:ext cx="12192000" cy="28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575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, Quadro de comunicações&#10;&#10;Descrição gerada automaticamente">
            <a:extLst>
              <a:ext uri="{FF2B5EF4-FFF2-40B4-BE49-F238E27FC236}">
                <a16:creationId xmlns:a16="http://schemas.microsoft.com/office/drawing/2014/main" id="{A5FA17DA-3ACD-482A-88D7-DA717CB7D7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22" t="5037" r="4556" b="18963"/>
          <a:stretch/>
        </p:blipFill>
        <p:spPr>
          <a:xfrm>
            <a:off x="4714240" y="196500"/>
            <a:ext cx="2471831" cy="1713580"/>
          </a:xfrm>
          <a:prstGeom prst="rect">
            <a:avLst/>
          </a:prstGeom>
        </p:spPr>
      </p:pic>
      <p:pic>
        <p:nvPicPr>
          <p:cNvPr id="7" name="Imagem 6" descr="Uma imagem contendo mesa&#10;&#10;Descrição gerada automaticamente">
            <a:extLst>
              <a:ext uri="{FF2B5EF4-FFF2-40B4-BE49-F238E27FC236}">
                <a16:creationId xmlns:a16="http://schemas.microsoft.com/office/drawing/2014/main" id="{53E0B152-CD2D-470B-9C33-035253AF002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4000" y="196500"/>
            <a:ext cx="3992880" cy="2994660"/>
          </a:xfrm>
          <a:prstGeom prst="rect">
            <a:avLst/>
          </a:prstGeom>
        </p:spPr>
      </p:pic>
      <p:pic>
        <p:nvPicPr>
          <p:cNvPr id="9" name="Imagem 8" descr="Uma imagem contendo Texto&#10;&#10;Descrição gerada automaticamente">
            <a:extLst>
              <a:ext uri="{FF2B5EF4-FFF2-40B4-BE49-F238E27FC236}">
                <a16:creationId xmlns:a16="http://schemas.microsoft.com/office/drawing/2014/main" id="{783E8F00-DFCD-497A-B83B-9D870D6B273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223" t="18074" r="9777" b="22667"/>
          <a:stretch/>
        </p:blipFill>
        <p:spPr>
          <a:xfrm>
            <a:off x="375920" y="3566160"/>
            <a:ext cx="3870960" cy="27203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C95DA22-0B5C-408C-ACB7-0275F9FEADC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5429" y="196500"/>
            <a:ext cx="2475009" cy="2972299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4004471-4829-419B-94D4-C3151869BE6D}"/>
              </a:ext>
            </a:extLst>
          </p:cNvPr>
          <p:cNvSpPr/>
          <p:nvPr/>
        </p:nvSpPr>
        <p:spPr>
          <a:xfrm>
            <a:off x="5090160" y="2214880"/>
            <a:ext cx="2651760" cy="2235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B223D71-9FDF-48CB-859E-BA8BBF25AA29}"/>
              </a:ext>
            </a:extLst>
          </p:cNvPr>
          <p:cNvSpPr/>
          <p:nvPr/>
        </p:nvSpPr>
        <p:spPr>
          <a:xfrm>
            <a:off x="4326821" y="2481590"/>
            <a:ext cx="402866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b="1" i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Aplicar esse modelo Tipo P, para embalagens individuais</a:t>
            </a:r>
            <a:endParaRPr lang="pt-BR" sz="1100" dirty="0">
              <a:highlight>
                <a:srgbClr val="FFFF00"/>
              </a:highlight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0EAE024-9867-41E8-9292-107B792D7C2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0160" y="3009910"/>
            <a:ext cx="2729801" cy="31432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CB10AF2C-9419-4A2C-9A5A-6A61146D8F5D}"/>
              </a:ext>
            </a:extLst>
          </p:cNvPr>
          <p:cNvSpPr/>
          <p:nvPr/>
        </p:nvSpPr>
        <p:spPr>
          <a:xfrm>
            <a:off x="7741920" y="5390793"/>
            <a:ext cx="304117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i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Aplicar esse modelo Tipo Master, para embalagens secundárias ver Slide 7</a:t>
            </a:r>
            <a:endParaRPr lang="pt-BR" sz="1100" dirty="0">
              <a:highlight>
                <a:srgbClr val="FFFF00"/>
              </a:highlight>
            </a:endParaRPr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820BE6D-4CA3-4D1F-A8E7-BA68A48A582D}"/>
              </a:ext>
            </a:extLst>
          </p:cNvPr>
          <p:cNvSpPr/>
          <p:nvPr/>
        </p:nvSpPr>
        <p:spPr>
          <a:xfrm>
            <a:off x="4326821" y="4702809"/>
            <a:ext cx="682059" cy="2616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942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22F3F292-C0B5-463B-B0F2-321AF01AABE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000" t="34963" r="5111" b="26815"/>
          <a:stretch/>
        </p:blipFill>
        <p:spPr>
          <a:xfrm>
            <a:off x="274320" y="991355"/>
            <a:ext cx="6248400" cy="3179325"/>
          </a:xfrm>
          <a:prstGeom prst="rect">
            <a:avLst/>
          </a:prstGeom>
        </p:spPr>
      </p:pic>
      <p:sp>
        <p:nvSpPr>
          <p:cNvPr id="6" name="Seta: Curva para Cima 5">
            <a:extLst>
              <a:ext uri="{FF2B5EF4-FFF2-40B4-BE49-F238E27FC236}">
                <a16:creationId xmlns:a16="http://schemas.microsoft.com/office/drawing/2014/main" id="{9B70D83E-E196-4EBB-90ED-1FB0952ADF43}"/>
              </a:ext>
            </a:extLst>
          </p:cNvPr>
          <p:cNvSpPr/>
          <p:nvPr/>
        </p:nvSpPr>
        <p:spPr>
          <a:xfrm rot="602739">
            <a:off x="2398668" y="4342615"/>
            <a:ext cx="7923957" cy="1076184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Sinal de Multiplicação 6">
            <a:extLst>
              <a:ext uri="{FF2B5EF4-FFF2-40B4-BE49-F238E27FC236}">
                <a16:creationId xmlns:a16="http://schemas.microsoft.com/office/drawing/2014/main" id="{055086A2-DD7D-49AE-AA8E-7C6B52AD97AB}"/>
              </a:ext>
            </a:extLst>
          </p:cNvPr>
          <p:cNvSpPr/>
          <p:nvPr/>
        </p:nvSpPr>
        <p:spPr>
          <a:xfrm>
            <a:off x="2509520" y="3185488"/>
            <a:ext cx="284480" cy="47427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7DE77EF-241D-47FF-9E75-D873396C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681" y="1855757"/>
            <a:ext cx="4565830" cy="3133739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4EC1F228-0EB4-43FC-8AB0-2469BFB3BECD}"/>
              </a:ext>
            </a:extLst>
          </p:cNvPr>
          <p:cNvSpPr/>
          <p:nvPr/>
        </p:nvSpPr>
        <p:spPr>
          <a:xfrm>
            <a:off x="7948390" y="1594147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b="1" i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ETIQUETA INDIVIDUAL TIPO GRANDE</a:t>
            </a:r>
            <a:endParaRPr lang="pt-BR" sz="11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364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013A6942-1381-44A0-9394-1339E528ACC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10" y="1773418"/>
            <a:ext cx="4387201" cy="31532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BDC08BC-101D-4470-B556-E2FB8F4B295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7322" y="2085387"/>
            <a:ext cx="4591467" cy="2477088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477F486-95F6-4CB3-B0A1-A36EFCFA997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2204" y="1837781"/>
            <a:ext cx="2475009" cy="2972299"/>
          </a:xfrm>
          <a:prstGeom prst="rect">
            <a:avLst/>
          </a:prstGeom>
        </p:spPr>
      </p:pic>
      <p:sp>
        <p:nvSpPr>
          <p:cNvPr id="19" name="Rectangle 6">
            <a:extLst>
              <a:ext uri="{FF2B5EF4-FFF2-40B4-BE49-F238E27FC236}">
                <a16:creationId xmlns:a16="http://schemas.microsoft.com/office/drawing/2014/main" id="{15438721-CB38-4E76-923B-8571DAD2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396" y="1685277"/>
            <a:ext cx="45914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000" b="1" i="1" u="none" strike="noStrike" cap="none" normalizeH="0" baseline="0" dirty="0">
                <a:ln>
                  <a:noFill/>
                </a:ln>
                <a:effectLst/>
                <a:highlight>
                  <a:srgbClr val="00FFFF"/>
                </a:highlight>
                <a:latin typeface="Arial Unicode MS" panose="020B0604020202020204" pitchFamily="34" charset="-128"/>
              </a:rPr>
              <a:t>“Formato alternativo a ser usado a critério do fornecedor ao enviar peças em pequenos contêineres:</a:t>
            </a:r>
            <a:r>
              <a:rPr kumimoji="0" lang="pt-PT" altLang="pt-BR" sz="1000" b="1" i="1" u="none" strike="noStrike" cap="none" normalizeH="0" dirty="0">
                <a:ln>
                  <a:noFill/>
                </a:ln>
                <a:effectLst/>
                <a:highlight>
                  <a:srgbClr val="00FFFF"/>
                </a:highlight>
                <a:latin typeface="Arial Unicode MS" panose="020B0604020202020204" pitchFamily="34" charset="-128"/>
              </a:rPr>
              <a:t> Cxs primárias de papelão, KLTS” </a:t>
            </a:r>
            <a:endParaRPr kumimoji="0" lang="pt-PT" altLang="pt-BR" sz="1800" b="1" i="1" u="none" strike="noStrike" cap="none" normalizeH="0" baseline="0" dirty="0">
              <a:ln>
                <a:noFill/>
              </a:ln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9182B21-BA5D-4318-8297-E1AF9626BC0A}"/>
              </a:ext>
            </a:extLst>
          </p:cNvPr>
          <p:cNvSpPr/>
          <p:nvPr/>
        </p:nvSpPr>
        <p:spPr>
          <a:xfrm>
            <a:off x="102000" y="50802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i="1" dirty="0">
                <a:solidFill>
                  <a:srgbClr val="FF0000"/>
                </a:solidFill>
                <a:latin typeface="Arial" panose="020B0604020202020204" pitchFamily="34" charset="0"/>
              </a:rPr>
              <a:t>IMPORTANTE: TODAS AS ETIQUETAS DEVEM SER AUTO-ADESIVAS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00F12C7-2F4A-4837-A22D-8EFF3B39DDDC}"/>
              </a:ext>
            </a:extLst>
          </p:cNvPr>
          <p:cNvSpPr/>
          <p:nvPr/>
        </p:nvSpPr>
        <p:spPr>
          <a:xfrm>
            <a:off x="81025" y="5313312"/>
            <a:ext cx="66400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Etiquetas para embalagens individuais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Grande: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é utilizada em Cestos Metálicos, Racks Especiais e Caixas Plásticas Grandes Dobráveis </a:t>
            </a:r>
            <a:r>
              <a:rPr lang="pt-BR" sz="1200" i="1" dirty="0">
                <a:solidFill>
                  <a:srgbClr val="000000"/>
                </a:solidFill>
                <a:latin typeface="Arial" panose="020B0604020202020204" pitchFamily="34" charset="0"/>
              </a:rPr>
              <a:t>(Conhecidas como: GLT, P1000, Bulk Box, CP ou Mobil);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Pequena: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é utilizada em caixas plásticas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KLT´s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 e BINS; </a:t>
            </a:r>
          </a:p>
          <a:p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Alternativa: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é utilizada para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KLTs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 e caixas de papelão importada.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B8FFCC4-7B6E-4B40-BA3B-6E5D254B9E46}"/>
              </a:ext>
            </a:extLst>
          </p:cNvPr>
          <p:cNvSpPr/>
          <p:nvPr/>
        </p:nvSpPr>
        <p:spPr>
          <a:xfrm>
            <a:off x="744950" y="1450813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b="1" i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ETIQUETA INDIVIDUAL TIPO GRANDE</a:t>
            </a:r>
            <a:endParaRPr lang="pt-BR" sz="1100" dirty="0">
              <a:highlight>
                <a:srgbClr val="FFFF00"/>
              </a:highlight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D9DA7D6-851E-493E-ABEE-412040E731EE}"/>
              </a:ext>
            </a:extLst>
          </p:cNvPr>
          <p:cNvSpPr/>
          <p:nvPr/>
        </p:nvSpPr>
        <p:spPr>
          <a:xfrm>
            <a:off x="4570338" y="1450813"/>
            <a:ext cx="29169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i="1" dirty="0">
                <a:solidFill>
                  <a:srgbClr val="000000"/>
                </a:solidFill>
                <a:highlight>
                  <a:srgbClr val="07F935"/>
                </a:highlight>
                <a:latin typeface="Arial" panose="020B0604020202020204" pitchFamily="34" charset="0"/>
              </a:rPr>
              <a:t>ETIQUETA INDIVIDUAL TIPO PEQUENA</a:t>
            </a:r>
            <a:endParaRPr lang="pt-BR" sz="1100" dirty="0">
              <a:highlight>
                <a:srgbClr val="07F935"/>
              </a:highlight>
            </a:endParaRPr>
          </a:p>
        </p:txBody>
      </p:sp>
      <p:sp>
        <p:nvSpPr>
          <p:cNvPr id="25" name="Estrela: 10 Pontas 24">
            <a:extLst>
              <a:ext uri="{FF2B5EF4-FFF2-40B4-BE49-F238E27FC236}">
                <a16:creationId xmlns:a16="http://schemas.microsoft.com/office/drawing/2014/main" id="{D6E37A7F-A9B1-4D25-BA7C-249374109513}"/>
              </a:ext>
            </a:extLst>
          </p:cNvPr>
          <p:cNvSpPr/>
          <p:nvPr/>
        </p:nvSpPr>
        <p:spPr>
          <a:xfrm>
            <a:off x="1214102" y="1918122"/>
            <a:ext cx="281323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Estrela: 10 Pontas 25">
            <a:extLst>
              <a:ext uri="{FF2B5EF4-FFF2-40B4-BE49-F238E27FC236}">
                <a16:creationId xmlns:a16="http://schemas.microsoft.com/office/drawing/2014/main" id="{B56F3F89-5A0D-4464-96F0-0F0832E7E4A8}"/>
              </a:ext>
            </a:extLst>
          </p:cNvPr>
          <p:cNvSpPr/>
          <p:nvPr/>
        </p:nvSpPr>
        <p:spPr>
          <a:xfrm>
            <a:off x="2506164" y="2085387"/>
            <a:ext cx="306560" cy="267402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Estrela: 10 Pontas 26">
            <a:extLst>
              <a:ext uri="{FF2B5EF4-FFF2-40B4-BE49-F238E27FC236}">
                <a16:creationId xmlns:a16="http://schemas.microsoft.com/office/drawing/2014/main" id="{39174D64-FF0E-4FF9-AB69-E975E0DDE11C}"/>
              </a:ext>
            </a:extLst>
          </p:cNvPr>
          <p:cNvSpPr/>
          <p:nvPr/>
        </p:nvSpPr>
        <p:spPr>
          <a:xfrm>
            <a:off x="3980864" y="2329727"/>
            <a:ext cx="281323" cy="297015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Estrela: 10 Pontas 27">
            <a:extLst>
              <a:ext uri="{FF2B5EF4-FFF2-40B4-BE49-F238E27FC236}">
                <a16:creationId xmlns:a16="http://schemas.microsoft.com/office/drawing/2014/main" id="{05000EF1-47EC-4C5A-B872-962159C7B520}"/>
              </a:ext>
            </a:extLst>
          </p:cNvPr>
          <p:cNvSpPr/>
          <p:nvPr/>
        </p:nvSpPr>
        <p:spPr>
          <a:xfrm>
            <a:off x="1199785" y="2447501"/>
            <a:ext cx="281323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Estrela: 10 Pontas 28">
            <a:extLst>
              <a:ext uri="{FF2B5EF4-FFF2-40B4-BE49-F238E27FC236}">
                <a16:creationId xmlns:a16="http://schemas.microsoft.com/office/drawing/2014/main" id="{0DBE5B6D-4339-49B5-86AC-85863D24E872}"/>
              </a:ext>
            </a:extLst>
          </p:cNvPr>
          <p:cNvSpPr/>
          <p:nvPr/>
        </p:nvSpPr>
        <p:spPr>
          <a:xfrm>
            <a:off x="918462" y="2751485"/>
            <a:ext cx="281323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Estrela: 10 Pontas 29">
            <a:extLst>
              <a:ext uri="{FF2B5EF4-FFF2-40B4-BE49-F238E27FC236}">
                <a16:creationId xmlns:a16="http://schemas.microsoft.com/office/drawing/2014/main" id="{70291243-A84F-49D3-9E8F-CC4DF31DEAFA}"/>
              </a:ext>
            </a:extLst>
          </p:cNvPr>
          <p:cNvSpPr/>
          <p:nvPr/>
        </p:nvSpPr>
        <p:spPr>
          <a:xfrm>
            <a:off x="3492574" y="2989425"/>
            <a:ext cx="246561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" name="Estrela: 10 Pontas 30">
            <a:extLst>
              <a:ext uri="{FF2B5EF4-FFF2-40B4-BE49-F238E27FC236}">
                <a16:creationId xmlns:a16="http://schemas.microsoft.com/office/drawing/2014/main" id="{63ED937B-A2F4-44E0-B6D3-2F2450ADE743}"/>
              </a:ext>
            </a:extLst>
          </p:cNvPr>
          <p:cNvSpPr/>
          <p:nvPr/>
        </p:nvSpPr>
        <p:spPr>
          <a:xfrm>
            <a:off x="2578299" y="3039854"/>
            <a:ext cx="297036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2" name="Estrela: 10 Pontas 31">
            <a:extLst>
              <a:ext uri="{FF2B5EF4-FFF2-40B4-BE49-F238E27FC236}">
                <a16:creationId xmlns:a16="http://schemas.microsoft.com/office/drawing/2014/main" id="{143DBF01-92AB-4C07-B4AA-66F9C8C34C92}"/>
              </a:ext>
            </a:extLst>
          </p:cNvPr>
          <p:cNvSpPr/>
          <p:nvPr/>
        </p:nvSpPr>
        <p:spPr>
          <a:xfrm>
            <a:off x="1354763" y="3411692"/>
            <a:ext cx="281323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3" name="Estrela: 10 Pontas 32">
            <a:extLst>
              <a:ext uri="{FF2B5EF4-FFF2-40B4-BE49-F238E27FC236}">
                <a16:creationId xmlns:a16="http://schemas.microsoft.com/office/drawing/2014/main" id="{C54760A6-96B7-4465-A839-1BC548585657}"/>
              </a:ext>
            </a:extLst>
          </p:cNvPr>
          <p:cNvSpPr/>
          <p:nvPr/>
        </p:nvSpPr>
        <p:spPr>
          <a:xfrm>
            <a:off x="3928224" y="3372533"/>
            <a:ext cx="471232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4" name="Estrela: 10 Pontas 33">
            <a:extLst>
              <a:ext uri="{FF2B5EF4-FFF2-40B4-BE49-F238E27FC236}">
                <a16:creationId xmlns:a16="http://schemas.microsoft.com/office/drawing/2014/main" id="{72004D62-ED17-45DB-B987-598B1473C7B7}"/>
              </a:ext>
            </a:extLst>
          </p:cNvPr>
          <p:cNvSpPr/>
          <p:nvPr/>
        </p:nvSpPr>
        <p:spPr>
          <a:xfrm>
            <a:off x="2914384" y="4801733"/>
            <a:ext cx="471231" cy="249917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5" name="Estrela: 10 Pontas 34">
            <a:extLst>
              <a:ext uri="{FF2B5EF4-FFF2-40B4-BE49-F238E27FC236}">
                <a16:creationId xmlns:a16="http://schemas.microsoft.com/office/drawing/2014/main" id="{29772DEE-58A4-4587-AEAE-58AD67EC0543}"/>
              </a:ext>
            </a:extLst>
          </p:cNvPr>
          <p:cNvSpPr/>
          <p:nvPr/>
        </p:nvSpPr>
        <p:spPr>
          <a:xfrm>
            <a:off x="2742529" y="2515614"/>
            <a:ext cx="281324" cy="267403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Estrela: 10 Pontas 35">
            <a:extLst>
              <a:ext uri="{FF2B5EF4-FFF2-40B4-BE49-F238E27FC236}">
                <a16:creationId xmlns:a16="http://schemas.microsoft.com/office/drawing/2014/main" id="{3005CC9F-4BBF-485B-A295-EB804804A421}"/>
              </a:ext>
            </a:extLst>
          </p:cNvPr>
          <p:cNvSpPr/>
          <p:nvPr/>
        </p:nvSpPr>
        <p:spPr>
          <a:xfrm>
            <a:off x="3626230" y="3698564"/>
            <a:ext cx="471232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7" name="Estrela: 10 Pontas 36">
            <a:extLst>
              <a:ext uri="{FF2B5EF4-FFF2-40B4-BE49-F238E27FC236}">
                <a16:creationId xmlns:a16="http://schemas.microsoft.com/office/drawing/2014/main" id="{40822A0C-4AD9-4084-91B8-21F2153D77CB}"/>
              </a:ext>
            </a:extLst>
          </p:cNvPr>
          <p:cNvSpPr/>
          <p:nvPr/>
        </p:nvSpPr>
        <p:spPr>
          <a:xfrm>
            <a:off x="4001901" y="3903743"/>
            <a:ext cx="471232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Estrela: 10 Pontas 37">
            <a:extLst>
              <a:ext uri="{FF2B5EF4-FFF2-40B4-BE49-F238E27FC236}">
                <a16:creationId xmlns:a16="http://schemas.microsoft.com/office/drawing/2014/main" id="{AE80B875-75B1-4FE2-919C-7FC3EC0569E3}"/>
              </a:ext>
            </a:extLst>
          </p:cNvPr>
          <p:cNvSpPr/>
          <p:nvPr/>
        </p:nvSpPr>
        <p:spPr>
          <a:xfrm>
            <a:off x="1279683" y="4448421"/>
            <a:ext cx="471232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9" name="Estrela: 10 Pontas 38">
            <a:extLst>
              <a:ext uri="{FF2B5EF4-FFF2-40B4-BE49-F238E27FC236}">
                <a16:creationId xmlns:a16="http://schemas.microsoft.com/office/drawing/2014/main" id="{988A45F5-848E-4744-8090-779F73E4AF0F}"/>
              </a:ext>
            </a:extLst>
          </p:cNvPr>
          <p:cNvSpPr/>
          <p:nvPr/>
        </p:nvSpPr>
        <p:spPr>
          <a:xfrm>
            <a:off x="3531099" y="4323718"/>
            <a:ext cx="887402" cy="33079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14 e 15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FB8247A-C4F2-4DA2-B837-A87391FB6243}"/>
              </a:ext>
            </a:extLst>
          </p:cNvPr>
          <p:cNvGrpSpPr/>
          <p:nvPr/>
        </p:nvGrpSpPr>
        <p:grpSpPr>
          <a:xfrm>
            <a:off x="113211" y="80068"/>
            <a:ext cx="12010657" cy="1060755"/>
            <a:chOff x="113211" y="80068"/>
            <a:chExt cx="12010657" cy="1060755"/>
          </a:xfrm>
        </p:grpSpPr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50395E42-5914-4B6C-BBF6-AE408CEDC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211" y="80068"/>
              <a:ext cx="12010657" cy="1060755"/>
            </a:xfrm>
            <a:prstGeom prst="rect">
              <a:avLst/>
            </a:prstGeom>
          </p:spPr>
        </p:pic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2A1BFC36-371C-4D70-AC29-7168BA5D4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0588" t="22432" r="41497" b="47293"/>
            <a:stretch/>
          </p:blipFill>
          <p:spPr>
            <a:xfrm>
              <a:off x="9558148" y="196788"/>
              <a:ext cx="785329" cy="865658"/>
            </a:xfrm>
            <a:prstGeom prst="rect">
              <a:avLst/>
            </a:prstGeom>
          </p:spPr>
        </p:pic>
      </p:grpSp>
      <p:pic>
        <p:nvPicPr>
          <p:cNvPr id="49" name="Imagem 48">
            <a:extLst>
              <a:ext uri="{FF2B5EF4-FFF2-40B4-BE49-F238E27FC236}">
                <a16:creationId xmlns:a16="http://schemas.microsoft.com/office/drawing/2014/main" id="{373CCE78-128E-46CF-B207-1E33A2B3F36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715" t="20064" r="32714" b="20762"/>
          <a:stretch/>
        </p:blipFill>
        <p:spPr>
          <a:xfrm>
            <a:off x="10460531" y="4669298"/>
            <a:ext cx="1663337" cy="1375952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C2F008AC-57B1-4F04-8729-E89D8B627573}"/>
              </a:ext>
            </a:extLst>
          </p:cNvPr>
          <p:cNvSpPr/>
          <p:nvPr/>
        </p:nvSpPr>
        <p:spPr>
          <a:xfrm>
            <a:off x="6263426" y="5034671"/>
            <a:ext cx="408005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pt-BR" sz="1200" b="1" i="1" dirty="0">
                <a:solidFill>
                  <a:srgbClr val="FF0000"/>
                </a:solidFill>
                <a:latin typeface="Arial" panose="020B0604020202020204" pitchFamily="34" charset="0"/>
              </a:rPr>
              <a:t>OBSERVAÇÃO: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i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pt-BR" sz="1200" b="1" i="1" dirty="0">
                <a:solidFill>
                  <a:srgbClr val="FF0000"/>
                </a:solidFill>
                <a:latin typeface="Arial" panose="020B0604020202020204" pitchFamily="34" charset="0"/>
              </a:rPr>
              <a:t>ATENTAR COM O LAY-OUT E CAMPOS DA ETIQUETA MASTER LABEL 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66A97CE-5E12-4319-914F-5839AF975F22}"/>
              </a:ext>
            </a:extLst>
          </p:cNvPr>
          <p:cNvSpPr txBox="1"/>
          <p:nvPr/>
        </p:nvSpPr>
        <p:spPr>
          <a:xfrm>
            <a:off x="46501" y="1105251"/>
            <a:ext cx="757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FF0000"/>
                </a:highlight>
              </a:rPr>
              <a:t>GMB 1724 REV. NOV/17</a:t>
            </a:r>
          </a:p>
        </p:txBody>
      </p:sp>
    </p:spTree>
    <p:extLst>
      <p:ext uri="{BB962C8B-B14F-4D97-AF65-F5344CB8AC3E}">
        <p14:creationId xmlns:p14="http://schemas.microsoft.com/office/powerpoint/2010/main" val="1987763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4118F2A-9DE3-42F3-8402-EF47CA9CF6AD}"/>
              </a:ext>
            </a:extLst>
          </p:cNvPr>
          <p:cNvSpPr/>
          <p:nvPr/>
        </p:nvSpPr>
        <p:spPr>
          <a:xfrm>
            <a:off x="113210" y="1308679"/>
            <a:ext cx="84498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FROM (Origem):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Este campo identifica a origem da peça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TO (Destino), PLANT (Planta) e DOCK (Doca) 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Identifica o destino da peça, ou seja, qual o nome da planta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CÓDIGO 2D (Data Matrix):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Este código 2D tema função de concentrar de forma eletrônica as informações contidas na Etiqueta Global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QUANTITY (Quantidade):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Identifica a quantidade padrão por Embalagem. A quantidade padrão segue os conceitos de segurança, ergonomia, qualidade e inventário mínimo no ponto de uso.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MATERIAL HANDLING CODE (Endereço):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Identifica o local onde a peça é armazenada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PART NUMBER (Número da Peça):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Número GM de Identificação da peça.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REFERENCE (Referência):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Este campo permite a inclusão de informações de referencia da peça,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Ex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: Número do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Kanban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conforme necessidade da Planta ou Livre)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SIMBOLOGY (Simbologia):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Sinais visuais que serão incorporados na etiqueta a fim de facilitar a identificação de algumas características que a peças venha apresentar. (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Campo conforme necessidade da Planta ou livre)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LICENS E PLATE (1J) (LPN):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Código de Barras 1D,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 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SHIPMENT DATE: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Este campo contém a data de despacho da peça.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Exemplo: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01FEB2017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CONTAINER TYPE (Embalagem):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</a:rPr>
              <a:t>Identifica o tipo de embalagem que o material deverá vir acondicionado. Qualquer tipo de solicitação de alteração de embalagem, devera ser renegociada com a GM através da área de Engenharia de Embalagens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GROSS WEIGHT (Peso Bruto):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Este campo refere-se ao peso da Peça + Embalagem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ITEM DE SEGURANÇA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FREE TEXT (Texto Livre):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Espaço destinado para o Fornecedor.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DELIVERY NOTE </a:t>
            </a:r>
            <a:r>
              <a:rPr lang="pt-BR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or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PUS </a:t>
            </a:r>
            <a:r>
              <a:rPr lang="pt-BR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or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INVOICE NUMBER: C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ampo destinado as informações especificas relacionadas ao lote despachado as plantas da GM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conforme necessidade da Planta ou Livre)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PCI CODE: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Pelo menos um destes campos devem ter nome da descrição e “STK“ Estoquista 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EXP DATE (Data de Validade):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Informa a data de validade do material quando houver um tempo pré-estabelecido para consumo do mesmo, a data de validade deverá ser preenchida na Etiqueta, Formato na etiqueta: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ddMMMyyyy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Exemplo: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01FEB2017.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6B0DD6-89CE-4AC4-9802-E3E98DD18BA9}"/>
              </a:ext>
            </a:extLst>
          </p:cNvPr>
          <p:cNvSpPr/>
          <p:nvPr/>
        </p:nvSpPr>
        <p:spPr>
          <a:xfrm>
            <a:off x="8563087" y="2162623"/>
            <a:ext cx="3560781" cy="3000821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050" b="1" dirty="0">
                <a:solidFill>
                  <a:srgbClr val="000000"/>
                </a:solidFill>
                <a:latin typeface="Arial" panose="020B0604020202020204" pitchFamily="34" charset="0"/>
              </a:rPr>
              <a:t>Plantas Localidade:</a:t>
            </a:r>
            <a:endParaRPr lang="pt-BR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B1 </a:t>
            </a:r>
            <a:r>
              <a:rPr lang="pt-BR" sz="1050" dirty="0">
                <a:solidFill>
                  <a:srgbClr val="000000"/>
                </a:solidFill>
              </a:rPr>
              <a:t>GENERAL MOTORS DO BRASIL - SÃO CAETANO DO SUL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4E </a:t>
            </a:r>
            <a:r>
              <a:rPr lang="pt-BR" sz="1050" dirty="0">
                <a:solidFill>
                  <a:srgbClr val="000000"/>
                </a:solidFill>
              </a:rPr>
              <a:t>GENERAL MOTORS DO BRASIL - S.C. DO SUL (FABRICAÇÃO)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C2 </a:t>
            </a:r>
            <a:r>
              <a:rPr lang="pt-BR" sz="1050" dirty="0">
                <a:solidFill>
                  <a:srgbClr val="000000"/>
                </a:solidFill>
              </a:rPr>
              <a:t>GENERAL MOTORS DO BRASIL - S. J. CAMPOS (S10/TRUCK)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CK </a:t>
            </a:r>
            <a:r>
              <a:rPr lang="pt-BR" sz="1050" dirty="0">
                <a:solidFill>
                  <a:srgbClr val="000000"/>
                </a:solidFill>
              </a:rPr>
              <a:t>GENERAL MOTORS DO BRASIL - MOGI / SJC (CKD)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4J </a:t>
            </a:r>
            <a:r>
              <a:rPr lang="pt-BR" sz="1050" dirty="0">
                <a:solidFill>
                  <a:srgbClr val="000000"/>
                </a:solidFill>
              </a:rPr>
              <a:t>GENERAL MOTORS DO BRASIL - S. J. CAMPOS (FABRICAÇÃO)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G1 </a:t>
            </a:r>
            <a:r>
              <a:rPr lang="pt-BR" sz="1050" dirty="0">
                <a:solidFill>
                  <a:srgbClr val="000000"/>
                </a:solidFill>
              </a:rPr>
              <a:t>GENERAL MOTORS DO BRASIL - GRAVATAÍ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KK </a:t>
            </a:r>
            <a:r>
              <a:rPr lang="pt-BR" sz="1050" dirty="0">
                <a:solidFill>
                  <a:srgbClr val="000000"/>
                </a:solidFill>
              </a:rPr>
              <a:t>GENERAL MOTORS DO BRASIL - GRAVATAÍ ( COMPONENTES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HB </a:t>
            </a:r>
            <a:r>
              <a:rPr lang="pt-BR" sz="1050" dirty="0">
                <a:solidFill>
                  <a:srgbClr val="000000"/>
                </a:solidFill>
              </a:rPr>
              <a:t>GENERAL MOTORS DO BRASIL - JOINVILLE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4M </a:t>
            </a:r>
            <a:r>
              <a:rPr lang="pt-BR" sz="1050" dirty="0">
                <a:solidFill>
                  <a:srgbClr val="000000"/>
                </a:solidFill>
              </a:rPr>
              <a:t>GENERAL MOTORS DO BRASIL - MOGI DAS CRUZES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BE </a:t>
            </a:r>
            <a:r>
              <a:rPr lang="pt-BR" sz="1050" dirty="0">
                <a:solidFill>
                  <a:srgbClr val="000000"/>
                </a:solidFill>
              </a:rPr>
              <a:t>GENERAL MOTORS DO BRASIL - </a:t>
            </a:r>
            <a:r>
              <a:rPr lang="pt-BR" sz="1050" dirty="0"/>
              <a:t>CENTRO CONSOLIDADOR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/>
              <a:t>RO </a:t>
            </a:r>
            <a:r>
              <a:rPr lang="pt-BR" sz="1050" dirty="0"/>
              <a:t>GENERAL MOTORS - ROSÁRIO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A9AD046-4F47-4773-9B09-0780ADC801BC}"/>
              </a:ext>
            </a:extLst>
          </p:cNvPr>
          <p:cNvGrpSpPr/>
          <p:nvPr/>
        </p:nvGrpSpPr>
        <p:grpSpPr>
          <a:xfrm>
            <a:off x="113211" y="80068"/>
            <a:ext cx="12010657" cy="1060755"/>
            <a:chOff x="113211" y="80068"/>
            <a:chExt cx="12010657" cy="106075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4FB0D3D-5B36-4D69-AE15-6EDB4D47F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211" y="80068"/>
              <a:ext cx="12010657" cy="106075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C19E89C-324C-4329-BCE2-8B6F7562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0588" t="22432" r="41497" b="47293"/>
            <a:stretch/>
          </p:blipFill>
          <p:spPr>
            <a:xfrm>
              <a:off x="9558148" y="196788"/>
              <a:ext cx="785329" cy="865658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3764976A-A711-475B-843A-E21BAE0E8A43}"/>
              </a:ext>
            </a:extLst>
          </p:cNvPr>
          <p:cNvSpPr txBox="1"/>
          <p:nvPr/>
        </p:nvSpPr>
        <p:spPr>
          <a:xfrm>
            <a:off x="9558148" y="1177205"/>
            <a:ext cx="2442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FF0000"/>
                </a:highlight>
              </a:rPr>
              <a:t>GMB 1724 REV. NOV/17</a:t>
            </a:r>
          </a:p>
        </p:txBody>
      </p:sp>
    </p:spTree>
    <p:extLst>
      <p:ext uri="{BB962C8B-B14F-4D97-AF65-F5344CB8AC3E}">
        <p14:creationId xmlns:p14="http://schemas.microsoft.com/office/powerpoint/2010/main" val="48182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2C1207-E0C8-41B0-ABA8-C17D56E2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74793"/>
            <a:ext cx="4565830" cy="3133739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477F486-95F6-4CB3-B0A1-A36EFCFA99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2204" y="1837781"/>
            <a:ext cx="2475009" cy="2972299"/>
          </a:xfrm>
          <a:prstGeom prst="rect">
            <a:avLst/>
          </a:prstGeom>
        </p:spPr>
      </p:pic>
      <p:sp>
        <p:nvSpPr>
          <p:cNvPr id="19" name="Rectangle 6">
            <a:extLst>
              <a:ext uri="{FF2B5EF4-FFF2-40B4-BE49-F238E27FC236}">
                <a16:creationId xmlns:a16="http://schemas.microsoft.com/office/drawing/2014/main" id="{15438721-CB38-4E76-923B-8571DAD22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533" y="1676163"/>
            <a:ext cx="45914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BR" sz="1000" b="1" i="1" u="none" strike="noStrike" cap="none" normalizeH="0" baseline="0" dirty="0">
                <a:ln>
                  <a:noFill/>
                </a:ln>
                <a:effectLst/>
                <a:highlight>
                  <a:srgbClr val="00FFFF"/>
                </a:highlight>
                <a:latin typeface="Arial Unicode MS" panose="020B0604020202020204" pitchFamily="34" charset="-128"/>
              </a:rPr>
              <a:t>“Formato alternativo a ser usado a critério do fornecedor ao enviar peças em pequenos contêineres:</a:t>
            </a:r>
            <a:r>
              <a:rPr kumimoji="0" lang="pt-PT" altLang="pt-BR" sz="1000" b="1" i="1" u="none" strike="noStrike" cap="none" normalizeH="0" dirty="0">
                <a:ln>
                  <a:noFill/>
                </a:ln>
                <a:effectLst/>
                <a:highlight>
                  <a:srgbClr val="00FFFF"/>
                </a:highlight>
                <a:latin typeface="Arial Unicode MS" panose="020B0604020202020204" pitchFamily="34" charset="-128"/>
              </a:rPr>
              <a:t> Cxs primárias de papelão, KLTS” </a:t>
            </a:r>
            <a:endParaRPr kumimoji="0" lang="pt-PT" altLang="pt-BR" sz="1800" b="1" i="1" u="none" strike="noStrike" cap="none" normalizeH="0" baseline="0" dirty="0">
              <a:ln>
                <a:noFill/>
              </a:ln>
              <a:effectLst/>
              <a:highlight>
                <a:srgbClr val="00FFFF"/>
              </a:highlight>
              <a:latin typeface="Arial" panose="020B0604020202020204" pitchFamily="34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9182B21-BA5D-4318-8297-E1AF9626BC0A}"/>
              </a:ext>
            </a:extLst>
          </p:cNvPr>
          <p:cNvSpPr/>
          <p:nvPr/>
        </p:nvSpPr>
        <p:spPr>
          <a:xfrm>
            <a:off x="102000" y="5080275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pt-BR" sz="1200" b="1" i="1" dirty="0">
                <a:solidFill>
                  <a:srgbClr val="FF0000"/>
                </a:solidFill>
                <a:latin typeface="Arial" panose="020B0604020202020204" pitchFamily="34" charset="0"/>
              </a:rPr>
              <a:t>IMPORTANTE: TODAS AS ETIQUETAS DEVEM SER AUTO-ADESIVAS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00F12C7-2F4A-4837-A22D-8EFF3B39DDDC}"/>
              </a:ext>
            </a:extLst>
          </p:cNvPr>
          <p:cNvSpPr/>
          <p:nvPr/>
        </p:nvSpPr>
        <p:spPr>
          <a:xfrm>
            <a:off x="81025" y="5313312"/>
            <a:ext cx="664001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pt-BR" sz="1200" b="1" i="1" dirty="0">
                <a:solidFill>
                  <a:srgbClr val="000000"/>
                </a:solidFill>
                <a:latin typeface="Arial" panose="020B0604020202020204" pitchFamily="34" charset="0"/>
              </a:rPr>
              <a:t>Etiquetas para embalagens individuais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Grande: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é utilizada em Cestos Metálicos, Racks Especiais e Caixas Plásticas Grandes Dobráveis </a:t>
            </a:r>
            <a:r>
              <a:rPr lang="pt-BR" sz="1200" i="1" dirty="0">
                <a:solidFill>
                  <a:srgbClr val="000000"/>
                </a:solidFill>
                <a:latin typeface="Arial" panose="020B0604020202020204" pitchFamily="34" charset="0"/>
              </a:rPr>
              <a:t>(Conhecidas como: GLT, P1000, Bulk Box, CP ou Mobil);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Pequena: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é utilizada em caixas plásticas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KLT´s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 e BINS; </a:t>
            </a:r>
          </a:p>
          <a:p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Alternativa: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é utilizada para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KLTs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 e caixas de papelão importada.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B8FFCC4-7B6E-4B40-BA3B-6E5D254B9E46}"/>
              </a:ext>
            </a:extLst>
          </p:cNvPr>
          <p:cNvSpPr/>
          <p:nvPr/>
        </p:nvSpPr>
        <p:spPr>
          <a:xfrm>
            <a:off x="744950" y="1450813"/>
            <a:ext cx="276710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100" b="1" i="1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ETIQUETA INDIVIDUAL TIPO GRANDE</a:t>
            </a:r>
            <a:endParaRPr lang="pt-BR" sz="1100" dirty="0">
              <a:highlight>
                <a:srgbClr val="FFFF00"/>
              </a:highlight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D9DA7D6-851E-493E-ABEE-412040E731EE}"/>
              </a:ext>
            </a:extLst>
          </p:cNvPr>
          <p:cNvSpPr/>
          <p:nvPr/>
        </p:nvSpPr>
        <p:spPr>
          <a:xfrm>
            <a:off x="4570338" y="1450813"/>
            <a:ext cx="29169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i="1" dirty="0">
                <a:solidFill>
                  <a:srgbClr val="000000"/>
                </a:solidFill>
                <a:highlight>
                  <a:srgbClr val="07F935"/>
                </a:highlight>
                <a:latin typeface="Arial" panose="020B0604020202020204" pitchFamily="34" charset="0"/>
              </a:rPr>
              <a:t>ETIQUETA INDIVIDUAL TIPO PEQUENA</a:t>
            </a:r>
            <a:endParaRPr lang="pt-BR" sz="1100" dirty="0">
              <a:highlight>
                <a:srgbClr val="07F935"/>
              </a:highlight>
            </a:endParaRPr>
          </a:p>
        </p:txBody>
      </p:sp>
      <p:sp>
        <p:nvSpPr>
          <p:cNvPr id="25" name="Estrela: 10 Pontas 24">
            <a:extLst>
              <a:ext uri="{FF2B5EF4-FFF2-40B4-BE49-F238E27FC236}">
                <a16:creationId xmlns:a16="http://schemas.microsoft.com/office/drawing/2014/main" id="{D6E37A7F-A9B1-4D25-BA7C-249374109513}"/>
              </a:ext>
            </a:extLst>
          </p:cNvPr>
          <p:cNvSpPr/>
          <p:nvPr/>
        </p:nvSpPr>
        <p:spPr>
          <a:xfrm>
            <a:off x="1214102" y="1918122"/>
            <a:ext cx="281323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Estrela: 10 Pontas 25">
            <a:extLst>
              <a:ext uri="{FF2B5EF4-FFF2-40B4-BE49-F238E27FC236}">
                <a16:creationId xmlns:a16="http://schemas.microsoft.com/office/drawing/2014/main" id="{B56F3F89-5A0D-4464-96F0-0F0832E7E4A8}"/>
              </a:ext>
            </a:extLst>
          </p:cNvPr>
          <p:cNvSpPr/>
          <p:nvPr/>
        </p:nvSpPr>
        <p:spPr>
          <a:xfrm>
            <a:off x="2506164" y="2085387"/>
            <a:ext cx="306560" cy="267402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Estrela: 10 Pontas 26">
            <a:extLst>
              <a:ext uri="{FF2B5EF4-FFF2-40B4-BE49-F238E27FC236}">
                <a16:creationId xmlns:a16="http://schemas.microsoft.com/office/drawing/2014/main" id="{39174D64-FF0E-4FF9-AB69-E975E0DDE11C}"/>
              </a:ext>
            </a:extLst>
          </p:cNvPr>
          <p:cNvSpPr/>
          <p:nvPr/>
        </p:nvSpPr>
        <p:spPr>
          <a:xfrm>
            <a:off x="3980864" y="2329727"/>
            <a:ext cx="281323" cy="297015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" name="Estrela: 10 Pontas 27">
            <a:extLst>
              <a:ext uri="{FF2B5EF4-FFF2-40B4-BE49-F238E27FC236}">
                <a16:creationId xmlns:a16="http://schemas.microsoft.com/office/drawing/2014/main" id="{05000EF1-47EC-4C5A-B872-962159C7B520}"/>
              </a:ext>
            </a:extLst>
          </p:cNvPr>
          <p:cNvSpPr/>
          <p:nvPr/>
        </p:nvSpPr>
        <p:spPr>
          <a:xfrm>
            <a:off x="586884" y="2505130"/>
            <a:ext cx="281323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" name="Estrela: 10 Pontas 28">
            <a:extLst>
              <a:ext uri="{FF2B5EF4-FFF2-40B4-BE49-F238E27FC236}">
                <a16:creationId xmlns:a16="http://schemas.microsoft.com/office/drawing/2014/main" id="{0DBE5B6D-4339-49B5-86AC-85863D24E872}"/>
              </a:ext>
            </a:extLst>
          </p:cNvPr>
          <p:cNvSpPr/>
          <p:nvPr/>
        </p:nvSpPr>
        <p:spPr>
          <a:xfrm>
            <a:off x="918462" y="2751485"/>
            <a:ext cx="281323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0" name="Estrela: 10 Pontas 29">
            <a:extLst>
              <a:ext uri="{FF2B5EF4-FFF2-40B4-BE49-F238E27FC236}">
                <a16:creationId xmlns:a16="http://schemas.microsoft.com/office/drawing/2014/main" id="{70291243-A84F-49D3-9E8F-CC4DF31DEAFA}"/>
              </a:ext>
            </a:extLst>
          </p:cNvPr>
          <p:cNvSpPr/>
          <p:nvPr/>
        </p:nvSpPr>
        <p:spPr>
          <a:xfrm>
            <a:off x="1374919" y="2341757"/>
            <a:ext cx="246561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1" name="Estrela: 10 Pontas 30">
            <a:extLst>
              <a:ext uri="{FF2B5EF4-FFF2-40B4-BE49-F238E27FC236}">
                <a16:creationId xmlns:a16="http://schemas.microsoft.com/office/drawing/2014/main" id="{63ED937B-A2F4-44E0-B6D3-2F2450ADE743}"/>
              </a:ext>
            </a:extLst>
          </p:cNvPr>
          <p:cNvSpPr/>
          <p:nvPr/>
        </p:nvSpPr>
        <p:spPr>
          <a:xfrm>
            <a:off x="2578299" y="3039854"/>
            <a:ext cx="297036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2" name="Estrela: 10 Pontas 31">
            <a:extLst>
              <a:ext uri="{FF2B5EF4-FFF2-40B4-BE49-F238E27FC236}">
                <a16:creationId xmlns:a16="http://schemas.microsoft.com/office/drawing/2014/main" id="{143DBF01-92AB-4C07-B4AA-66F9C8C34C92}"/>
              </a:ext>
            </a:extLst>
          </p:cNvPr>
          <p:cNvSpPr/>
          <p:nvPr/>
        </p:nvSpPr>
        <p:spPr>
          <a:xfrm>
            <a:off x="1354763" y="3411692"/>
            <a:ext cx="281323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3" name="Estrela: 10 Pontas 32">
            <a:extLst>
              <a:ext uri="{FF2B5EF4-FFF2-40B4-BE49-F238E27FC236}">
                <a16:creationId xmlns:a16="http://schemas.microsoft.com/office/drawing/2014/main" id="{C54760A6-96B7-4465-A839-1BC548585657}"/>
              </a:ext>
            </a:extLst>
          </p:cNvPr>
          <p:cNvSpPr/>
          <p:nvPr/>
        </p:nvSpPr>
        <p:spPr>
          <a:xfrm>
            <a:off x="3481718" y="2905071"/>
            <a:ext cx="471232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4" name="Estrela: 10 Pontas 33">
            <a:extLst>
              <a:ext uri="{FF2B5EF4-FFF2-40B4-BE49-F238E27FC236}">
                <a16:creationId xmlns:a16="http://schemas.microsoft.com/office/drawing/2014/main" id="{72004D62-ED17-45DB-B987-598B1473C7B7}"/>
              </a:ext>
            </a:extLst>
          </p:cNvPr>
          <p:cNvSpPr/>
          <p:nvPr/>
        </p:nvSpPr>
        <p:spPr>
          <a:xfrm>
            <a:off x="2914384" y="4801733"/>
            <a:ext cx="471231" cy="249917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35" name="Estrela: 10 Pontas 34">
            <a:extLst>
              <a:ext uri="{FF2B5EF4-FFF2-40B4-BE49-F238E27FC236}">
                <a16:creationId xmlns:a16="http://schemas.microsoft.com/office/drawing/2014/main" id="{29772DEE-58A4-4587-AEAE-58AD67EC0543}"/>
              </a:ext>
            </a:extLst>
          </p:cNvPr>
          <p:cNvSpPr/>
          <p:nvPr/>
        </p:nvSpPr>
        <p:spPr>
          <a:xfrm>
            <a:off x="2742529" y="2515614"/>
            <a:ext cx="281324" cy="267403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6" name="Estrela: 10 Pontas 35">
            <a:extLst>
              <a:ext uri="{FF2B5EF4-FFF2-40B4-BE49-F238E27FC236}">
                <a16:creationId xmlns:a16="http://schemas.microsoft.com/office/drawing/2014/main" id="{3005CC9F-4BBF-485B-A295-EB804804A421}"/>
              </a:ext>
            </a:extLst>
          </p:cNvPr>
          <p:cNvSpPr/>
          <p:nvPr/>
        </p:nvSpPr>
        <p:spPr>
          <a:xfrm>
            <a:off x="2875335" y="3615374"/>
            <a:ext cx="471232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7" name="Estrela: 10 Pontas 36">
            <a:extLst>
              <a:ext uri="{FF2B5EF4-FFF2-40B4-BE49-F238E27FC236}">
                <a16:creationId xmlns:a16="http://schemas.microsoft.com/office/drawing/2014/main" id="{40822A0C-4AD9-4084-91B8-21F2153D77CB}"/>
              </a:ext>
            </a:extLst>
          </p:cNvPr>
          <p:cNvSpPr/>
          <p:nvPr/>
        </p:nvSpPr>
        <p:spPr>
          <a:xfrm>
            <a:off x="3514805" y="3641543"/>
            <a:ext cx="471232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Estrela: 10 Pontas 37">
            <a:extLst>
              <a:ext uri="{FF2B5EF4-FFF2-40B4-BE49-F238E27FC236}">
                <a16:creationId xmlns:a16="http://schemas.microsoft.com/office/drawing/2014/main" id="{AE80B875-75B1-4FE2-919C-7FC3EC0569E3}"/>
              </a:ext>
            </a:extLst>
          </p:cNvPr>
          <p:cNvSpPr/>
          <p:nvPr/>
        </p:nvSpPr>
        <p:spPr>
          <a:xfrm>
            <a:off x="1279683" y="4448421"/>
            <a:ext cx="471232" cy="28836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9" name="Estrela: 10 Pontas 38">
            <a:extLst>
              <a:ext uri="{FF2B5EF4-FFF2-40B4-BE49-F238E27FC236}">
                <a16:creationId xmlns:a16="http://schemas.microsoft.com/office/drawing/2014/main" id="{988A45F5-848E-4744-8090-779F73E4AF0F}"/>
              </a:ext>
            </a:extLst>
          </p:cNvPr>
          <p:cNvSpPr/>
          <p:nvPr/>
        </p:nvSpPr>
        <p:spPr>
          <a:xfrm>
            <a:off x="3531099" y="4323718"/>
            <a:ext cx="887402" cy="330799"/>
          </a:xfrm>
          <a:prstGeom prst="star10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>
                <a:solidFill>
                  <a:schemeClr val="bg1"/>
                </a:solidFill>
              </a:rPr>
              <a:t>14 e 15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FB8247A-C4F2-4DA2-B837-A87391FB6243}"/>
              </a:ext>
            </a:extLst>
          </p:cNvPr>
          <p:cNvGrpSpPr/>
          <p:nvPr/>
        </p:nvGrpSpPr>
        <p:grpSpPr>
          <a:xfrm>
            <a:off x="113211" y="80068"/>
            <a:ext cx="12010657" cy="1060755"/>
            <a:chOff x="113211" y="80068"/>
            <a:chExt cx="12010657" cy="1060755"/>
          </a:xfrm>
        </p:grpSpPr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50395E42-5914-4B6C-BBF6-AE408CEDC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211" y="80068"/>
              <a:ext cx="12010657" cy="1060755"/>
            </a:xfrm>
            <a:prstGeom prst="rect">
              <a:avLst/>
            </a:prstGeom>
          </p:spPr>
        </p:pic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2A1BFC36-371C-4D70-AC29-7168BA5D4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0588" t="22432" r="41497" b="47293"/>
            <a:stretch/>
          </p:blipFill>
          <p:spPr>
            <a:xfrm>
              <a:off x="9558148" y="196788"/>
              <a:ext cx="785329" cy="865658"/>
            </a:xfrm>
            <a:prstGeom prst="rect">
              <a:avLst/>
            </a:prstGeom>
          </p:spPr>
        </p:pic>
      </p:grpSp>
      <p:pic>
        <p:nvPicPr>
          <p:cNvPr id="49" name="Imagem 48">
            <a:extLst>
              <a:ext uri="{FF2B5EF4-FFF2-40B4-BE49-F238E27FC236}">
                <a16:creationId xmlns:a16="http://schemas.microsoft.com/office/drawing/2014/main" id="{373CCE78-128E-46CF-B207-1E33A2B3F3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715" t="20064" r="32714" b="20762"/>
          <a:stretch/>
        </p:blipFill>
        <p:spPr>
          <a:xfrm>
            <a:off x="10460531" y="4669298"/>
            <a:ext cx="1663337" cy="1375952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C2F008AC-57B1-4F04-8729-E89D8B627573}"/>
              </a:ext>
            </a:extLst>
          </p:cNvPr>
          <p:cNvSpPr/>
          <p:nvPr/>
        </p:nvSpPr>
        <p:spPr>
          <a:xfrm>
            <a:off x="6263426" y="5034671"/>
            <a:ext cx="408005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pt-BR" sz="1200" b="1" i="1" dirty="0">
                <a:solidFill>
                  <a:srgbClr val="FF0000"/>
                </a:solidFill>
                <a:latin typeface="Arial" panose="020B0604020202020204" pitchFamily="34" charset="0"/>
              </a:rPr>
              <a:t>OBSERVAÇÃO: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i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pt-BR" sz="1200" b="1" i="1" dirty="0">
                <a:solidFill>
                  <a:srgbClr val="FF0000"/>
                </a:solidFill>
                <a:latin typeface="Arial" panose="020B0604020202020204" pitchFamily="34" charset="0"/>
              </a:rPr>
              <a:t>ATENTAR COM O LAY-OUT E CAMPOS DA ETIQUETA MASTER LABEL </a:t>
            </a:r>
            <a:endParaRPr lang="pt-BR" sz="12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D80224-31D2-4358-8441-3709C7553A2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8035" y="2141279"/>
            <a:ext cx="4650188" cy="240076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D3E5BA6-87C3-4F73-B0E3-69C99D387641}"/>
              </a:ext>
            </a:extLst>
          </p:cNvPr>
          <p:cNvSpPr txBox="1"/>
          <p:nvPr/>
        </p:nvSpPr>
        <p:spPr>
          <a:xfrm>
            <a:off x="46501" y="1105251"/>
            <a:ext cx="757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FF0000"/>
                </a:highlight>
              </a:rPr>
              <a:t>GMB 1724 REV. 11AUG20 – ATUALIZAR LAY OUT ATÉ ABRIL DE 2021</a:t>
            </a:r>
          </a:p>
        </p:txBody>
      </p:sp>
      <p:pic>
        <p:nvPicPr>
          <p:cNvPr id="41" name="Picture 2" descr="Funções do asterisco. Usos e curiosidades sobre o asterisco - Português">
            <a:extLst>
              <a:ext uri="{FF2B5EF4-FFF2-40B4-BE49-F238E27FC236}">
                <a16:creationId xmlns:a16="http://schemas.microsoft.com/office/drawing/2014/main" id="{AA73563D-E62F-4023-BF69-34C4E0AFBD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85" t="9188" r="13159" b="15412"/>
          <a:stretch/>
        </p:blipFill>
        <p:spPr bwMode="auto">
          <a:xfrm>
            <a:off x="334183" y="1426618"/>
            <a:ext cx="469331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unções do asterisco. Usos e curiosidades sobre o asterisco - Português">
            <a:extLst>
              <a:ext uri="{FF2B5EF4-FFF2-40B4-BE49-F238E27FC236}">
                <a16:creationId xmlns:a16="http://schemas.microsoft.com/office/drawing/2014/main" id="{5F23D8F0-15A1-4B6E-961E-5FC840C68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85" t="9188" r="13159" b="15412"/>
          <a:stretch/>
        </p:blipFill>
        <p:spPr bwMode="auto">
          <a:xfrm>
            <a:off x="7408079" y="1679837"/>
            <a:ext cx="469331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Funções do asterisco. Usos e curiosidades sobre o asterisco - Português">
            <a:extLst>
              <a:ext uri="{FF2B5EF4-FFF2-40B4-BE49-F238E27FC236}">
                <a16:creationId xmlns:a16="http://schemas.microsoft.com/office/drawing/2014/main" id="{CC13B184-D400-4611-A4DA-865DA9B35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085" t="9188" r="13159" b="15412"/>
          <a:stretch/>
        </p:blipFill>
        <p:spPr bwMode="auto">
          <a:xfrm>
            <a:off x="10093729" y="1186051"/>
            <a:ext cx="366802" cy="31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ângulo 43">
            <a:extLst>
              <a:ext uri="{FF2B5EF4-FFF2-40B4-BE49-F238E27FC236}">
                <a16:creationId xmlns:a16="http://schemas.microsoft.com/office/drawing/2014/main" id="{F4260E46-3173-4CFD-9946-2980411F0E73}"/>
              </a:ext>
            </a:extLst>
          </p:cNvPr>
          <p:cNvSpPr/>
          <p:nvPr/>
        </p:nvSpPr>
        <p:spPr>
          <a:xfrm>
            <a:off x="10460531" y="1187042"/>
            <a:ext cx="1659022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pt-BR" sz="1200" b="1" i="1" dirty="0">
                <a:solidFill>
                  <a:srgbClr val="FF0000"/>
                </a:solidFill>
                <a:latin typeface="Arial" panose="020B0604020202020204" pitchFamily="34" charset="0"/>
              </a:rPr>
              <a:t>LAY-OUT alterado</a:t>
            </a:r>
            <a:endParaRPr lang="pt-BR" sz="1200" dirty="0">
              <a:solidFill>
                <a:srgbClr val="FF0000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A99F7C6-3A35-4C0E-A201-35C2FBA92E0F}"/>
              </a:ext>
            </a:extLst>
          </p:cNvPr>
          <p:cNvSpPr/>
          <p:nvPr/>
        </p:nvSpPr>
        <p:spPr>
          <a:xfrm>
            <a:off x="5477080" y="3244334"/>
            <a:ext cx="1237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315341701</a:t>
            </a:r>
          </a:p>
        </p:txBody>
      </p:sp>
    </p:spTree>
    <p:extLst>
      <p:ext uri="{BB962C8B-B14F-4D97-AF65-F5344CB8AC3E}">
        <p14:creationId xmlns:p14="http://schemas.microsoft.com/office/powerpoint/2010/main" val="226574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FB8247A-C4F2-4DA2-B837-A87391FB6243}"/>
              </a:ext>
            </a:extLst>
          </p:cNvPr>
          <p:cNvGrpSpPr/>
          <p:nvPr/>
        </p:nvGrpSpPr>
        <p:grpSpPr>
          <a:xfrm>
            <a:off x="113211" y="80068"/>
            <a:ext cx="12010657" cy="1060755"/>
            <a:chOff x="113211" y="80068"/>
            <a:chExt cx="12010657" cy="1060755"/>
          </a:xfrm>
        </p:grpSpPr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50395E42-5914-4B6C-BBF6-AE408CEDC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211" y="80068"/>
              <a:ext cx="12010657" cy="1060755"/>
            </a:xfrm>
            <a:prstGeom prst="rect">
              <a:avLst/>
            </a:prstGeom>
          </p:spPr>
        </p:pic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2A1BFC36-371C-4D70-AC29-7168BA5D45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0588" t="22432" r="41497" b="47293"/>
            <a:stretch/>
          </p:blipFill>
          <p:spPr>
            <a:xfrm>
              <a:off x="9558148" y="196788"/>
              <a:ext cx="785329" cy="865658"/>
            </a:xfrm>
            <a:prstGeom prst="rect">
              <a:avLst/>
            </a:prstGeom>
          </p:spPr>
        </p:pic>
      </p:grpSp>
      <p:pic>
        <p:nvPicPr>
          <p:cNvPr id="49" name="Imagem 48">
            <a:extLst>
              <a:ext uri="{FF2B5EF4-FFF2-40B4-BE49-F238E27FC236}">
                <a16:creationId xmlns:a16="http://schemas.microsoft.com/office/drawing/2014/main" id="{373CCE78-128E-46CF-B207-1E33A2B3F3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715" t="20064" r="32714" b="20762"/>
          <a:stretch/>
        </p:blipFill>
        <p:spPr>
          <a:xfrm>
            <a:off x="10460531" y="4669298"/>
            <a:ext cx="1663337" cy="1375952"/>
          </a:xfrm>
          <a:prstGeom prst="rect">
            <a:avLst/>
          </a:prstGeom>
        </p:spPr>
      </p:pic>
      <p:sp>
        <p:nvSpPr>
          <p:cNvPr id="40" name="Retângulo 39">
            <a:extLst>
              <a:ext uri="{FF2B5EF4-FFF2-40B4-BE49-F238E27FC236}">
                <a16:creationId xmlns:a16="http://schemas.microsoft.com/office/drawing/2014/main" id="{C2F008AC-57B1-4F04-8729-E89D8B627573}"/>
              </a:ext>
            </a:extLst>
          </p:cNvPr>
          <p:cNvSpPr/>
          <p:nvPr/>
        </p:nvSpPr>
        <p:spPr>
          <a:xfrm>
            <a:off x="4456660" y="4691294"/>
            <a:ext cx="4080051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v"/>
            </a:pPr>
            <a:r>
              <a:rPr lang="pt-BR" sz="1200" b="1" i="1">
                <a:solidFill>
                  <a:srgbClr val="FF0000"/>
                </a:solidFill>
                <a:latin typeface="Arial" panose="020B0604020202020204" pitchFamily="34" charset="0"/>
              </a:rPr>
              <a:t>OBSERVAÇÃO: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endParaRPr lang="pt-BR" sz="1200" b="1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ctr"/>
            <a:r>
              <a:rPr lang="pt-BR" sz="1200" b="1" i="1">
                <a:solidFill>
                  <a:srgbClr val="FF0000"/>
                </a:solidFill>
                <a:latin typeface="Arial" panose="020B0604020202020204" pitchFamily="34" charset="0"/>
              </a:rPr>
              <a:t>ATENTAR COM O LAY-OUT E CAMPOS DA ETIQUETA MASTER LABEL </a:t>
            </a:r>
            <a:endParaRPr lang="pt-BR" sz="1200">
              <a:solidFill>
                <a:srgbClr val="FF0000"/>
              </a:solidFill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A25DCAA0-A626-437A-9FC6-4F7CBAB30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176" y="1233889"/>
            <a:ext cx="3915914" cy="4919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14210790-BE19-4B55-8BA9-0BF2DF1C695C}"/>
              </a:ext>
            </a:extLst>
          </p:cNvPr>
          <p:cNvSpPr/>
          <p:nvPr/>
        </p:nvSpPr>
        <p:spPr>
          <a:xfrm>
            <a:off x="4139090" y="1367399"/>
            <a:ext cx="408005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100" b="1" i="1" dirty="0">
                <a:solidFill>
                  <a:srgbClr val="000000"/>
                </a:solidFill>
                <a:highlight>
                  <a:srgbClr val="07F935"/>
                </a:highlight>
                <a:latin typeface="Arial" panose="020B0604020202020204" pitchFamily="34" charset="0"/>
              </a:rPr>
              <a:t>Ex.: ETIQUETA TIPO MASTER CONSULTAR PAG. 26  Á 29 DO MANUAL GMB 1724</a:t>
            </a:r>
            <a:endParaRPr lang="pt-BR" sz="1100" dirty="0">
              <a:highlight>
                <a:srgbClr val="07F935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7600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4118F2A-9DE3-42F3-8402-EF47CA9CF6AD}"/>
              </a:ext>
            </a:extLst>
          </p:cNvPr>
          <p:cNvSpPr/>
          <p:nvPr/>
        </p:nvSpPr>
        <p:spPr>
          <a:xfrm>
            <a:off x="113210" y="1308679"/>
            <a:ext cx="844987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FROM (Origem):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Este campo identifica a origem da peça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TO (Destino), PLANT (Planta) e DOCK (Doca) 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Identifica o destino da peça, ou seja, qual o nome da planta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CÓDIGO 2D (Data Matrix):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Este código 2D tema função de concentrar de forma eletrônica as informações contidas na Etiqueta Global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QUANTITY (Quantidade):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Identifica a quantidade padrão por Embalagem. A quantidade padrão segue os conceitos de segurança, ergonomia, qualidade e inventário mínimo no ponto de uso.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MATERIAL HANDLING CODE (Endereço):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Identifica o local onde a peça é armazenada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PART NUMBER (Número da Peça):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Número GM de Identificação da peça.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REFERENCE (Referência):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Este campo permite a inclusão de informações de referencia da peça,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Ex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: Número do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Kanban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conforme necessidade da Planta ou Livre)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SIMBOLOGY (Simbologia):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Sinais visuais que serão incorporados na etiqueta a fim de facilitar a identificação de algumas características que a peças venha apresentar. (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Campo conforme necessidade da Planta ou livre)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LICENS E PLATE (1J) (LPN):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Código de Barras 1D,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 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SHIPMENT DATE: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Este campo contém a data de despacho da peça.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Exemplo: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01FEB2017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CONTAINER TYPE (Embalagem):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</a:rPr>
              <a:t>Identifica o tipo de embalagem que o material deverá vir acondicionado. Qualquer tipo de solicitação de alteração de embalagem, devera ser renegociada com a GM através da área de Engenharia de Embalagens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GROSS WEIGHT (Peso Bruto):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Este campo refere-se ao peso da Peça + Embalagem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</a:rPr>
              <a:t>ITEM DE SEGURANÇA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FREE TEXT (Texto Livre):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Espaço destinado para o Fornecedor.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DELIVERY NOTE </a:t>
            </a:r>
            <a:r>
              <a:rPr lang="pt-BR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or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PUS </a:t>
            </a:r>
            <a:r>
              <a:rPr lang="pt-BR" sz="1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or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 INVOICE NUMBER: C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ampo destinado as informações especificas relacionadas ao lote despachado as plantas da GM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conforme necessidade da Planta ou Livre)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PCI CODE: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Pelo menos um destes campos devem ter nome da descrição e “STK“ Estoquista 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Obrigatório)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EXP DATE (Data de Validade):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Informa a data de validade do material quando houver um tempo pré-estabelecido para consumo do mesmo, a data de validade deverá ser preenchida na Etiqueta, Formato na etiqueta: </a:t>
            </a:r>
            <a:r>
              <a:rPr lang="pt-BR" sz="1200" dirty="0" err="1">
                <a:solidFill>
                  <a:srgbClr val="000000"/>
                </a:solidFill>
                <a:latin typeface="Arial" panose="020B0604020202020204" pitchFamily="34" charset="0"/>
              </a:rPr>
              <a:t>ddMMMyyyy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Exemplo: </a:t>
            </a:r>
            <a:r>
              <a:rPr lang="pt-BR" sz="1200" dirty="0">
                <a:solidFill>
                  <a:srgbClr val="000000"/>
                </a:solidFill>
                <a:latin typeface="Arial" panose="020B0604020202020204" pitchFamily="34" charset="0"/>
              </a:rPr>
              <a:t>01FEB2017. </a:t>
            </a:r>
            <a:r>
              <a:rPr lang="pt-BR" sz="1200" b="1" dirty="0">
                <a:solidFill>
                  <a:srgbClr val="000000"/>
                </a:solidFill>
                <a:latin typeface="Arial" panose="020B0604020202020204" pitchFamily="34" charset="0"/>
              </a:rPr>
              <a:t>(Campo Requerido quando exigido pela GM)</a:t>
            </a:r>
            <a:endParaRPr lang="pt-BR" sz="1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6B0DD6-89CE-4AC4-9802-E3E98DD18BA9}"/>
              </a:ext>
            </a:extLst>
          </p:cNvPr>
          <p:cNvSpPr/>
          <p:nvPr/>
        </p:nvSpPr>
        <p:spPr>
          <a:xfrm>
            <a:off x="8563087" y="2162623"/>
            <a:ext cx="3560781" cy="3000821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050" b="1" dirty="0">
                <a:solidFill>
                  <a:srgbClr val="000000"/>
                </a:solidFill>
                <a:latin typeface="Arial" panose="020B0604020202020204" pitchFamily="34" charset="0"/>
              </a:rPr>
              <a:t>Plantas Localidade:</a:t>
            </a:r>
            <a:endParaRPr lang="pt-BR" sz="10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B1 </a:t>
            </a:r>
            <a:r>
              <a:rPr lang="pt-BR" sz="1050" dirty="0">
                <a:solidFill>
                  <a:srgbClr val="000000"/>
                </a:solidFill>
              </a:rPr>
              <a:t>GENERAL MOTORS DO BRASIL - SÃO CAETANO DO SUL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4E </a:t>
            </a:r>
            <a:r>
              <a:rPr lang="pt-BR" sz="1050" dirty="0">
                <a:solidFill>
                  <a:srgbClr val="000000"/>
                </a:solidFill>
              </a:rPr>
              <a:t>GENERAL MOTORS DO BRASIL - S.C. DO SUL (FABRICAÇÃO)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C2 </a:t>
            </a:r>
            <a:r>
              <a:rPr lang="pt-BR" sz="1050" dirty="0">
                <a:solidFill>
                  <a:srgbClr val="000000"/>
                </a:solidFill>
              </a:rPr>
              <a:t>GENERAL MOTORS DO BRASIL - S. J. CAMPOS (S10/TRUCK)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CK </a:t>
            </a:r>
            <a:r>
              <a:rPr lang="pt-BR" sz="1050" dirty="0">
                <a:solidFill>
                  <a:srgbClr val="000000"/>
                </a:solidFill>
              </a:rPr>
              <a:t>GENERAL MOTORS DO BRASIL - MOGI / SJC (CKD)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4J </a:t>
            </a:r>
            <a:r>
              <a:rPr lang="pt-BR" sz="1050" dirty="0">
                <a:solidFill>
                  <a:srgbClr val="000000"/>
                </a:solidFill>
              </a:rPr>
              <a:t>GENERAL MOTORS DO BRASIL - S. J. CAMPOS (FABRICAÇÃO)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G1 </a:t>
            </a:r>
            <a:r>
              <a:rPr lang="pt-BR" sz="1050" dirty="0">
                <a:solidFill>
                  <a:srgbClr val="000000"/>
                </a:solidFill>
              </a:rPr>
              <a:t>GENERAL MOTORS DO BRASIL - GRAVATAÍ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KK </a:t>
            </a:r>
            <a:r>
              <a:rPr lang="pt-BR" sz="1050" dirty="0">
                <a:solidFill>
                  <a:srgbClr val="000000"/>
                </a:solidFill>
              </a:rPr>
              <a:t>GENERAL MOTORS DO BRASIL - GRAVATAÍ ( COMPONENTES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HB </a:t>
            </a:r>
            <a:r>
              <a:rPr lang="pt-BR" sz="1050" dirty="0">
                <a:solidFill>
                  <a:srgbClr val="000000"/>
                </a:solidFill>
              </a:rPr>
              <a:t>GENERAL MOTORS DO BRASIL - JOINVILLE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4M </a:t>
            </a:r>
            <a:r>
              <a:rPr lang="pt-BR" sz="1050" dirty="0">
                <a:solidFill>
                  <a:srgbClr val="000000"/>
                </a:solidFill>
              </a:rPr>
              <a:t>GENERAL MOTORS DO BRASIL - MOGI DAS CRUZES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>
                <a:solidFill>
                  <a:srgbClr val="000000"/>
                </a:solidFill>
              </a:rPr>
              <a:t>BE </a:t>
            </a:r>
            <a:r>
              <a:rPr lang="pt-BR" sz="1050" dirty="0">
                <a:solidFill>
                  <a:srgbClr val="000000"/>
                </a:solidFill>
              </a:rPr>
              <a:t>GENERAL MOTORS DO BRASIL - </a:t>
            </a:r>
            <a:r>
              <a:rPr lang="pt-BR" sz="1050" dirty="0"/>
              <a:t>CENTRO CONSOLIDADOR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b="1" dirty="0"/>
              <a:t>RO </a:t>
            </a:r>
            <a:r>
              <a:rPr lang="pt-BR" sz="1050" dirty="0"/>
              <a:t>GENERAL MOTORS - ROSÁRIO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A9AD046-4F47-4773-9B09-0780ADC801BC}"/>
              </a:ext>
            </a:extLst>
          </p:cNvPr>
          <p:cNvGrpSpPr/>
          <p:nvPr/>
        </p:nvGrpSpPr>
        <p:grpSpPr>
          <a:xfrm>
            <a:off x="113211" y="80068"/>
            <a:ext cx="12010657" cy="1060755"/>
            <a:chOff x="113211" y="80068"/>
            <a:chExt cx="12010657" cy="1060755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4FB0D3D-5B36-4D69-AE15-6EDB4D47F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211" y="80068"/>
              <a:ext cx="12010657" cy="106075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C19E89C-324C-4329-BCE2-8B6F75620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0588" t="22432" r="41497" b="47293"/>
            <a:stretch/>
          </p:blipFill>
          <p:spPr>
            <a:xfrm>
              <a:off x="9558148" y="196788"/>
              <a:ext cx="785329" cy="865658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542C07F4-1BDA-4A65-A655-9D64F9586F7C}"/>
              </a:ext>
            </a:extLst>
          </p:cNvPr>
          <p:cNvSpPr txBox="1"/>
          <p:nvPr/>
        </p:nvSpPr>
        <p:spPr>
          <a:xfrm>
            <a:off x="9220981" y="1183728"/>
            <a:ext cx="2595099" cy="367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FF0000"/>
                </a:highlight>
              </a:rPr>
              <a:t>GMB 1724 REV. 11AUG20 </a:t>
            </a:r>
          </a:p>
        </p:txBody>
      </p:sp>
    </p:spTree>
    <p:extLst>
      <p:ext uri="{BB962C8B-B14F-4D97-AF65-F5344CB8AC3E}">
        <p14:creationId xmlns:p14="http://schemas.microsoft.com/office/powerpoint/2010/main" val="232320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3F3F3F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M Global Sans">
      <a:majorFont>
        <a:latin typeface="GM Global Sans ExtraBold"/>
        <a:ea typeface=""/>
        <a:cs typeface=""/>
      </a:majorFont>
      <a:minorFont>
        <a:latin typeface="GM Global San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3A9859D07D0A449133076286B3F61D" ma:contentTypeVersion="11" ma:contentTypeDescription="Create a new document." ma:contentTypeScope="" ma:versionID="6e12645bcd42dbace27a02d40e26cf2f">
  <xsd:schema xmlns:xsd="http://www.w3.org/2001/XMLSchema" xmlns:xs="http://www.w3.org/2001/XMLSchema" xmlns:p="http://schemas.microsoft.com/office/2006/metadata/properties" xmlns:ns3="064fc902-b063-453e-9fd5-f7c5d0c25945" xmlns:ns4="5bfef64c-c93d-4d3b-85f1-e187c1d870dc" targetNamespace="http://schemas.microsoft.com/office/2006/metadata/properties" ma:root="true" ma:fieldsID="95303e21396ee45a3801a0e12bed1d1c" ns3:_="" ns4:_="">
    <xsd:import namespace="064fc902-b063-453e-9fd5-f7c5d0c25945"/>
    <xsd:import namespace="5bfef64c-c93d-4d3b-85f1-e187c1d870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fc902-b063-453e-9fd5-f7c5d0c259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fef64c-c93d-4d3b-85f1-e187c1d870d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2CA3F19-25AC-46FD-A827-7B7BBE9FDF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4fc902-b063-453e-9fd5-f7c5d0c25945"/>
    <ds:schemaRef ds:uri="5bfef64c-c93d-4d3b-85f1-e187c1d870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54001C-1CB8-4F6C-84D1-6B1DE76DC3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0BF762-F913-44A0-B137-106D821C753B}">
  <ds:schemaRefs>
    <ds:schemaRef ds:uri="http://purl.org/dc/elements/1.1/"/>
    <ds:schemaRef ds:uri="http://schemas.microsoft.com/office/2006/metadata/properties"/>
    <ds:schemaRef ds:uri="http://purl.org/dc/terms/"/>
    <ds:schemaRef ds:uri="064fc902-b063-453e-9fd5-f7c5d0c259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bfef64c-c93d-4d3b-85f1-e187c1d870d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2444</TotalTime>
  <Words>1505</Words>
  <Application>Microsoft Office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GM Global Sans ExtraBold</vt:lpstr>
      <vt:lpstr>GM Global Sans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Achkar (C)</dc:creator>
  <cp:lastModifiedBy>Leandro Machuca</cp:lastModifiedBy>
  <cp:revision>60</cp:revision>
  <cp:lastPrinted>2020-02-12T13:31:24Z</cp:lastPrinted>
  <dcterms:created xsi:type="dcterms:W3CDTF">2017-02-14T12:00:04Z</dcterms:created>
  <dcterms:modified xsi:type="dcterms:W3CDTF">2020-11-01T20:18:41Z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0x0101004A3A9859D07D0A449133076286B3F61D</vt:lpwstr>
  </property>
</Properties>
</file>