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Dosis" charset="1" panose="02010503020202060003"/>
      <p:regular r:id="rId22"/>
    </p:embeddedFont>
    <p:embeddedFont>
      <p:font typeface="Arial Bold" charset="1" panose="020B0802020202020204"/>
      <p:regular r:id="rId24"/>
    </p:embeddedFont>
    <p:embeddedFont>
      <p:font typeface="Arial" charset="1" panose="020B0502020202020204"/>
      <p:regular r:id="rId25"/>
    </p:embeddedFont>
    <p:embeddedFont>
      <p:font typeface="Dosis Bold" charset="1" panose="02010803020202060003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notesMasters/notesMaster1.xml" Type="http://schemas.openxmlformats.org/officeDocument/2006/relationships/notesMaster"/><Relationship Id="rId2" Target="presProps.xml" Type="http://schemas.openxmlformats.org/officeDocument/2006/relationships/presProps"/><Relationship Id="rId20" Target="theme/theme2.xml" Type="http://schemas.openxmlformats.org/officeDocument/2006/relationships/theme"/><Relationship Id="rId21" Target="notesSlides/notesSlide1.xml" Type="http://schemas.openxmlformats.org/officeDocument/2006/relationships/notesSlide"/><Relationship Id="rId22" Target="fonts/font22.fntdata" Type="http://schemas.openxmlformats.org/officeDocument/2006/relationships/font"/><Relationship Id="rId23" Target="notesSlides/notesSlide2.xml" Type="http://schemas.openxmlformats.org/officeDocument/2006/relationships/notes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notesSlides/notesSlide3.xml" Type="http://schemas.openxmlformats.org/officeDocument/2006/relationships/notesSlide"/><Relationship Id="rId27" Target="fonts/font27.fntdata" Type="http://schemas.openxmlformats.org/officeDocument/2006/relationships/font"/><Relationship Id="rId28" Target="notesSlides/notesSlide4.xml" Type="http://schemas.openxmlformats.org/officeDocument/2006/relationships/notesSlide"/><Relationship Id="rId29" Target="notesSlides/notesSlide5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6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13" Target="../media/image13.png" Type="http://schemas.openxmlformats.org/officeDocument/2006/relationships/image"/><Relationship Id="rId14" Target="../media/image14.svg" Type="http://schemas.openxmlformats.org/officeDocument/2006/relationships/image"/><Relationship Id="rId2" Target="../notesSlides/notesSlide2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3.png" Type="http://schemas.openxmlformats.org/officeDocument/2006/relationships/image"/><Relationship Id="rId8" Target="../media/image4.svg" Type="http://schemas.openxmlformats.org/officeDocument/2006/relationships/image"/><Relationship Id="rId9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Relationship Id="rId7" Target="../media/image19.jpeg" Type="http://schemas.openxmlformats.org/officeDocument/2006/relationships/image"/><Relationship Id="rId8" Target="../media/image20.jpeg" Type="http://schemas.openxmlformats.org/officeDocument/2006/relationships/image"/><Relationship Id="rId9" Target="../media/image2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Relationship Id="rId7" Target="../media/image22.jpeg" Type="http://schemas.openxmlformats.org/officeDocument/2006/relationships/image"/><Relationship Id="rId8" Target="../media/image23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300" y="8313350"/>
            <a:ext cx="18288000" cy="553200"/>
            <a:chOff x="0" y="0"/>
            <a:chExt cx="24384000" cy="737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737616"/>
            </a:xfrm>
            <a:custGeom>
              <a:avLst/>
              <a:gdLst/>
              <a:ahLst/>
              <a:cxnLst/>
              <a:rect r="r" b="b" t="t" l="l"/>
              <a:pathLst>
                <a:path h="737616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737616"/>
                  </a:lnTo>
                  <a:lnTo>
                    <a:pt x="0" y="737616"/>
                  </a:lnTo>
                  <a:close/>
                </a:path>
              </a:pathLst>
            </a:custGeom>
            <a:solidFill>
              <a:srgbClr val="F6F6F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00" y="0"/>
            <a:ext cx="18288000" cy="8313600"/>
            <a:chOff x="0" y="0"/>
            <a:chExt cx="24384000" cy="11084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1084814"/>
            </a:xfrm>
            <a:custGeom>
              <a:avLst/>
              <a:gdLst/>
              <a:ahLst/>
              <a:cxnLst/>
              <a:rect r="r" b="b" t="t" l="l"/>
              <a:pathLst>
                <a:path h="11084814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1084814"/>
                  </a:lnTo>
                  <a:lnTo>
                    <a:pt x="24384000" y="11084814"/>
                  </a:lnTo>
                  <a:close/>
                </a:path>
              </a:pathLst>
            </a:custGeom>
            <a:solidFill>
              <a:srgbClr val="0DB7C4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363476" y="1069794"/>
            <a:ext cx="4241970" cy="8722178"/>
          </a:xfrm>
          <a:custGeom>
            <a:avLst/>
            <a:gdLst/>
            <a:ahLst/>
            <a:cxnLst/>
            <a:rect r="r" b="b" t="t" l="l"/>
            <a:pathLst>
              <a:path h="8722178" w="4241970">
                <a:moveTo>
                  <a:pt x="0" y="0"/>
                </a:moveTo>
                <a:lnTo>
                  <a:pt x="4241970" y="0"/>
                </a:lnTo>
                <a:lnTo>
                  <a:pt x="4241970" y="8722178"/>
                </a:lnTo>
                <a:lnTo>
                  <a:pt x="0" y="87221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37483" y="2370931"/>
            <a:ext cx="10436550" cy="213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00"/>
              </a:lnSpc>
            </a:pPr>
            <a:r>
              <a:rPr lang="en-US" sz="12000">
                <a:solidFill>
                  <a:srgbClr val="FF0000"/>
                </a:solidFill>
                <a:latin typeface="Dosis"/>
              </a:rPr>
              <a:t>S</a:t>
            </a:r>
            <a:r>
              <a:rPr lang="en-US" sz="12000">
                <a:solidFill>
                  <a:srgbClr val="FFFFFF"/>
                </a:solidFill>
                <a:latin typeface="Dosis"/>
              </a:rPr>
              <a:t>ympto</a:t>
            </a:r>
          </a:p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FFFFFF"/>
                </a:solidFill>
                <a:latin typeface="Dosis"/>
              </a:rPr>
              <a:t>Diagnóstico rápido, vida melhor!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3780068" y="2370931"/>
            <a:ext cx="867600" cy="867600"/>
          </a:xfrm>
          <a:custGeom>
            <a:avLst/>
            <a:gdLst/>
            <a:ahLst/>
            <a:cxnLst/>
            <a:rect r="r" b="b" t="t" l="l"/>
            <a:pathLst>
              <a:path h="867600" w="867600">
                <a:moveTo>
                  <a:pt x="0" y="0"/>
                </a:moveTo>
                <a:lnTo>
                  <a:pt x="867600" y="0"/>
                </a:lnTo>
                <a:lnTo>
                  <a:pt x="867600" y="867600"/>
                </a:lnTo>
                <a:lnTo>
                  <a:pt x="0" y="8676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37483" y="4903775"/>
            <a:ext cx="4249165" cy="368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Dosis"/>
              </a:rPr>
              <a:t>Robson Borges;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Dosis"/>
              </a:rPr>
              <a:t>Marcos André;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Dosis"/>
              </a:rPr>
              <a:t>Hector Ortiz;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Dosis"/>
              </a:rPr>
              <a:t>Alisson Gambeta;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Dosis"/>
              </a:rPr>
              <a:t>Gustavo Miranda;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Dosis"/>
              </a:rPr>
              <a:t>Gabriel Franz</a:t>
            </a:r>
          </a:p>
          <a:p>
            <a:pPr algn="l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0" y="0"/>
            <a:ext cx="1339200" cy="10287000"/>
            <a:chOff x="0" y="0"/>
            <a:chExt cx="17856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8562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785620">
                  <a:moveTo>
                    <a:pt x="178562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1785620" y="13716000"/>
                  </a:lnTo>
                  <a:close/>
                </a:path>
              </a:pathLst>
            </a:custGeom>
            <a:solidFill>
              <a:srgbClr val="F6F6F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50" y="0"/>
            <a:ext cx="1339200" cy="2280000"/>
            <a:chOff x="0" y="0"/>
            <a:chExt cx="1785600" cy="304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5620" cy="3039999"/>
            </a:xfrm>
            <a:custGeom>
              <a:avLst/>
              <a:gdLst/>
              <a:ahLst/>
              <a:cxnLst/>
              <a:rect r="r" b="b" t="t" l="l"/>
              <a:pathLst>
                <a:path h="3039999" w="1785620">
                  <a:moveTo>
                    <a:pt x="1785620" y="0"/>
                  </a:moveTo>
                  <a:lnTo>
                    <a:pt x="0" y="0"/>
                  </a:lnTo>
                  <a:lnTo>
                    <a:pt x="0" y="3039999"/>
                  </a:lnTo>
                  <a:lnTo>
                    <a:pt x="1785620" y="3039999"/>
                  </a:lnTo>
                  <a:close/>
                </a:path>
              </a:pathLst>
            </a:custGeom>
            <a:solidFill>
              <a:srgbClr val="0DB7C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39050" y="1140000"/>
            <a:ext cx="8474475" cy="818651"/>
            <a:chOff x="0" y="0"/>
            <a:chExt cx="11299300" cy="10915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299261" cy="1091572"/>
            </a:xfrm>
            <a:custGeom>
              <a:avLst/>
              <a:gdLst/>
              <a:ahLst/>
              <a:cxnLst/>
              <a:rect r="r" b="b" t="t" l="l"/>
              <a:pathLst>
                <a:path h="1091572" w="11299261">
                  <a:moveTo>
                    <a:pt x="0" y="0"/>
                  </a:moveTo>
                  <a:lnTo>
                    <a:pt x="11299261" y="0"/>
                  </a:lnTo>
                  <a:lnTo>
                    <a:pt x="11299261" y="1091572"/>
                  </a:lnTo>
                  <a:lnTo>
                    <a:pt x="0" y="1091572"/>
                  </a:lnTo>
                  <a:close/>
                </a:path>
              </a:pathLst>
            </a:custGeom>
            <a:solidFill>
              <a:srgbClr val="076F83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443269" y="1132031"/>
            <a:ext cx="8797516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14"/>
              </a:lnSpc>
            </a:pPr>
            <a:r>
              <a:rPr lang="en-US" sz="4678">
                <a:solidFill>
                  <a:srgbClr val="FFFFFF"/>
                </a:solidFill>
                <a:latin typeface="Dosis"/>
              </a:rPr>
              <a:t>Escolha da Metodologia: Scrum</a:t>
            </a:r>
          </a:p>
          <a:p>
            <a:pPr algn="just">
              <a:lnSpc>
                <a:spcPts val="5614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1275" y="1464675"/>
            <a:ext cx="115635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4800">
                <a:solidFill>
                  <a:srgbClr val="FFFFFF"/>
                </a:solidFill>
                <a:latin typeface="Dosis"/>
              </a:rPr>
              <a:t>‹#›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39050" y="2280000"/>
            <a:ext cx="16563376" cy="619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85"/>
              </a:lnSpc>
            </a:pPr>
            <a:r>
              <a:rPr lang="en-US" sz="4071">
                <a:solidFill>
                  <a:srgbClr val="000000"/>
                </a:solidFill>
                <a:latin typeface="Dosis"/>
              </a:rPr>
              <a:t>A mudança da metodologia Cascata para o Scrum pode impactar o projeto, trazendo mais flexibilidade e dinamismo ao desenvolvimento. Espera-se uma melhora na comunicação e colaboração entre as equipes, com reuniões diárias e revisões frequentes, facilitando o alinhamento contínuo dos objetivos.</a:t>
            </a:r>
          </a:p>
          <a:p>
            <a:pPr algn="just">
              <a:lnSpc>
                <a:spcPts val="4885"/>
              </a:lnSpc>
            </a:pPr>
          </a:p>
          <a:p>
            <a:pPr algn="just">
              <a:lnSpc>
                <a:spcPts val="4885"/>
              </a:lnSpc>
            </a:pPr>
            <a:r>
              <a:rPr lang="en-US" sz="4071">
                <a:solidFill>
                  <a:srgbClr val="000000"/>
                </a:solidFill>
                <a:latin typeface="Dosis"/>
              </a:rPr>
              <a:t>Essa transição é motivada pela necessidade de maior adaptabilidade e interação contínua com as demandas do cliente. O Scrum suporta mudanças frequentes e incorpora feedback iterativo, permitindo ajustes rápidos e eficientes ao escopo do projeto conforme surgem novas informações.</a:t>
            </a:r>
          </a:p>
          <a:p>
            <a:pPr algn="just">
              <a:lnSpc>
                <a:spcPts val="488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0" y="0"/>
            <a:ext cx="1339200" cy="10287000"/>
            <a:chOff x="0" y="0"/>
            <a:chExt cx="17856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8562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785620">
                  <a:moveTo>
                    <a:pt x="178562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1785620" y="13716000"/>
                  </a:lnTo>
                  <a:close/>
                </a:path>
              </a:pathLst>
            </a:custGeom>
            <a:solidFill>
              <a:srgbClr val="F6F6F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50" y="0"/>
            <a:ext cx="1339200" cy="2280000"/>
            <a:chOff x="0" y="0"/>
            <a:chExt cx="1785600" cy="304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5620" cy="3039999"/>
            </a:xfrm>
            <a:custGeom>
              <a:avLst/>
              <a:gdLst/>
              <a:ahLst/>
              <a:cxnLst/>
              <a:rect r="r" b="b" t="t" l="l"/>
              <a:pathLst>
                <a:path h="3039999" w="1785620">
                  <a:moveTo>
                    <a:pt x="1785620" y="0"/>
                  </a:moveTo>
                  <a:lnTo>
                    <a:pt x="0" y="0"/>
                  </a:lnTo>
                  <a:lnTo>
                    <a:pt x="0" y="3039999"/>
                  </a:lnTo>
                  <a:lnTo>
                    <a:pt x="1785620" y="3039999"/>
                  </a:lnTo>
                  <a:close/>
                </a:path>
              </a:pathLst>
            </a:custGeom>
            <a:solidFill>
              <a:srgbClr val="0DB7C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39050" y="1140000"/>
            <a:ext cx="8474475" cy="818651"/>
            <a:chOff x="0" y="0"/>
            <a:chExt cx="11299300" cy="10915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299261" cy="1091572"/>
            </a:xfrm>
            <a:custGeom>
              <a:avLst/>
              <a:gdLst/>
              <a:ahLst/>
              <a:cxnLst/>
              <a:rect r="r" b="b" t="t" l="l"/>
              <a:pathLst>
                <a:path h="1091572" w="11299261">
                  <a:moveTo>
                    <a:pt x="0" y="0"/>
                  </a:moveTo>
                  <a:lnTo>
                    <a:pt x="11299261" y="0"/>
                  </a:lnTo>
                  <a:lnTo>
                    <a:pt x="11299261" y="1091572"/>
                  </a:lnTo>
                  <a:lnTo>
                    <a:pt x="0" y="1091572"/>
                  </a:lnTo>
                  <a:close/>
                </a:path>
              </a:pathLst>
            </a:custGeom>
            <a:solidFill>
              <a:srgbClr val="076F83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545883" y="1149525"/>
            <a:ext cx="8797516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14"/>
              </a:lnSpc>
            </a:pPr>
            <a:r>
              <a:rPr lang="en-US" sz="4678">
                <a:solidFill>
                  <a:srgbClr val="FFFFFF"/>
                </a:solidFill>
                <a:latin typeface="Dosis Bold"/>
              </a:rPr>
              <a:t>Análise de Riscos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275" y="1464675"/>
            <a:ext cx="115635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4800">
                <a:solidFill>
                  <a:srgbClr val="FFFFFF"/>
                </a:solidFill>
                <a:latin typeface="Dosis"/>
              </a:rPr>
              <a:t>‹#›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39050" y="2280000"/>
            <a:ext cx="16594222" cy="681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85"/>
              </a:lnSpc>
            </a:pPr>
            <a:r>
              <a:rPr lang="en-US" sz="4071">
                <a:solidFill>
                  <a:srgbClr val="000000"/>
                </a:solidFill>
                <a:latin typeface="Dosis Bold"/>
              </a:rPr>
              <a:t>Atrasos no Cronograma:</a:t>
            </a:r>
            <a:r>
              <a:rPr lang="en-US" sz="4071">
                <a:solidFill>
                  <a:srgbClr val="000000"/>
                </a:solidFill>
                <a:latin typeface="Dosis"/>
              </a:rPr>
              <a:t> Identificado devido às complexidades e variáveis inesperadas no desenvolvimento de software, que podem incluir mudanças nos requisitos ou na demanda do cliente.</a:t>
            </a:r>
          </a:p>
          <a:p>
            <a:pPr algn="just" marL="878984" indent="-439492" lvl="1">
              <a:lnSpc>
                <a:spcPts val="4885"/>
              </a:lnSpc>
              <a:buFont typeface="Arial"/>
              <a:buChar char="•"/>
            </a:pPr>
            <a:r>
              <a:rPr lang="en-US" sz="4071">
                <a:solidFill>
                  <a:srgbClr val="000000"/>
                </a:solidFill>
                <a:latin typeface="Dosis Bold"/>
              </a:rPr>
              <a:t>Plano B:</a:t>
            </a:r>
            <a:r>
              <a:rPr lang="en-US" sz="4071">
                <a:solidFill>
                  <a:srgbClr val="000000"/>
                </a:solidFill>
                <a:latin typeface="Dosis"/>
              </a:rPr>
              <a:t> Ajustar e reavaliar o cronograma conforme necessário, permitindo flexibilidade nas datas de entrega.</a:t>
            </a:r>
          </a:p>
          <a:p>
            <a:pPr algn="just">
              <a:lnSpc>
                <a:spcPts val="4885"/>
              </a:lnSpc>
            </a:pPr>
          </a:p>
          <a:p>
            <a:pPr algn="just">
              <a:lnSpc>
                <a:spcPts val="4885"/>
              </a:lnSpc>
            </a:pPr>
            <a:r>
              <a:rPr lang="en-US" sz="4071">
                <a:solidFill>
                  <a:srgbClr val="000000"/>
                </a:solidFill>
                <a:latin typeface="Dosis Bold"/>
              </a:rPr>
              <a:t>Supe</a:t>
            </a:r>
            <a:r>
              <a:rPr lang="en-US" sz="4071">
                <a:solidFill>
                  <a:srgbClr val="000000"/>
                </a:solidFill>
                <a:latin typeface="Dosis Bold"/>
              </a:rPr>
              <a:t>ração do Orçamento: </a:t>
            </a:r>
            <a:r>
              <a:rPr lang="en-US" sz="4071">
                <a:solidFill>
                  <a:srgbClr val="000000"/>
                </a:solidFill>
                <a:latin typeface="Dosis"/>
              </a:rPr>
              <a:t>Esse risco surge de subestimações iniciais de custo ou de gastos imprevistos com recursos adicionais.</a:t>
            </a:r>
          </a:p>
          <a:p>
            <a:pPr algn="just" marL="878984" indent="-439492" lvl="1">
              <a:lnSpc>
                <a:spcPts val="4885"/>
              </a:lnSpc>
              <a:buFont typeface="Arial"/>
              <a:buChar char="•"/>
            </a:pPr>
            <a:r>
              <a:rPr lang="en-US" sz="4071">
                <a:solidFill>
                  <a:srgbClr val="000000"/>
                </a:solidFill>
                <a:latin typeface="Dosis Bold"/>
              </a:rPr>
              <a:t>Plano B:</a:t>
            </a:r>
            <a:r>
              <a:rPr lang="en-US" sz="4071">
                <a:solidFill>
                  <a:srgbClr val="000000"/>
                </a:solidFill>
                <a:latin typeface="Dosis"/>
              </a:rPr>
              <a:t> Alocar recursos adicionais e ajustar o orçamento, garantindo que o projeto continue sem comprometer a qualidade ou a sustentabilidade financeira.</a:t>
            </a:r>
          </a:p>
          <a:p>
            <a:pPr algn="just">
              <a:lnSpc>
                <a:spcPts val="488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0" y="0"/>
            <a:ext cx="1339200" cy="10287000"/>
            <a:chOff x="0" y="0"/>
            <a:chExt cx="17856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8562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785620">
                  <a:moveTo>
                    <a:pt x="178562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1785620" y="13716000"/>
                  </a:lnTo>
                  <a:close/>
                </a:path>
              </a:pathLst>
            </a:custGeom>
            <a:solidFill>
              <a:srgbClr val="F6F6F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50" y="0"/>
            <a:ext cx="1339200" cy="2280000"/>
            <a:chOff x="0" y="0"/>
            <a:chExt cx="1785600" cy="304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5620" cy="3039999"/>
            </a:xfrm>
            <a:custGeom>
              <a:avLst/>
              <a:gdLst/>
              <a:ahLst/>
              <a:cxnLst/>
              <a:rect r="r" b="b" t="t" l="l"/>
              <a:pathLst>
                <a:path h="3039999" w="1785620">
                  <a:moveTo>
                    <a:pt x="1785620" y="0"/>
                  </a:moveTo>
                  <a:lnTo>
                    <a:pt x="0" y="0"/>
                  </a:lnTo>
                  <a:lnTo>
                    <a:pt x="0" y="3039999"/>
                  </a:lnTo>
                  <a:lnTo>
                    <a:pt x="1785620" y="3039999"/>
                  </a:lnTo>
                  <a:close/>
                </a:path>
              </a:pathLst>
            </a:custGeom>
            <a:solidFill>
              <a:srgbClr val="0DB7C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39050" y="1140000"/>
            <a:ext cx="8474475" cy="818651"/>
            <a:chOff x="0" y="0"/>
            <a:chExt cx="11299300" cy="10915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299261" cy="1091572"/>
            </a:xfrm>
            <a:custGeom>
              <a:avLst/>
              <a:gdLst/>
              <a:ahLst/>
              <a:cxnLst/>
              <a:rect r="r" b="b" t="t" l="l"/>
              <a:pathLst>
                <a:path h="1091572" w="11299261">
                  <a:moveTo>
                    <a:pt x="0" y="0"/>
                  </a:moveTo>
                  <a:lnTo>
                    <a:pt x="11299261" y="0"/>
                  </a:lnTo>
                  <a:lnTo>
                    <a:pt x="11299261" y="1091572"/>
                  </a:lnTo>
                  <a:lnTo>
                    <a:pt x="0" y="1091572"/>
                  </a:lnTo>
                  <a:close/>
                </a:path>
              </a:pathLst>
            </a:custGeom>
            <a:solidFill>
              <a:srgbClr val="076F83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545883" y="1149525"/>
            <a:ext cx="8797516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14"/>
              </a:lnSpc>
            </a:pPr>
            <a:r>
              <a:rPr lang="en-US" sz="4678">
                <a:solidFill>
                  <a:srgbClr val="FFFFFF"/>
                </a:solidFill>
                <a:latin typeface="Dosis Bold"/>
              </a:rPr>
              <a:t>Análise de Riscos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275" y="1464675"/>
            <a:ext cx="115635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4800">
                <a:solidFill>
                  <a:srgbClr val="FFFFFF"/>
                </a:solidFill>
                <a:latin typeface="Dosis"/>
              </a:rPr>
              <a:t>‹#›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39050" y="3286125"/>
            <a:ext cx="16640491" cy="371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85"/>
              </a:lnSpc>
            </a:pPr>
            <a:r>
              <a:rPr lang="en-US" sz="4071">
                <a:solidFill>
                  <a:srgbClr val="000000"/>
                </a:solidFill>
                <a:latin typeface="Dosis Bold"/>
              </a:rPr>
              <a:t>Problemas Técnicos Imprevistos:</a:t>
            </a:r>
            <a:r>
              <a:rPr lang="en-US" sz="4071">
                <a:solidFill>
                  <a:srgbClr val="000000"/>
                </a:solidFill>
                <a:latin typeface="Dosis"/>
              </a:rPr>
              <a:t>Desafios como falhas de software ou problemas de integração de sistemas podem ocorrer.</a:t>
            </a:r>
          </a:p>
          <a:p>
            <a:pPr algn="just">
              <a:lnSpc>
                <a:spcPts val="4885"/>
              </a:lnSpc>
            </a:pPr>
          </a:p>
          <a:p>
            <a:pPr algn="just" marL="878984" indent="-439492" lvl="1">
              <a:lnSpc>
                <a:spcPts val="4885"/>
              </a:lnSpc>
              <a:buFont typeface="Arial"/>
              <a:buChar char="•"/>
            </a:pPr>
            <a:r>
              <a:rPr lang="en-US" sz="4071">
                <a:solidFill>
                  <a:srgbClr val="000000"/>
                </a:solidFill>
                <a:latin typeface="Dosis"/>
              </a:rPr>
              <a:t> </a:t>
            </a:r>
            <a:r>
              <a:rPr lang="en-US" sz="4071">
                <a:solidFill>
                  <a:srgbClr val="000000"/>
                </a:solidFill>
                <a:latin typeface="Dosis Bold"/>
              </a:rPr>
              <a:t>Plano B: </a:t>
            </a:r>
            <a:r>
              <a:rPr lang="en-US" sz="4071">
                <a:solidFill>
                  <a:srgbClr val="000000"/>
                </a:solidFill>
                <a:latin typeface="Dosis"/>
              </a:rPr>
              <a:t>Contratar consultores técnicos para resolver questões complexas e assegurar que o progresso do desenvolvimento não seja interrompido.</a:t>
            </a:r>
          </a:p>
          <a:p>
            <a:pPr algn="just">
              <a:lnSpc>
                <a:spcPts val="488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300" y="8313350"/>
            <a:ext cx="18288000" cy="553200"/>
            <a:chOff x="0" y="0"/>
            <a:chExt cx="24384000" cy="737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737616"/>
            </a:xfrm>
            <a:custGeom>
              <a:avLst/>
              <a:gdLst/>
              <a:ahLst/>
              <a:cxnLst/>
              <a:rect r="r" b="b" t="t" l="l"/>
              <a:pathLst>
                <a:path h="737616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737616"/>
                  </a:lnTo>
                  <a:lnTo>
                    <a:pt x="0" y="737616"/>
                  </a:lnTo>
                  <a:close/>
                </a:path>
              </a:pathLst>
            </a:custGeom>
            <a:solidFill>
              <a:srgbClr val="F6F6F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00" y="0"/>
            <a:ext cx="18288000" cy="8313600"/>
            <a:chOff x="0" y="0"/>
            <a:chExt cx="24384000" cy="11084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1084814"/>
            </a:xfrm>
            <a:custGeom>
              <a:avLst/>
              <a:gdLst/>
              <a:ahLst/>
              <a:cxnLst/>
              <a:rect r="r" b="b" t="t" l="l"/>
              <a:pathLst>
                <a:path h="11084814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1084814"/>
                  </a:lnTo>
                  <a:lnTo>
                    <a:pt x="24384000" y="11084814"/>
                  </a:lnTo>
                  <a:close/>
                </a:path>
              </a:pathLst>
            </a:custGeom>
            <a:solidFill>
              <a:srgbClr val="0DB7C4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75843" y="3880135"/>
            <a:ext cx="10436550" cy="213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00"/>
              </a:lnSpc>
            </a:pPr>
            <a:r>
              <a:rPr lang="en-US" sz="12000">
                <a:solidFill>
                  <a:srgbClr val="FFFFFF"/>
                </a:solidFill>
                <a:latin typeface="Dosis Bold"/>
              </a:rPr>
              <a:t>MUITO</a:t>
            </a:r>
          </a:p>
          <a:p>
            <a:pPr algn="l">
              <a:lnSpc>
                <a:spcPts val="14400"/>
              </a:lnSpc>
            </a:pPr>
            <a:r>
              <a:rPr lang="en-US" sz="12000">
                <a:solidFill>
                  <a:srgbClr val="FFFFFF"/>
                </a:solidFill>
                <a:latin typeface="Dosis Bold"/>
              </a:rPr>
              <a:t>OBRIGADO!</a:t>
            </a:r>
          </a:p>
          <a:p>
            <a:pPr algn="l">
              <a:lnSpc>
                <a:spcPts val="1440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0" y="0"/>
            <a:ext cx="1339200" cy="10287000"/>
            <a:chOff x="0" y="0"/>
            <a:chExt cx="17856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8562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785620">
                  <a:moveTo>
                    <a:pt x="178562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1785620" y="13716000"/>
                  </a:lnTo>
                  <a:close/>
                </a:path>
              </a:pathLst>
            </a:custGeom>
            <a:solidFill>
              <a:srgbClr val="F6F6F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50" y="0"/>
            <a:ext cx="1339200" cy="2280000"/>
            <a:chOff x="0" y="0"/>
            <a:chExt cx="1785600" cy="304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5620" cy="3039999"/>
            </a:xfrm>
            <a:custGeom>
              <a:avLst/>
              <a:gdLst/>
              <a:ahLst/>
              <a:cxnLst/>
              <a:rect r="r" b="b" t="t" l="l"/>
              <a:pathLst>
                <a:path h="3039999" w="1785620">
                  <a:moveTo>
                    <a:pt x="1785620" y="0"/>
                  </a:moveTo>
                  <a:lnTo>
                    <a:pt x="0" y="0"/>
                  </a:lnTo>
                  <a:lnTo>
                    <a:pt x="0" y="3039999"/>
                  </a:lnTo>
                  <a:lnTo>
                    <a:pt x="1785620" y="3039999"/>
                  </a:lnTo>
                  <a:close/>
                </a:path>
              </a:pathLst>
            </a:custGeom>
            <a:solidFill>
              <a:srgbClr val="0DB7C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39048" y="2911878"/>
            <a:ext cx="6693104" cy="656944"/>
            <a:chOff x="0" y="0"/>
            <a:chExt cx="8924139" cy="8759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924163" cy="875919"/>
            </a:xfrm>
            <a:custGeom>
              <a:avLst/>
              <a:gdLst/>
              <a:ahLst/>
              <a:cxnLst/>
              <a:rect r="r" b="b" t="t" l="l"/>
              <a:pathLst>
                <a:path h="875919" w="8924163">
                  <a:moveTo>
                    <a:pt x="0" y="0"/>
                  </a:moveTo>
                  <a:lnTo>
                    <a:pt x="8924163" y="0"/>
                  </a:lnTo>
                  <a:lnTo>
                    <a:pt x="8924163" y="875919"/>
                  </a:lnTo>
                  <a:lnTo>
                    <a:pt x="0" y="875919"/>
                  </a:lnTo>
                  <a:close/>
                </a:path>
              </a:pathLst>
            </a:custGeom>
            <a:solidFill>
              <a:srgbClr val="0A95B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780275" y="102621"/>
            <a:ext cx="6922350" cy="2097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DB7C4"/>
                </a:solidFill>
                <a:latin typeface="Dosis"/>
              </a:rPr>
              <a:t>Problema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48655" y="2883807"/>
            <a:ext cx="6881387" cy="4927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3"/>
              </a:lnSpc>
            </a:pPr>
            <a:r>
              <a:rPr lang="en-US" sz="3128">
                <a:solidFill>
                  <a:srgbClr val="FFFFFF"/>
                </a:solidFill>
                <a:latin typeface="Arial Bold"/>
              </a:rPr>
              <a:t>Identificação tardia de doenças</a:t>
            </a:r>
          </a:p>
          <a:p>
            <a:pPr algn="l">
              <a:lnSpc>
                <a:spcPts val="4692"/>
              </a:lnSpc>
            </a:pPr>
          </a:p>
          <a:p>
            <a:pPr algn="l">
              <a:lnSpc>
                <a:spcPts val="3753"/>
              </a:lnSpc>
            </a:pPr>
            <a:r>
              <a:rPr lang="en-US" sz="3128">
                <a:solidFill>
                  <a:srgbClr val="415665"/>
                </a:solidFill>
                <a:latin typeface="Arial"/>
              </a:rPr>
              <a:t>A identificação tardia de doenças pode levar a atrasos no diagnóstico e tratamento, resultando em complicações médicas e custos mais altos. Esse problema é muitas vezes devido à falta de conscientização, acesso limitado a cuidados de saúde e falhas na triagem de rotina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275" y="91425"/>
            <a:ext cx="1156350" cy="2097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FFFFFF"/>
                </a:solidFill>
                <a:latin typeface="Dosis"/>
              </a:rPr>
              <a:t>‹#›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9210810" y="696764"/>
            <a:ext cx="4229504" cy="8735460"/>
          </a:xfrm>
          <a:custGeom>
            <a:avLst/>
            <a:gdLst/>
            <a:ahLst/>
            <a:cxnLst/>
            <a:rect r="r" b="b" t="t" l="l"/>
            <a:pathLst>
              <a:path h="8735460" w="4229504">
                <a:moveTo>
                  <a:pt x="0" y="0"/>
                </a:moveTo>
                <a:lnTo>
                  <a:pt x="4229504" y="0"/>
                </a:lnTo>
                <a:lnTo>
                  <a:pt x="4229504" y="8735460"/>
                </a:lnTo>
                <a:lnTo>
                  <a:pt x="0" y="87354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511854" y="476232"/>
            <a:ext cx="867600" cy="867600"/>
          </a:xfrm>
          <a:custGeom>
            <a:avLst/>
            <a:gdLst/>
            <a:ahLst/>
            <a:cxnLst/>
            <a:rect r="r" b="b" t="t" l="l"/>
            <a:pathLst>
              <a:path h="867600" w="867600">
                <a:moveTo>
                  <a:pt x="0" y="0"/>
                </a:moveTo>
                <a:lnTo>
                  <a:pt x="867600" y="0"/>
                </a:lnTo>
                <a:lnTo>
                  <a:pt x="867600" y="867600"/>
                </a:lnTo>
                <a:lnTo>
                  <a:pt x="0" y="8676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379440" y="2516682"/>
            <a:ext cx="867600" cy="867600"/>
          </a:xfrm>
          <a:custGeom>
            <a:avLst/>
            <a:gdLst/>
            <a:ahLst/>
            <a:cxnLst/>
            <a:rect r="r" b="b" t="t" l="l"/>
            <a:pathLst>
              <a:path h="867600" w="867600">
                <a:moveTo>
                  <a:pt x="0" y="0"/>
                </a:moveTo>
                <a:lnTo>
                  <a:pt x="867600" y="0"/>
                </a:lnTo>
                <a:lnTo>
                  <a:pt x="867600" y="867600"/>
                </a:lnTo>
                <a:lnTo>
                  <a:pt x="0" y="8676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533584" y="696764"/>
            <a:ext cx="4241970" cy="8722178"/>
          </a:xfrm>
          <a:custGeom>
            <a:avLst/>
            <a:gdLst/>
            <a:ahLst/>
            <a:cxnLst/>
            <a:rect r="r" b="b" t="t" l="l"/>
            <a:pathLst>
              <a:path h="8722178" w="4241970">
                <a:moveTo>
                  <a:pt x="0" y="0"/>
                </a:moveTo>
                <a:lnTo>
                  <a:pt x="4241970" y="0"/>
                </a:lnTo>
                <a:lnTo>
                  <a:pt x="4241970" y="8722178"/>
                </a:lnTo>
                <a:lnTo>
                  <a:pt x="0" y="872217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559914" y="8382252"/>
            <a:ext cx="867600" cy="867600"/>
          </a:xfrm>
          <a:custGeom>
            <a:avLst/>
            <a:gdLst/>
            <a:ahLst/>
            <a:cxnLst/>
            <a:rect r="r" b="b" t="t" l="l"/>
            <a:pathLst>
              <a:path h="867600" w="867600">
                <a:moveTo>
                  <a:pt x="0" y="0"/>
                </a:moveTo>
                <a:lnTo>
                  <a:pt x="867600" y="0"/>
                </a:lnTo>
                <a:lnTo>
                  <a:pt x="867600" y="867600"/>
                </a:lnTo>
                <a:lnTo>
                  <a:pt x="0" y="8676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383414" y="3875470"/>
            <a:ext cx="1096386" cy="1096386"/>
          </a:xfrm>
          <a:custGeom>
            <a:avLst/>
            <a:gdLst/>
            <a:ahLst/>
            <a:cxnLst/>
            <a:rect r="r" b="b" t="t" l="l"/>
            <a:pathLst>
              <a:path h="1096386" w="1096386">
                <a:moveTo>
                  <a:pt x="0" y="0"/>
                </a:moveTo>
                <a:lnTo>
                  <a:pt x="1096386" y="0"/>
                </a:lnTo>
                <a:lnTo>
                  <a:pt x="1096386" y="1096386"/>
                </a:lnTo>
                <a:lnTo>
                  <a:pt x="0" y="10963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215976" y="1935330"/>
            <a:ext cx="610878" cy="610878"/>
          </a:xfrm>
          <a:custGeom>
            <a:avLst/>
            <a:gdLst/>
            <a:ahLst/>
            <a:cxnLst/>
            <a:rect r="r" b="b" t="t" l="l"/>
            <a:pathLst>
              <a:path h="610878" w="610878">
                <a:moveTo>
                  <a:pt x="0" y="0"/>
                </a:moveTo>
                <a:lnTo>
                  <a:pt x="610878" y="0"/>
                </a:lnTo>
                <a:lnTo>
                  <a:pt x="610878" y="610878"/>
                </a:lnTo>
                <a:lnTo>
                  <a:pt x="0" y="61087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0" y="0"/>
            <a:ext cx="1339200" cy="10287000"/>
            <a:chOff x="0" y="0"/>
            <a:chExt cx="17856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8562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785620">
                  <a:moveTo>
                    <a:pt x="178562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1785620" y="13716000"/>
                  </a:lnTo>
                  <a:close/>
                </a:path>
              </a:pathLst>
            </a:custGeom>
            <a:solidFill>
              <a:srgbClr val="F6F6F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50" y="0"/>
            <a:ext cx="1339200" cy="2280000"/>
            <a:chOff x="0" y="0"/>
            <a:chExt cx="1785600" cy="304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5620" cy="3039999"/>
            </a:xfrm>
            <a:custGeom>
              <a:avLst/>
              <a:gdLst/>
              <a:ahLst/>
              <a:cxnLst/>
              <a:rect r="r" b="b" t="t" l="l"/>
              <a:pathLst>
                <a:path h="3039999" w="1785620">
                  <a:moveTo>
                    <a:pt x="1785620" y="0"/>
                  </a:moveTo>
                  <a:lnTo>
                    <a:pt x="0" y="0"/>
                  </a:lnTo>
                  <a:lnTo>
                    <a:pt x="0" y="3039999"/>
                  </a:lnTo>
                  <a:lnTo>
                    <a:pt x="1785620" y="3039999"/>
                  </a:lnTo>
                  <a:close/>
                </a:path>
              </a:pathLst>
            </a:custGeom>
            <a:solidFill>
              <a:srgbClr val="0DB7C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39050" y="2951666"/>
            <a:ext cx="6498454" cy="822360"/>
            <a:chOff x="0" y="0"/>
            <a:chExt cx="8664605" cy="10964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664575" cy="1096518"/>
            </a:xfrm>
            <a:custGeom>
              <a:avLst/>
              <a:gdLst/>
              <a:ahLst/>
              <a:cxnLst/>
              <a:rect r="r" b="b" t="t" l="l"/>
              <a:pathLst>
                <a:path h="1096518" w="8664575">
                  <a:moveTo>
                    <a:pt x="0" y="0"/>
                  </a:moveTo>
                  <a:lnTo>
                    <a:pt x="8664575" y="0"/>
                  </a:lnTo>
                  <a:lnTo>
                    <a:pt x="8664575" y="1096518"/>
                  </a:lnTo>
                  <a:lnTo>
                    <a:pt x="0" y="1096518"/>
                  </a:lnTo>
                  <a:close/>
                </a:path>
              </a:pathLst>
            </a:custGeom>
            <a:solidFill>
              <a:srgbClr val="076F83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780275" y="102621"/>
            <a:ext cx="6922350" cy="2097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DB7C4"/>
                </a:solidFill>
                <a:latin typeface="Dosis"/>
              </a:rPr>
              <a:t>Solução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39050" y="2856416"/>
            <a:ext cx="12010950" cy="444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F0000"/>
                </a:solidFill>
                <a:latin typeface="Arial Bold"/>
              </a:rPr>
              <a:t>S</a:t>
            </a:r>
            <a:r>
              <a:rPr lang="en-US" sz="4999">
                <a:solidFill>
                  <a:srgbClr val="FFFFFF"/>
                </a:solidFill>
                <a:latin typeface="Arial"/>
              </a:rPr>
              <a:t>ympto</a:t>
            </a:r>
          </a:p>
          <a:p>
            <a:pPr algn="l">
              <a:lnSpc>
                <a:spcPts val="4079"/>
              </a:lnSpc>
            </a:pPr>
            <a:r>
              <a:rPr lang="en-US" sz="3400">
                <a:solidFill>
                  <a:srgbClr val="000001"/>
                </a:solidFill>
                <a:latin typeface="Dosis"/>
              </a:rPr>
              <a:t>O aplicativo </a:t>
            </a:r>
            <a:r>
              <a:rPr lang="en-US" sz="3400">
                <a:solidFill>
                  <a:srgbClr val="FF0000"/>
                </a:solidFill>
                <a:latin typeface="Dosis"/>
              </a:rPr>
              <a:t>S</a:t>
            </a:r>
            <a:r>
              <a:rPr lang="en-US" sz="3400">
                <a:solidFill>
                  <a:srgbClr val="415665"/>
                </a:solidFill>
                <a:latin typeface="Dosis"/>
              </a:rPr>
              <a:t>ympto</a:t>
            </a:r>
            <a:r>
              <a:rPr lang="en-US" sz="3400">
                <a:solidFill>
                  <a:srgbClr val="000001"/>
                </a:solidFill>
                <a:latin typeface="Dosis"/>
              </a:rPr>
              <a:t> oferece uma plataforma inovadora para a avaliação de sintomas médicos. Os usuários podem registrar os sintomas que estão experimentando, e o aplicativo utiliza um amplo banco de dados juntamente a algoritmos avançados para identificar as condições médicas mais prováveis associadas a esses sintomas. </a:t>
            </a:r>
            <a:r>
              <a:rPr lang="en-US" sz="3400">
                <a:solidFill>
                  <a:srgbClr val="FF0000"/>
                </a:solidFill>
                <a:latin typeface="Dosis"/>
              </a:rPr>
              <a:t>S</a:t>
            </a:r>
            <a:r>
              <a:rPr lang="en-US" sz="3400">
                <a:solidFill>
                  <a:srgbClr val="415665"/>
                </a:solidFill>
                <a:latin typeface="Dosis"/>
              </a:rPr>
              <a:t>ympto</a:t>
            </a:r>
            <a:r>
              <a:rPr lang="en-US" sz="3400">
                <a:solidFill>
                  <a:srgbClr val="000001"/>
                </a:solidFill>
                <a:latin typeface="Dosis"/>
              </a:rPr>
              <a:t> também fornece descrições detalhadas das possíveis doenças, incluindo informações sobre sintomas, causas e opções de tratamento.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275" y="91425"/>
            <a:ext cx="1156350" cy="2097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FFFFFF"/>
                </a:solidFill>
                <a:latin typeface="Dosis"/>
              </a:rPr>
              <a:t>‹#›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3350000" y="1151196"/>
            <a:ext cx="4241970" cy="8722178"/>
          </a:xfrm>
          <a:custGeom>
            <a:avLst/>
            <a:gdLst/>
            <a:ahLst/>
            <a:cxnLst/>
            <a:rect r="r" b="b" t="t" l="l"/>
            <a:pathLst>
              <a:path h="8722178" w="4241970">
                <a:moveTo>
                  <a:pt x="0" y="0"/>
                </a:moveTo>
                <a:lnTo>
                  <a:pt x="4241970" y="0"/>
                </a:lnTo>
                <a:lnTo>
                  <a:pt x="4241970" y="8722178"/>
                </a:lnTo>
                <a:lnTo>
                  <a:pt x="0" y="87221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603385" y="5973609"/>
            <a:ext cx="867600" cy="867600"/>
          </a:xfrm>
          <a:custGeom>
            <a:avLst/>
            <a:gdLst/>
            <a:ahLst/>
            <a:cxnLst/>
            <a:rect r="r" b="b" t="t" l="l"/>
            <a:pathLst>
              <a:path h="867600" w="867600">
                <a:moveTo>
                  <a:pt x="0" y="0"/>
                </a:moveTo>
                <a:lnTo>
                  <a:pt x="867600" y="0"/>
                </a:lnTo>
                <a:lnTo>
                  <a:pt x="867600" y="867600"/>
                </a:lnTo>
                <a:lnTo>
                  <a:pt x="0" y="8676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037185" y="3340226"/>
            <a:ext cx="867600" cy="867600"/>
          </a:xfrm>
          <a:custGeom>
            <a:avLst/>
            <a:gdLst/>
            <a:ahLst/>
            <a:cxnLst/>
            <a:rect r="r" b="b" t="t" l="l"/>
            <a:pathLst>
              <a:path h="867600" w="867600">
                <a:moveTo>
                  <a:pt x="0" y="0"/>
                </a:moveTo>
                <a:lnTo>
                  <a:pt x="867600" y="0"/>
                </a:lnTo>
                <a:lnTo>
                  <a:pt x="867600" y="867600"/>
                </a:lnTo>
                <a:lnTo>
                  <a:pt x="0" y="8676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0" y="0"/>
            <a:ext cx="1339200" cy="10287000"/>
            <a:chOff x="0" y="0"/>
            <a:chExt cx="17856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8562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785620">
                  <a:moveTo>
                    <a:pt x="178562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1785620" y="13716000"/>
                  </a:lnTo>
                  <a:close/>
                </a:path>
              </a:pathLst>
            </a:custGeom>
            <a:solidFill>
              <a:srgbClr val="F6F6F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50" y="0"/>
            <a:ext cx="1339200" cy="2280000"/>
            <a:chOff x="0" y="0"/>
            <a:chExt cx="1785600" cy="304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5620" cy="3039999"/>
            </a:xfrm>
            <a:custGeom>
              <a:avLst/>
              <a:gdLst/>
              <a:ahLst/>
              <a:cxnLst/>
              <a:rect r="r" b="b" t="t" l="l"/>
              <a:pathLst>
                <a:path h="3039999" w="1785620">
                  <a:moveTo>
                    <a:pt x="1785620" y="0"/>
                  </a:moveTo>
                  <a:lnTo>
                    <a:pt x="0" y="0"/>
                  </a:lnTo>
                  <a:lnTo>
                    <a:pt x="0" y="3039999"/>
                  </a:lnTo>
                  <a:lnTo>
                    <a:pt x="1785620" y="3039999"/>
                  </a:lnTo>
                  <a:close/>
                </a:path>
              </a:pathLst>
            </a:custGeom>
            <a:solidFill>
              <a:srgbClr val="0DB7C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39050" y="1140000"/>
            <a:ext cx="8978696" cy="818651"/>
            <a:chOff x="0" y="0"/>
            <a:chExt cx="11971594" cy="10915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971552" cy="1091572"/>
            </a:xfrm>
            <a:custGeom>
              <a:avLst/>
              <a:gdLst/>
              <a:ahLst/>
              <a:cxnLst/>
              <a:rect r="r" b="b" t="t" l="l"/>
              <a:pathLst>
                <a:path h="1091572" w="11971552">
                  <a:moveTo>
                    <a:pt x="0" y="0"/>
                  </a:moveTo>
                  <a:lnTo>
                    <a:pt x="11971552" y="0"/>
                  </a:lnTo>
                  <a:lnTo>
                    <a:pt x="11971552" y="1091572"/>
                  </a:lnTo>
                  <a:lnTo>
                    <a:pt x="0" y="1091572"/>
                  </a:lnTo>
                  <a:close/>
                </a:path>
              </a:pathLst>
            </a:custGeom>
            <a:solidFill>
              <a:srgbClr val="076F83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520230" y="1263326"/>
            <a:ext cx="8797516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14"/>
              </a:lnSpc>
            </a:pPr>
            <a:r>
              <a:rPr lang="en-US" sz="4678">
                <a:solidFill>
                  <a:srgbClr val="FFFFFF"/>
                </a:solidFill>
                <a:latin typeface="Dosis Bold"/>
              </a:rPr>
              <a:t>Planejamento de Desenvolvimento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275" y="1464675"/>
            <a:ext cx="115635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4800">
                <a:solidFill>
                  <a:srgbClr val="FFFFFF"/>
                </a:solidFill>
                <a:latin typeface="Dosis"/>
              </a:rPr>
              <a:t>‹#›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39050" y="2280000"/>
            <a:ext cx="16510114" cy="495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96"/>
              </a:lnSpc>
            </a:pPr>
            <a:r>
              <a:rPr lang="en-US" sz="4080">
                <a:solidFill>
                  <a:srgbClr val="000000"/>
                </a:solidFill>
                <a:latin typeface="Dosis Bold"/>
              </a:rPr>
              <a:t>Planejamento de Desenvolvimento: 08/04.</a:t>
            </a:r>
          </a:p>
          <a:p>
            <a:pPr algn="just">
              <a:lnSpc>
                <a:spcPts val="4896"/>
              </a:lnSpc>
            </a:pPr>
          </a:p>
          <a:p>
            <a:pPr algn="just">
              <a:lnSpc>
                <a:spcPts val="4896"/>
              </a:lnSpc>
            </a:pPr>
            <a:r>
              <a:rPr lang="en-US" sz="4080">
                <a:solidFill>
                  <a:srgbClr val="000000"/>
                </a:solidFill>
                <a:latin typeface="Dosis Bold"/>
              </a:rPr>
              <a:t>Telas Principais</a:t>
            </a:r>
            <a:r>
              <a:rPr lang="en-US" sz="4080">
                <a:solidFill>
                  <a:srgbClr val="000000"/>
                </a:solidFill>
                <a:latin typeface="Dosis"/>
              </a:rPr>
              <a:t>: Tela de Início, Tela de Registro de Sintomas, Tela de Resultados.</a:t>
            </a:r>
          </a:p>
          <a:p>
            <a:pPr algn="just">
              <a:lnSpc>
                <a:spcPts val="4896"/>
              </a:lnSpc>
            </a:pPr>
          </a:p>
          <a:p>
            <a:pPr algn="just">
              <a:lnSpc>
                <a:spcPts val="4896"/>
              </a:lnSpc>
              <a:spcBef>
                <a:spcPct val="0"/>
              </a:spcBef>
            </a:pPr>
            <a:r>
              <a:rPr lang="en-US" sz="4080">
                <a:solidFill>
                  <a:srgbClr val="000000"/>
                </a:solidFill>
                <a:latin typeface="Dosis Bold"/>
              </a:rPr>
              <a:t>Funcionalidades:</a:t>
            </a:r>
            <a:r>
              <a:rPr lang="en-US" sz="4080">
                <a:solidFill>
                  <a:srgbClr val="000000"/>
                </a:solidFill>
                <a:latin typeface="Dosis"/>
              </a:rPr>
              <a:t> A Tela de Início oferece login/cadastro. A Tela de Registro de Sintomas permite que usuários insiram e descrevam seus sintomas. A Tela de Resultados mostra as condições médicas possíveis, com descrições, causas, e opções de tratamento.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0" y="0"/>
            <a:ext cx="1339200" cy="10287000"/>
            <a:chOff x="0" y="0"/>
            <a:chExt cx="17856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8562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785620">
                  <a:moveTo>
                    <a:pt x="178562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1785620" y="13716000"/>
                  </a:lnTo>
                  <a:close/>
                </a:path>
              </a:pathLst>
            </a:custGeom>
            <a:solidFill>
              <a:srgbClr val="F6F6F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50" y="0"/>
            <a:ext cx="1339200" cy="2280000"/>
            <a:chOff x="0" y="0"/>
            <a:chExt cx="1785600" cy="304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5620" cy="3039999"/>
            </a:xfrm>
            <a:custGeom>
              <a:avLst/>
              <a:gdLst/>
              <a:ahLst/>
              <a:cxnLst/>
              <a:rect r="r" b="b" t="t" l="l"/>
              <a:pathLst>
                <a:path h="3039999" w="1785620">
                  <a:moveTo>
                    <a:pt x="1785620" y="0"/>
                  </a:moveTo>
                  <a:lnTo>
                    <a:pt x="0" y="0"/>
                  </a:lnTo>
                  <a:lnTo>
                    <a:pt x="0" y="3039999"/>
                  </a:lnTo>
                  <a:lnTo>
                    <a:pt x="1785620" y="3039999"/>
                  </a:lnTo>
                  <a:close/>
                </a:path>
              </a:pathLst>
            </a:custGeom>
            <a:solidFill>
              <a:srgbClr val="0DB7C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39050" y="1140000"/>
            <a:ext cx="8978696" cy="818651"/>
            <a:chOff x="0" y="0"/>
            <a:chExt cx="11971594" cy="10915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971552" cy="1091572"/>
            </a:xfrm>
            <a:custGeom>
              <a:avLst/>
              <a:gdLst/>
              <a:ahLst/>
              <a:cxnLst/>
              <a:rect r="r" b="b" t="t" l="l"/>
              <a:pathLst>
                <a:path h="1091572" w="11971552">
                  <a:moveTo>
                    <a:pt x="0" y="0"/>
                  </a:moveTo>
                  <a:lnTo>
                    <a:pt x="11971552" y="0"/>
                  </a:lnTo>
                  <a:lnTo>
                    <a:pt x="11971552" y="1091572"/>
                  </a:lnTo>
                  <a:lnTo>
                    <a:pt x="0" y="1091572"/>
                  </a:lnTo>
                  <a:close/>
                </a:path>
              </a:pathLst>
            </a:custGeom>
            <a:solidFill>
              <a:srgbClr val="076F83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520230" y="1263326"/>
            <a:ext cx="8797516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14"/>
              </a:lnSpc>
            </a:pPr>
            <a:r>
              <a:rPr lang="en-US" sz="4678">
                <a:solidFill>
                  <a:srgbClr val="FFFFFF"/>
                </a:solidFill>
                <a:latin typeface="Dosis Bold"/>
              </a:rPr>
              <a:t>Planejamento de Desenvolvimento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275" y="1464675"/>
            <a:ext cx="115635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4800">
                <a:solidFill>
                  <a:srgbClr val="FFFFFF"/>
                </a:solidFill>
                <a:latin typeface="Dosis"/>
              </a:rPr>
              <a:t>‹#›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39050" y="2280000"/>
            <a:ext cx="16510114" cy="557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96"/>
              </a:lnSpc>
            </a:pPr>
            <a:r>
              <a:rPr lang="en-US" sz="4080">
                <a:solidFill>
                  <a:srgbClr val="000000"/>
                </a:solidFill>
                <a:latin typeface="Dosis Bold"/>
              </a:rPr>
              <a:t>Definição de Testes: 08/05 - 29/05</a:t>
            </a:r>
          </a:p>
          <a:p>
            <a:pPr algn="just">
              <a:lnSpc>
                <a:spcPts val="4896"/>
              </a:lnSpc>
            </a:pPr>
          </a:p>
          <a:p>
            <a:pPr algn="just">
              <a:lnSpc>
                <a:spcPts val="4896"/>
              </a:lnSpc>
            </a:pPr>
            <a:r>
              <a:rPr lang="en-US" sz="4080">
                <a:solidFill>
                  <a:srgbClr val="000000"/>
                </a:solidFill>
                <a:latin typeface="Dosis Bold"/>
              </a:rPr>
              <a:t>Testes: </a:t>
            </a:r>
            <a:r>
              <a:rPr lang="en-US" sz="4080">
                <a:solidFill>
                  <a:srgbClr val="000000"/>
                </a:solidFill>
                <a:latin typeface="Dosis"/>
              </a:rPr>
              <a:t>Serão realizados testes de usabilidade, testes funcionais, e testes de performance.</a:t>
            </a:r>
          </a:p>
          <a:p>
            <a:pPr algn="just">
              <a:lnSpc>
                <a:spcPts val="4896"/>
              </a:lnSpc>
            </a:pPr>
          </a:p>
          <a:p>
            <a:pPr algn="just">
              <a:lnSpc>
                <a:spcPts val="4896"/>
              </a:lnSpc>
            </a:pPr>
            <a:r>
              <a:rPr lang="en-US" sz="4080">
                <a:solidFill>
                  <a:srgbClr val="000000"/>
                </a:solidFill>
                <a:latin typeface="Dosis Bold"/>
              </a:rPr>
              <a:t>Justificativa: </a:t>
            </a:r>
            <a:r>
              <a:rPr lang="en-US" sz="4080">
                <a:solidFill>
                  <a:srgbClr val="000000"/>
                </a:solidFill>
                <a:latin typeface="Dosis"/>
              </a:rPr>
              <a:t>Esses testes são críticos para garantir que o aplicativo seja intuitivo, funcione conforme esperado em diferentes dispositivos e condições, e tenha um desempenho rápido e confiável.</a:t>
            </a:r>
          </a:p>
          <a:p>
            <a:pPr algn="just">
              <a:lnSpc>
                <a:spcPts val="489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0" y="0"/>
            <a:ext cx="1339200" cy="10287000"/>
            <a:chOff x="0" y="0"/>
            <a:chExt cx="17856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8562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785620">
                  <a:moveTo>
                    <a:pt x="178562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1785620" y="13716000"/>
                  </a:lnTo>
                  <a:close/>
                </a:path>
              </a:pathLst>
            </a:custGeom>
            <a:solidFill>
              <a:srgbClr val="F6F6F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50" y="0"/>
            <a:ext cx="1339200" cy="2280000"/>
            <a:chOff x="0" y="0"/>
            <a:chExt cx="1785600" cy="304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5620" cy="3039999"/>
            </a:xfrm>
            <a:custGeom>
              <a:avLst/>
              <a:gdLst/>
              <a:ahLst/>
              <a:cxnLst/>
              <a:rect r="r" b="b" t="t" l="l"/>
              <a:pathLst>
                <a:path h="3039999" w="1785620">
                  <a:moveTo>
                    <a:pt x="1785620" y="0"/>
                  </a:moveTo>
                  <a:lnTo>
                    <a:pt x="0" y="0"/>
                  </a:lnTo>
                  <a:lnTo>
                    <a:pt x="0" y="3039999"/>
                  </a:lnTo>
                  <a:lnTo>
                    <a:pt x="1785620" y="3039999"/>
                  </a:lnTo>
                  <a:close/>
                </a:path>
              </a:pathLst>
            </a:custGeom>
            <a:solidFill>
              <a:srgbClr val="0DB7C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39050" y="1140000"/>
            <a:ext cx="8978696" cy="818651"/>
            <a:chOff x="0" y="0"/>
            <a:chExt cx="11971594" cy="10915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971552" cy="1091572"/>
            </a:xfrm>
            <a:custGeom>
              <a:avLst/>
              <a:gdLst/>
              <a:ahLst/>
              <a:cxnLst/>
              <a:rect r="r" b="b" t="t" l="l"/>
              <a:pathLst>
                <a:path h="1091572" w="11971552">
                  <a:moveTo>
                    <a:pt x="0" y="0"/>
                  </a:moveTo>
                  <a:lnTo>
                    <a:pt x="11971552" y="0"/>
                  </a:lnTo>
                  <a:lnTo>
                    <a:pt x="11971552" y="1091572"/>
                  </a:lnTo>
                  <a:lnTo>
                    <a:pt x="0" y="1091572"/>
                  </a:lnTo>
                  <a:close/>
                </a:path>
              </a:pathLst>
            </a:custGeom>
            <a:solidFill>
              <a:srgbClr val="076F83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520230" y="1263326"/>
            <a:ext cx="8797516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14"/>
              </a:lnSpc>
            </a:pPr>
            <a:r>
              <a:rPr lang="en-US" sz="4678">
                <a:solidFill>
                  <a:srgbClr val="FFFFFF"/>
                </a:solidFill>
                <a:latin typeface="Dosis Bold"/>
              </a:rPr>
              <a:t>Planejamento de Desenvolvimento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275" y="1464675"/>
            <a:ext cx="115635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4800">
                <a:solidFill>
                  <a:srgbClr val="FFFFFF"/>
                </a:solidFill>
                <a:latin typeface="Dosis"/>
              </a:rPr>
              <a:t>‹#›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39050" y="2280000"/>
            <a:ext cx="16510114" cy="495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96"/>
              </a:lnSpc>
            </a:pPr>
            <a:r>
              <a:rPr lang="en-US" sz="4080">
                <a:solidFill>
                  <a:srgbClr val="000000"/>
                </a:solidFill>
                <a:latin typeface="Dosis Bold"/>
              </a:rPr>
              <a:t>Análise de Riscos: 03/06 - 10/06</a:t>
            </a:r>
          </a:p>
          <a:p>
            <a:pPr algn="just">
              <a:lnSpc>
                <a:spcPts val="4896"/>
              </a:lnSpc>
            </a:pPr>
          </a:p>
          <a:p>
            <a:pPr algn="just">
              <a:lnSpc>
                <a:spcPts val="4896"/>
              </a:lnSpc>
            </a:pPr>
            <a:r>
              <a:rPr lang="en-US" sz="4080">
                <a:solidFill>
                  <a:srgbClr val="000000"/>
                </a:solidFill>
                <a:latin typeface="Dosis Bold"/>
              </a:rPr>
              <a:t>Riscos Identificados: </a:t>
            </a:r>
            <a:r>
              <a:rPr lang="en-US" sz="4080">
                <a:solidFill>
                  <a:srgbClr val="000000"/>
                </a:solidFill>
                <a:latin typeface="Dosis"/>
              </a:rPr>
              <a:t>Atrasos no cronograma, superação do orçamento, e problemas técnicos imprevistos.</a:t>
            </a:r>
          </a:p>
          <a:p>
            <a:pPr algn="just">
              <a:lnSpc>
                <a:spcPts val="4896"/>
              </a:lnSpc>
            </a:pPr>
          </a:p>
          <a:p>
            <a:pPr algn="just">
              <a:lnSpc>
                <a:spcPts val="4896"/>
              </a:lnSpc>
              <a:spcBef>
                <a:spcPct val="0"/>
              </a:spcBef>
            </a:pPr>
            <a:r>
              <a:rPr lang="en-US" sz="4080">
                <a:solidFill>
                  <a:srgbClr val="000000"/>
                </a:solidFill>
                <a:latin typeface="Dosis Bold"/>
              </a:rPr>
              <a:t>Plano B</a:t>
            </a:r>
            <a:r>
              <a:rPr lang="en-US" sz="4080">
                <a:solidFill>
                  <a:srgbClr val="000000"/>
                </a:solidFill>
                <a:latin typeface="Dosis"/>
              </a:rPr>
              <a:t>: Para cada risco, o plano B inclui a reavaliação e ajuste do cronograma, alocação de recursos adicionais, e a contratação de consultores técnicos para solucionar problemas complexos, respectivamente.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0" y="0"/>
            <a:ext cx="1339200" cy="10287000"/>
            <a:chOff x="0" y="0"/>
            <a:chExt cx="17856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8562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785620">
                  <a:moveTo>
                    <a:pt x="178562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1785620" y="13716000"/>
                  </a:lnTo>
                  <a:close/>
                </a:path>
              </a:pathLst>
            </a:custGeom>
            <a:solidFill>
              <a:srgbClr val="F6F6F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50" y="0"/>
            <a:ext cx="1339200" cy="2280000"/>
            <a:chOff x="0" y="0"/>
            <a:chExt cx="1785600" cy="304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5620" cy="3039999"/>
            </a:xfrm>
            <a:custGeom>
              <a:avLst/>
              <a:gdLst/>
              <a:ahLst/>
              <a:cxnLst/>
              <a:rect r="r" b="b" t="t" l="l"/>
              <a:pathLst>
                <a:path h="3039999" w="1785620">
                  <a:moveTo>
                    <a:pt x="1785620" y="0"/>
                  </a:moveTo>
                  <a:lnTo>
                    <a:pt x="0" y="0"/>
                  </a:lnTo>
                  <a:lnTo>
                    <a:pt x="0" y="3039999"/>
                  </a:lnTo>
                  <a:lnTo>
                    <a:pt x="1785620" y="3039999"/>
                  </a:lnTo>
                  <a:close/>
                </a:path>
              </a:pathLst>
            </a:custGeom>
            <a:solidFill>
              <a:srgbClr val="0DB7C4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780273" y="102621"/>
            <a:ext cx="8479950" cy="2097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65B62"/>
                </a:solidFill>
                <a:latin typeface="Dosis"/>
              </a:rPr>
              <a:t>TELAS DO </a:t>
            </a:r>
            <a:r>
              <a:rPr lang="en-US" sz="4800">
                <a:solidFill>
                  <a:srgbClr val="F24745"/>
                </a:solidFill>
                <a:latin typeface="Dosis"/>
              </a:rPr>
              <a:t>S</a:t>
            </a:r>
            <a:r>
              <a:rPr lang="en-US" sz="4800">
                <a:solidFill>
                  <a:srgbClr val="065B62"/>
                </a:solidFill>
                <a:latin typeface="Dosis"/>
              </a:rPr>
              <a:t>YMPTO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275" y="91425"/>
            <a:ext cx="1156350" cy="2097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FFFFFF"/>
                </a:solidFill>
                <a:latin typeface="Dosis"/>
              </a:rPr>
              <a:t>‹#›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9973272" y="4194922"/>
            <a:ext cx="755826" cy="1236744"/>
          </a:xfrm>
          <a:custGeom>
            <a:avLst/>
            <a:gdLst/>
            <a:ahLst/>
            <a:cxnLst/>
            <a:rect r="r" b="b" t="t" l="l"/>
            <a:pathLst>
              <a:path h="1236744" w="755826">
                <a:moveTo>
                  <a:pt x="0" y="0"/>
                </a:moveTo>
                <a:lnTo>
                  <a:pt x="755826" y="0"/>
                </a:lnTo>
                <a:lnTo>
                  <a:pt x="755826" y="1236744"/>
                </a:lnTo>
                <a:lnTo>
                  <a:pt x="0" y="12367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599694" y="4194922"/>
            <a:ext cx="883854" cy="1026412"/>
          </a:xfrm>
          <a:custGeom>
            <a:avLst/>
            <a:gdLst/>
            <a:ahLst/>
            <a:cxnLst/>
            <a:rect r="r" b="b" t="t" l="l"/>
            <a:pathLst>
              <a:path h="1026412" w="883854">
                <a:moveTo>
                  <a:pt x="0" y="0"/>
                </a:moveTo>
                <a:lnTo>
                  <a:pt x="883854" y="0"/>
                </a:lnTo>
                <a:lnTo>
                  <a:pt x="883854" y="1026412"/>
                </a:lnTo>
                <a:lnTo>
                  <a:pt x="0" y="10264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87100" y="2202200"/>
            <a:ext cx="4445850" cy="8084800"/>
          </a:xfrm>
          <a:custGeom>
            <a:avLst/>
            <a:gdLst/>
            <a:ahLst/>
            <a:cxnLst/>
            <a:rect r="r" b="b" t="t" l="l"/>
            <a:pathLst>
              <a:path h="8084800" w="4445850">
                <a:moveTo>
                  <a:pt x="0" y="0"/>
                </a:moveTo>
                <a:lnTo>
                  <a:pt x="4445850" y="0"/>
                </a:lnTo>
                <a:lnTo>
                  <a:pt x="4445850" y="8084800"/>
                </a:lnTo>
                <a:lnTo>
                  <a:pt x="0" y="808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062" t="0" r="-1062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921100" y="2202200"/>
            <a:ext cx="4445800" cy="8084800"/>
          </a:xfrm>
          <a:custGeom>
            <a:avLst/>
            <a:gdLst/>
            <a:ahLst/>
            <a:cxnLst/>
            <a:rect r="r" b="b" t="t" l="l"/>
            <a:pathLst>
              <a:path h="8084800" w="4445800">
                <a:moveTo>
                  <a:pt x="0" y="0"/>
                </a:moveTo>
                <a:lnTo>
                  <a:pt x="4445800" y="0"/>
                </a:lnTo>
                <a:lnTo>
                  <a:pt x="4445800" y="8084800"/>
                </a:lnTo>
                <a:lnTo>
                  <a:pt x="0" y="808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122" t="0" r="-1122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052700" y="2188575"/>
            <a:ext cx="4591050" cy="7995800"/>
          </a:xfrm>
          <a:custGeom>
            <a:avLst/>
            <a:gdLst/>
            <a:ahLst/>
            <a:cxnLst/>
            <a:rect r="r" b="b" t="t" l="l"/>
            <a:pathLst>
              <a:path h="7995800" w="4591050">
                <a:moveTo>
                  <a:pt x="0" y="0"/>
                </a:moveTo>
                <a:lnTo>
                  <a:pt x="4591050" y="0"/>
                </a:lnTo>
                <a:lnTo>
                  <a:pt x="4591050" y="7995800"/>
                </a:lnTo>
                <a:lnTo>
                  <a:pt x="0" y="79958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1462" r="0" b="-1462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2586" y="-330182"/>
            <a:ext cx="1339200" cy="10287000"/>
            <a:chOff x="0" y="0"/>
            <a:chExt cx="17856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8562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785620">
                  <a:moveTo>
                    <a:pt x="178562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1785620" y="13716000"/>
                  </a:lnTo>
                  <a:close/>
                </a:path>
              </a:pathLst>
            </a:custGeom>
            <a:solidFill>
              <a:srgbClr val="F6F6F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50" y="0"/>
            <a:ext cx="1339200" cy="2280000"/>
            <a:chOff x="0" y="0"/>
            <a:chExt cx="1785600" cy="304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5620" cy="3039999"/>
            </a:xfrm>
            <a:custGeom>
              <a:avLst/>
              <a:gdLst/>
              <a:ahLst/>
              <a:cxnLst/>
              <a:rect r="r" b="b" t="t" l="l"/>
              <a:pathLst>
                <a:path h="3039999" w="1785620">
                  <a:moveTo>
                    <a:pt x="1785620" y="0"/>
                  </a:moveTo>
                  <a:lnTo>
                    <a:pt x="0" y="0"/>
                  </a:lnTo>
                  <a:lnTo>
                    <a:pt x="0" y="3039999"/>
                  </a:lnTo>
                  <a:lnTo>
                    <a:pt x="1785620" y="3039999"/>
                  </a:lnTo>
                  <a:close/>
                </a:path>
              </a:pathLst>
            </a:custGeom>
            <a:solidFill>
              <a:srgbClr val="0DB7C4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780273" y="102621"/>
            <a:ext cx="8479950" cy="2097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65B62"/>
                </a:solidFill>
                <a:latin typeface="Dosis"/>
              </a:rPr>
              <a:t>TELAS DO </a:t>
            </a:r>
            <a:r>
              <a:rPr lang="en-US" sz="4800">
                <a:solidFill>
                  <a:srgbClr val="F24745"/>
                </a:solidFill>
                <a:latin typeface="Dosis"/>
              </a:rPr>
              <a:t>S</a:t>
            </a:r>
            <a:r>
              <a:rPr lang="en-US" sz="4800">
                <a:solidFill>
                  <a:srgbClr val="065B62"/>
                </a:solidFill>
                <a:latin typeface="Dosis"/>
              </a:rPr>
              <a:t>YMPTO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275" y="91425"/>
            <a:ext cx="1156350" cy="2097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FFFFFF"/>
                </a:solidFill>
                <a:latin typeface="Dosis"/>
              </a:rPr>
              <a:t>‹#›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5169245" y="4194946"/>
            <a:ext cx="755826" cy="1236744"/>
          </a:xfrm>
          <a:custGeom>
            <a:avLst/>
            <a:gdLst/>
            <a:ahLst/>
            <a:cxnLst/>
            <a:rect r="r" b="b" t="t" l="l"/>
            <a:pathLst>
              <a:path h="1236744" w="755826">
                <a:moveTo>
                  <a:pt x="0" y="0"/>
                </a:moveTo>
                <a:lnTo>
                  <a:pt x="755826" y="0"/>
                </a:lnTo>
                <a:lnTo>
                  <a:pt x="755826" y="1236744"/>
                </a:lnTo>
                <a:lnTo>
                  <a:pt x="0" y="12367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795667" y="4194946"/>
            <a:ext cx="883854" cy="1026412"/>
          </a:xfrm>
          <a:custGeom>
            <a:avLst/>
            <a:gdLst/>
            <a:ahLst/>
            <a:cxnLst/>
            <a:rect r="r" b="b" t="t" l="l"/>
            <a:pathLst>
              <a:path h="1026412" w="883854">
                <a:moveTo>
                  <a:pt x="0" y="0"/>
                </a:moveTo>
                <a:lnTo>
                  <a:pt x="883854" y="0"/>
                </a:lnTo>
                <a:lnTo>
                  <a:pt x="883854" y="1026412"/>
                </a:lnTo>
                <a:lnTo>
                  <a:pt x="0" y="10264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554159" y="1961042"/>
            <a:ext cx="4610100" cy="7951300"/>
          </a:xfrm>
          <a:custGeom>
            <a:avLst/>
            <a:gdLst/>
            <a:ahLst/>
            <a:cxnLst/>
            <a:rect r="r" b="b" t="t" l="l"/>
            <a:pathLst>
              <a:path h="7951300" w="4610100">
                <a:moveTo>
                  <a:pt x="0" y="0"/>
                </a:moveTo>
                <a:lnTo>
                  <a:pt x="4610100" y="0"/>
                </a:lnTo>
                <a:lnTo>
                  <a:pt x="4610100" y="7951300"/>
                </a:lnTo>
                <a:lnTo>
                  <a:pt x="0" y="79513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390" r="0" b="-139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926259" y="1961042"/>
            <a:ext cx="4572000" cy="8210550"/>
          </a:xfrm>
          <a:custGeom>
            <a:avLst/>
            <a:gdLst/>
            <a:ahLst/>
            <a:cxnLst/>
            <a:rect r="r" b="b" t="t" l="l"/>
            <a:pathLst>
              <a:path h="8210550" w="4572000">
                <a:moveTo>
                  <a:pt x="0" y="0"/>
                </a:moveTo>
                <a:lnTo>
                  <a:pt x="4572000" y="0"/>
                </a:lnTo>
                <a:lnTo>
                  <a:pt x="4572000" y="8210550"/>
                </a:lnTo>
                <a:lnTo>
                  <a:pt x="0" y="82105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0" y="0"/>
            <a:ext cx="1339200" cy="10287000"/>
            <a:chOff x="0" y="0"/>
            <a:chExt cx="17856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8562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785620">
                  <a:moveTo>
                    <a:pt x="178562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1785620" y="13716000"/>
                  </a:lnTo>
                  <a:close/>
                </a:path>
              </a:pathLst>
            </a:custGeom>
            <a:solidFill>
              <a:srgbClr val="F6F6F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50" y="0"/>
            <a:ext cx="1339200" cy="2280000"/>
            <a:chOff x="0" y="0"/>
            <a:chExt cx="1785600" cy="304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5620" cy="3039999"/>
            </a:xfrm>
            <a:custGeom>
              <a:avLst/>
              <a:gdLst/>
              <a:ahLst/>
              <a:cxnLst/>
              <a:rect r="r" b="b" t="t" l="l"/>
              <a:pathLst>
                <a:path h="3039999" w="1785620">
                  <a:moveTo>
                    <a:pt x="1785620" y="0"/>
                  </a:moveTo>
                  <a:lnTo>
                    <a:pt x="0" y="0"/>
                  </a:lnTo>
                  <a:lnTo>
                    <a:pt x="0" y="3039999"/>
                  </a:lnTo>
                  <a:lnTo>
                    <a:pt x="1785620" y="3039999"/>
                  </a:lnTo>
                  <a:close/>
                </a:path>
              </a:pathLst>
            </a:custGeom>
            <a:solidFill>
              <a:srgbClr val="0DB7C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39050" y="1140000"/>
            <a:ext cx="6498454" cy="818651"/>
            <a:chOff x="0" y="0"/>
            <a:chExt cx="8664605" cy="10915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664575" cy="1091572"/>
            </a:xfrm>
            <a:custGeom>
              <a:avLst/>
              <a:gdLst/>
              <a:ahLst/>
              <a:cxnLst/>
              <a:rect r="r" b="b" t="t" l="l"/>
              <a:pathLst>
                <a:path h="1091572" w="8664575">
                  <a:moveTo>
                    <a:pt x="0" y="0"/>
                  </a:moveTo>
                  <a:lnTo>
                    <a:pt x="8664575" y="0"/>
                  </a:lnTo>
                  <a:lnTo>
                    <a:pt x="8664575" y="1091572"/>
                  </a:lnTo>
                  <a:lnTo>
                    <a:pt x="0" y="1091572"/>
                  </a:lnTo>
                  <a:close/>
                </a:path>
              </a:pathLst>
            </a:custGeom>
            <a:solidFill>
              <a:srgbClr val="076F83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703315" y="1140000"/>
            <a:ext cx="692235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4800">
                <a:solidFill>
                  <a:srgbClr val="F6F6F6"/>
                </a:solidFill>
                <a:latin typeface="Dosis"/>
              </a:rPr>
              <a:t>Definição de testes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275" y="1464675"/>
            <a:ext cx="115635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4800">
                <a:solidFill>
                  <a:srgbClr val="FFFFFF"/>
                </a:solidFill>
                <a:latin typeface="Dosis"/>
              </a:rPr>
              <a:t>‹#›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39050" y="2464336"/>
            <a:ext cx="16547953" cy="804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85"/>
              </a:lnSpc>
            </a:pPr>
            <a:r>
              <a:rPr lang="en-US" sz="4071">
                <a:solidFill>
                  <a:srgbClr val="000000"/>
                </a:solidFill>
                <a:latin typeface="Dosis Bold"/>
              </a:rPr>
              <a:t>Testes de Usabilidade: </a:t>
            </a:r>
            <a:r>
              <a:rPr lang="en-US" sz="4071">
                <a:solidFill>
                  <a:srgbClr val="000000"/>
                </a:solidFill>
                <a:latin typeface="Dosis"/>
              </a:rPr>
              <a:t>Avaliam a facilidade de uso e a experiência do usuário com a plataforma, incluindo a clareza das interfaces, a intuitividade da navegação e a acessibilidade das funcionalidades principais.</a:t>
            </a:r>
          </a:p>
          <a:p>
            <a:pPr algn="just">
              <a:lnSpc>
                <a:spcPts val="4885"/>
              </a:lnSpc>
            </a:pPr>
          </a:p>
          <a:p>
            <a:pPr algn="just">
              <a:lnSpc>
                <a:spcPts val="4885"/>
              </a:lnSpc>
            </a:pPr>
            <a:r>
              <a:rPr lang="en-US" sz="4071">
                <a:solidFill>
                  <a:srgbClr val="000000"/>
                </a:solidFill>
                <a:latin typeface="Dosis Bold"/>
              </a:rPr>
              <a:t>Testes Funcionais: </a:t>
            </a:r>
            <a:r>
              <a:rPr lang="en-US" sz="4071">
                <a:solidFill>
                  <a:srgbClr val="000000"/>
                </a:solidFill>
                <a:latin typeface="Dosis"/>
              </a:rPr>
              <a:t>Validam as funcionalidades específicas do software conforme os requisitos, como login, registro de sintomas e visualização de resultados, garantindo que funcionem corretamente.</a:t>
            </a:r>
          </a:p>
          <a:p>
            <a:pPr algn="just">
              <a:lnSpc>
                <a:spcPts val="4885"/>
              </a:lnSpc>
            </a:pPr>
          </a:p>
          <a:p>
            <a:pPr algn="just">
              <a:lnSpc>
                <a:spcPts val="4885"/>
              </a:lnSpc>
            </a:pPr>
            <a:r>
              <a:rPr lang="en-US" sz="4071">
                <a:solidFill>
                  <a:srgbClr val="000000"/>
                </a:solidFill>
                <a:latin typeface="Dosis Bold"/>
              </a:rPr>
              <a:t>Testes de Performance: </a:t>
            </a:r>
            <a:r>
              <a:rPr lang="en-US" sz="4071">
                <a:solidFill>
                  <a:srgbClr val="000000"/>
                </a:solidFill>
                <a:latin typeface="Dosis"/>
              </a:rPr>
              <a:t>Garantem que o aplicativo execute suas funções rapidamente e eficientemente sob várias condições, testando o desempenho sob diferentes cargas, tempo de resposta e estabilidade com múltiplos usuários simultâneos.</a:t>
            </a:r>
          </a:p>
          <a:p>
            <a:pPr algn="just">
              <a:lnSpc>
                <a:spcPts val="488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DAGHNyuubew</dc:identifier>
  <dcterms:modified xsi:type="dcterms:W3CDTF">2011-08-01T06:04:30Z</dcterms:modified>
  <cp:revision>1</cp:revision>
  <dc:title>SymptoA3Quarta-att.pptx</dc:title>
</cp:coreProperties>
</file>