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71" r:id="rId6"/>
    <p:sldId id="261" r:id="rId7"/>
    <p:sldId id="272" r:id="rId8"/>
    <p:sldId id="275" r:id="rId9"/>
    <p:sldId id="273" r:id="rId10"/>
    <p:sldId id="276" r:id="rId11"/>
    <p:sldId id="263" r:id="rId12"/>
    <p:sldId id="268" r:id="rId13"/>
    <p:sldId id="277" r:id="rId14"/>
    <p:sldId id="278" r:id="rId15"/>
    <p:sldId id="269" r:id="rId16"/>
    <p:sldId id="270" r:id="rId17"/>
    <p:sldId id="284" r:id="rId18"/>
    <p:sldId id="292" r:id="rId19"/>
    <p:sldId id="293" r:id="rId20"/>
    <p:sldId id="298" r:id="rId21"/>
    <p:sldId id="279" r:id="rId22"/>
    <p:sldId id="280" r:id="rId23"/>
    <p:sldId id="281" r:id="rId24"/>
    <p:sldId id="296" r:id="rId25"/>
    <p:sldId id="303" r:id="rId26"/>
    <p:sldId id="297" r:id="rId27"/>
    <p:sldId id="299" r:id="rId28"/>
    <p:sldId id="300" r:id="rId29"/>
    <p:sldId id="301" r:id="rId30"/>
    <p:sldId id="282" r:id="rId31"/>
    <p:sldId id="304" r:id="rId32"/>
    <p:sldId id="305" r:id="rId33"/>
    <p:sldId id="283" r:id="rId34"/>
    <p:sldId id="302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CECA1-CE66-474A-89B7-BD582706F91A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F243-49FE-4763-A3B2-0EBCEBBD65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F243-49FE-4763-A3B2-0EBCEBBD6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 smtClean="0"/>
              <a:t>DSS Sistema</a:t>
            </a:r>
            <a:r>
              <a:rPr lang="es-PY" baseline="0" dirty="0" smtClean="0"/>
              <a:t> de soporte de decisiones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F243-49FE-4763-A3B2-0EBCEBBD65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 smtClean="0"/>
              <a:t>Para ello, hay que cambiar de los modelos E/R usuales en los operacionales, ya que de tipo de modelo de dato es complejo obtener datos acumulados e históricos. Usualmente se realizan una serie de procesos ETL, para obtener un modelo multidimensional y así poder realizar consultas analíticas de manera más optima.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F243-49FE-4763-A3B2-0EBCEBBD651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8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 smtClean="0"/>
              <a:t>Para ello, hay que cambiar de los modelos E/R usuales en los operacionales, ya que de tipo de modelo de dato es complejo obtener datos acumulados e históricos. Usualmente se realizan una serie de procesos ETL, para obtener un modelo multidimensional y así poder realizar consultas analíticas de manera más optima.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F243-49FE-4763-A3B2-0EBCEBBD651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8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F00BC1-3DDF-492B-B222-C840BB8941E7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FE22C-FB5F-489E-B012-3018724B2071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4B42A-3137-47BF-A02F-C42F03C311C0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3A495-C0F5-4E3E-929C-3D7735A8935A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ED17E2-F954-4EE8-A6E7-1B8761F1CF7B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8B8B1-CB16-4DFE-9C2E-97045E6402D0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901C6-276F-4C2B-808D-0D344BC20C0E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EC2DBB-BA52-4025-99A7-6C7D703B469D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65BF8-94FA-4E26-95C2-0D43563954B8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E3BB15-FDBF-4DDF-980F-77B8A90390AF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98DAF5-E2A0-4EBE-8D89-E22EC31C5EEC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AA61A0-49B8-44C6-A507-87014E6AA34F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siliconindia.com:81/news/newsimages/special/HW4S6I0h.jpe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11560" y="188640"/>
            <a:ext cx="6660232" cy="4796845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DATAWAREHOUSE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>
                <a:latin typeface="Arial" charset="0"/>
              </a:rPr>
              <a:t>No volátil</a:t>
            </a:r>
          </a:p>
          <a:p>
            <a:pPr lvl="1"/>
            <a:r>
              <a:rPr lang="es-ES_tradnl" sz="2400" dirty="0" smtClean="0">
                <a:latin typeface="Arial" charset="0"/>
              </a:rPr>
              <a:t>los datos almacenados no son actualizados, sólo son incrementados.</a:t>
            </a:r>
          </a:p>
          <a:p>
            <a:pPr lvl="1"/>
            <a:endParaRPr lang="es-ES_tradnl" sz="2000" dirty="0" smtClean="0">
              <a:latin typeface="Arial" charset="0"/>
            </a:endParaRPr>
          </a:p>
        </p:txBody>
      </p:sp>
      <p:sp>
        <p:nvSpPr>
          <p:cNvPr id="156" name="15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Características</a:t>
            </a:r>
            <a:endParaRPr lang="en-US" dirty="0"/>
          </a:p>
        </p:txBody>
      </p:sp>
      <p:sp>
        <p:nvSpPr>
          <p:cNvPr id="125" name="Line 3"/>
          <p:cNvSpPr>
            <a:spLocks noChangeShapeType="1"/>
          </p:cNvSpPr>
          <p:nvPr/>
        </p:nvSpPr>
        <p:spPr bwMode="auto">
          <a:xfrm>
            <a:off x="4155108" y="3349625"/>
            <a:ext cx="2335213" cy="15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6426821" y="498157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s-ES_tradnl" sz="1800" b="1">
                <a:solidFill>
                  <a:srgbClr val="000099"/>
                </a:solidFill>
                <a:latin typeface="Arial" charset="0"/>
              </a:rPr>
              <a:t>READ</a:t>
            </a:r>
            <a:endParaRPr lang="es-ES" sz="1800" b="1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127" name="Group 5"/>
          <p:cNvGrpSpPr>
            <a:grpSpLocks/>
          </p:cNvGrpSpPr>
          <p:nvPr/>
        </p:nvGrpSpPr>
        <p:grpSpPr bwMode="auto">
          <a:xfrm>
            <a:off x="6472858" y="4244975"/>
            <a:ext cx="787400" cy="596900"/>
            <a:chOff x="3900" y="2390"/>
            <a:chExt cx="496" cy="376"/>
          </a:xfrm>
        </p:grpSpPr>
        <p:sp>
          <p:nvSpPr>
            <p:cNvPr id="128" name="Line 6"/>
            <p:cNvSpPr>
              <a:spLocks noChangeShapeType="1"/>
            </p:cNvSpPr>
            <p:nvPr/>
          </p:nvSpPr>
          <p:spPr bwMode="auto">
            <a:xfrm>
              <a:off x="3900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7"/>
            <p:cNvSpPr>
              <a:spLocks noChangeShapeType="1"/>
            </p:cNvSpPr>
            <p:nvPr/>
          </p:nvSpPr>
          <p:spPr bwMode="auto">
            <a:xfrm>
              <a:off x="4148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8"/>
            <p:cNvSpPr>
              <a:spLocks noChangeShapeType="1"/>
            </p:cNvSpPr>
            <p:nvPr/>
          </p:nvSpPr>
          <p:spPr bwMode="auto">
            <a:xfrm>
              <a:off x="4396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Rectangle 9"/>
          <p:cNvSpPr>
            <a:spLocks noChangeArrowheads="1"/>
          </p:cNvSpPr>
          <p:nvPr/>
        </p:nvSpPr>
        <p:spPr bwMode="auto">
          <a:xfrm>
            <a:off x="4869483" y="30241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s-ES" sz="1800" b="1">
                <a:solidFill>
                  <a:schemeClr val="accent2"/>
                </a:solidFill>
                <a:latin typeface="Arial" charset="0"/>
              </a:rPr>
              <a:t>Carga</a:t>
            </a:r>
          </a:p>
        </p:txBody>
      </p:sp>
      <p:sp>
        <p:nvSpPr>
          <p:cNvPr id="132" name="Rectangle 10"/>
          <p:cNvSpPr>
            <a:spLocks noChangeArrowheads="1"/>
          </p:cNvSpPr>
          <p:nvPr/>
        </p:nvSpPr>
        <p:spPr bwMode="auto">
          <a:xfrm>
            <a:off x="1791321" y="4843463"/>
            <a:ext cx="205105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>
              <a:spcBef>
                <a:spcPct val="50000"/>
              </a:spcBef>
            </a:pPr>
            <a:r>
              <a:rPr lang="es-ES" sz="1800" b="1">
                <a:solidFill>
                  <a:srgbClr val="000099"/>
                </a:solidFill>
                <a:latin typeface="Arial" charset="0"/>
              </a:rPr>
              <a:t>INSERT      </a:t>
            </a:r>
            <a:r>
              <a:rPr lang="es-ES_tradnl" sz="1800" b="1">
                <a:solidFill>
                  <a:srgbClr val="000099"/>
                </a:solidFill>
                <a:latin typeface="Arial" charset="0"/>
              </a:rPr>
              <a:t>READ</a:t>
            </a:r>
            <a:endParaRPr lang="es-ES" sz="1800" b="1">
              <a:solidFill>
                <a:srgbClr val="000099"/>
              </a:solidFill>
              <a:latin typeface="Arial" charset="0"/>
            </a:endParaRPr>
          </a:p>
          <a:p>
            <a:pPr defTabSz="822325">
              <a:spcBef>
                <a:spcPct val="50000"/>
              </a:spcBef>
            </a:pPr>
            <a:r>
              <a:rPr lang="es-ES" sz="1800" b="1">
                <a:solidFill>
                  <a:srgbClr val="000099"/>
                </a:solidFill>
                <a:latin typeface="Arial" charset="0"/>
              </a:rPr>
              <a:t>UPDATE</a:t>
            </a:r>
          </a:p>
          <a:p>
            <a:pPr defTabSz="822325">
              <a:spcBef>
                <a:spcPct val="50000"/>
              </a:spcBef>
            </a:pPr>
            <a:r>
              <a:rPr lang="es-ES" sz="1800" b="1">
                <a:solidFill>
                  <a:srgbClr val="000099"/>
                </a:solidFill>
                <a:latin typeface="Arial" charset="0"/>
              </a:rPr>
              <a:t>DELETE</a:t>
            </a: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>
            <a:off x="1975471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" name="Line 12"/>
          <p:cNvSpPr>
            <a:spLocks noChangeShapeType="1"/>
          </p:cNvSpPr>
          <p:nvPr/>
        </p:nvSpPr>
        <p:spPr bwMode="auto">
          <a:xfrm>
            <a:off x="2369171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" name="Line 13"/>
          <p:cNvSpPr>
            <a:spLocks noChangeShapeType="1"/>
          </p:cNvSpPr>
          <p:nvPr/>
        </p:nvSpPr>
        <p:spPr bwMode="auto">
          <a:xfrm>
            <a:off x="2762871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3448671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1043608" y="3763963"/>
            <a:ext cx="346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s-ES_tradnl" sz="1800" b="1">
                <a:solidFill>
                  <a:srgbClr val="000099"/>
                </a:solidFill>
                <a:latin typeface="Arial" charset="0"/>
              </a:rPr>
              <a:t>Bases de datos operacionales</a:t>
            </a:r>
            <a:endParaRPr lang="es-ES" sz="1800" b="1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138" name="Group 16"/>
          <p:cNvGrpSpPr>
            <a:grpSpLocks/>
          </p:cNvGrpSpPr>
          <p:nvPr/>
        </p:nvGrpSpPr>
        <p:grpSpPr bwMode="auto">
          <a:xfrm>
            <a:off x="1448421" y="2968625"/>
            <a:ext cx="844550" cy="654050"/>
            <a:chOff x="735" y="1586"/>
            <a:chExt cx="532" cy="412"/>
          </a:xfrm>
        </p:grpSpPr>
        <p:sp>
          <p:nvSpPr>
            <p:cNvPr id="139" name="Rectangle 17"/>
            <p:cNvSpPr>
              <a:spLocks noChangeArrowheads="1"/>
            </p:cNvSpPr>
            <p:nvPr/>
          </p:nvSpPr>
          <p:spPr bwMode="auto">
            <a:xfrm>
              <a:off x="735" y="167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18"/>
            <p:cNvSpPr>
              <a:spLocks noChangeArrowheads="1"/>
            </p:cNvSpPr>
            <p:nvPr/>
          </p:nvSpPr>
          <p:spPr bwMode="auto">
            <a:xfrm>
              <a:off x="735" y="158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19"/>
            <p:cNvSpPr>
              <a:spLocks noChangeArrowheads="1"/>
            </p:cNvSpPr>
            <p:nvPr/>
          </p:nvSpPr>
          <p:spPr bwMode="auto">
            <a:xfrm>
              <a:off x="735" y="184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" name="Group 20"/>
          <p:cNvGrpSpPr>
            <a:grpSpLocks/>
          </p:cNvGrpSpPr>
          <p:nvPr/>
        </p:nvGrpSpPr>
        <p:grpSpPr bwMode="auto">
          <a:xfrm>
            <a:off x="2342183" y="2984500"/>
            <a:ext cx="844550" cy="654050"/>
            <a:chOff x="1298" y="1596"/>
            <a:chExt cx="532" cy="412"/>
          </a:xfrm>
        </p:grpSpPr>
        <p:sp>
          <p:nvSpPr>
            <p:cNvPr id="143" name="Rectangle 21"/>
            <p:cNvSpPr>
              <a:spLocks noChangeArrowheads="1"/>
            </p:cNvSpPr>
            <p:nvPr/>
          </p:nvSpPr>
          <p:spPr bwMode="auto">
            <a:xfrm>
              <a:off x="1298" y="168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22"/>
            <p:cNvSpPr>
              <a:spLocks noChangeArrowheads="1"/>
            </p:cNvSpPr>
            <p:nvPr/>
          </p:nvSpPr>
          <p:spPr bwMode="auto">
            <a:xfrm>
              <a:off x="1298" y="159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23"/>
            <p:cNvSpPr>
              <a:spLocks noChangeArrowheads="1"/>
            </p:cNvSpPr>
            <p:nvPr/>
          </p:nvSpPr>
          <p:spPr bwMode="auto">
            <a:xfrm>
              <a:off x="1298" y="185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" name="Group 24"/>
          <p:cNvGrpSpPr>
            <a:grpSpLocks/>
          </p:cNvGrpSpPr>
          <p:nvPr/>
        </p:nvGrpSpPr>
        <p:grpSpPr bwMode="auto">
          <a:xfrm>
            <a:off x="3235946" y="3000375"/>
            <a:ext cx="844550" cy="654050"/>
            <a:chOff x="1861" y="1606"/>
            <a:chExt cx="532" cy="412"/>
          </a:xfrm>
        </p:grpSpPr>
        <p:sp>
          <p:nvSpPr>
            <p:cNvPr id="147" name="Rectangle 25"/>
            <p:cNvSpPr>
              <a:spLocks noChangeArrowheads="1"/>
            </p:cNvSpPr>
            <p:nvPr/>
          </p:nvSpPr>
          <p:spPr bwMode="auto">
            <a:xfrm>
              <a:off x="1861" y="169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26"/>
            <p:cNvSpPr>
              <a:spLocks noChangeArrowheads="1"/>
            </p:cNvSpPr>
            <p:nvPr/>
          </p:nvSpPr>
          <p:spPr bwMode="auto">
            <a:xfrm>
              <a:off x="1861" y="160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27"/>
            <p:cNvSpPr>
              <a:spLocks noChangeArrowheads="1"/>
            </p:cNvSpPr>
            <p:nvPr/>
          </p:nvSpPr>
          <p:spPr bwMode="auto">
            <a:xfrm>
              <a:off x="1861" y="186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Rectangle 28"/>
          <p:cNvSpPr>
            <a:spLocks noChangeArrowheads="1"/>
          </p:cNvSpPr>
          <p:nvPr/>
        </p:nvSpPr>
        <p:spPr bwMode="auto">
          <a:xfrm>
            <a:off x="5891833" y="381317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s-ES" sz="1800" b="1">
                <a:solidFill>
                  <a:srgbClr val="000099"/>
                </a:solidFill>
                <a:latin typeface="Arial" charset="0"/>
              </a:rPr>
              <a:t>Almacén de Datos</a:t>
            </a:r>
          </a:p>
        </p:txBody>
      </p: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6552233" y="3016250"/>
            <a:ext cx="844550" cy="654050"/>
            <a:chOff x="3950" y="1616"/>
            <a:chExt cx="532" cy="412"/>
          </a:xfrm>
        </p:grpSpPr>
        <p:sp>
          <p:nvSpPr>
            <p:cNvPr id="152" name="Rectangle 30"/>
            <p:cNvSpPr>
              <a:spLocks noChangeArrowheads="1"/>
            </p:cNvSpPr>
            <p:nvPr/>
          </p:nvSpPr>
          <p:spPr bwMode="auto">
            <a:xfrm>
              <a:off x="3950" y="170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31"/>
            <p:cNvSpPr>
              <a:spLocks noChangeArrowheads="1"/>
            </p:cNvSpPr>
            <p:nvPr/>
          </p:nvSpPr>
          <p:spPr bwMode="auto">
            <a:xfrm>
              <a:off x="3950" y="161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32"/>
            <p:cNvSpPr>
              <a:spLocks noChangeArrowheads="1"/>
            </p:cNvSpPr>
            <p:nvPr/>
          </p:nvSpPr>
          <p:spPr bwMode="auto">
            <a:xfrm>
              <a:off x="3950" y="187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" name="Text Box 36"/>
          <p:cNvSpPr txBox="1">
            <a:spLocks noChangeArrowheads="1"/>
          </p:cNvSpPr>
          <p:nvPr/>
        </p:nvSpPr>
        <p:spPr bwMode="auto">
          <a:xfrm>
            <a:off x="3440733" y="5791200"/>
            <a:ext cx="4394200" cy="581025"/>
          </a:xfrm>
          <a:prstGeom prst="rect">
            <a:avLst/>
          </a:prstGeom>
          <a:solidFill>
            <a:srgbClr val="FFCC66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600">
                <a:latin typeface="Arial" charset="0"/>
              </a:rPr>
              <a:t>El periodo de tiempo cubierto por un AD varía entre 2 y 10 años.</a:t>
            </a:r>
            <a:endParaRPr lang="es-ES" sz="160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291871"/>
              </p:ext>
            </p:extLst>
          </p:nvPr>
        </p:nvGraphicFramePr>
        <p:xfrm>
          <a:off x="0" y="1340768"/>
          <a:ext cx="91440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32"/>
                <a:gridCol w="3036168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Base</a:t>
                      </a:r>
                      <a:r>
                        <a:rPr lang="es-PY" baseline="0" noProof="0" smtClean="0">
                          <a:latin typeface="Arial" pitchFamily="34" charset="0"/>
                          <a:cs typeface="Arial" pitchFamily="34" charset="0"/>
                        </a:rPr>
                        <a:t> de Datos Operacional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Datawarehouse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Datos Del negocio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dirty="0" smtClean="0">
                          <a:latin typeface="Arial" pitchFamily="34" charset="0"/>
                          <a:cs typeface="Arial" pitchFamily="34" charset="0"/>
                        </a:rPr>
                        <a:t>Operacionales 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Del negocio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Uso de los datos 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Procesamiento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repetitivo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Procesamiento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analítico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Orientación del diseño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A la Aplicación (basada en Entidad Relación) 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Al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Tema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o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Sujeto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(star schema, snowflake)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Estructura de datos 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Muchas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tablas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altamente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normalizadas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Pocas tablas con cierto grado de </a:t>
                      </a:r>
                      <a:r>
                        <a:rPr lang="es-ES" dirty="0" err="1" smtClean="0">
                          <a:latin typeface="Arial" pitchFamily="34" charset="0"/>
                          <a:cs typeface="Arial" pitchFamily="34" charset="0"/>
                        </a:rPr>
                        <a:t>desnormalización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Datos en el tiempo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Actuales 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Actuales + históricos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Detalle de los datos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Altamente detallados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dirty="0" smtClean="0">
                          <a:latin typeface="Arial" pitchFamily="34" charset="0"/>
                          <a:cs typeface="Arial" pitchFamily="34" charset="0"/>
                        </a:rPr>
                        <a:t>Detallados + resúmenes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Cambios en los datos 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Continuos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dirty="0" smtClean="0">
                          <a:latin typeface="Arial" pitchFamily="34" charset="0"/>
                          <a:cs typeface="Arial" pitchFamily="34" charset="0"/>
                        </a:rPr>
                        <a:t>Datos más estables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Cantidad de usuarios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Más que en Datawarehouse 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Menos que en la operacional. 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Tamaño de Base de Datos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100 MB - GB 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100 GB-TB 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b="1" noProof="0" dirty="0" smtClean="0">
                          <a:latin typeface="Arial" pitchFamily="34" charset="0"/>
                          <a:cs typeface="Arial" pitchFamily="34" charset="0"/>
                        </a:rPr>
                        <a:t>Cantidad de registros accedidos en una operación</a:t>
                      </a:r>
                      <a:endParaRPr lang="es-PY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smtClean="0">
                          <a:latin typeface="Arial" pitchFamily="34" charset="0"/>
                          <a:cs typeface="Arial" pitchFamily="34" charset="0"/>
                        </a:rPr>
                        <a:t>Decenas</a:t>
                      </a:r>
                      <a:endParaRPr lang="es-PY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noProof="0" dirty="0" smtClean="0">
                          <a:latin typeface="Arial" pitchFamily="34" charset="0"/>
                          <a:cs typeface="Arial" pitchFamily="34" charset="0"/>
                        </a:rPr>
                        <a:t>Millones </a:t>
                      </a:r>
                      <a:endParaRPr lang="es-PY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Diferencias entre un </a:t>
            </a:r>
            <a:r>
              <a:rPr lang="es-PY" dirty="0" err="1" smtClean="0">
                <a:solidFill>
                  <a:schemeClr val="tx1"/>
                </a:solidFill>
              </a:rPr>
              <a:t>datawarehouse</a:t>
            </a:r>
            <a:r>
              <a:rPr lang="es-PY" dirty="0" smtClean="0">
                <a:solidFill>
                  <a:schemeClr val="tx1"/>
                </a:solidFill>
              </a:rPr>
              <a:t> y base de datos operacional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9144000" cy="5736712"/>
          </a:xfrm>
        </p:spPr>
        <p:txBody>
          <a:bodyPr numCol="2">
            <a:normAutofit fontScale="77500" lnSpcReduction="20000"/>
          </a:bodyPr>
          <a:lstStyle/>
          <a:p>
            <a:pPr>
              <a:lnSpc>
                <a:spcPct val="80000"/>
              </a:lnSpc>
              <a:buSzTx/>
              <a:buNone/>
            </a:pPr>
            <a:r>
              <a:rPr lang="es-ES" sz="2600" b="1" dirty="0" smtClean="0">
                <a:latin typeface="Arial" pitchFamily="34" charset="0"/>
                <a:cs typeface="Arial" pitchFamily="34" charset="0"/>
              </a:rPr>
              <a:t>Base de Datos </a:t>
            </a:r>
            <a:r>
              <a:rPr lang="es-ES" sz="2600" b="1" dirty="0" smtClean="0">
                <a:latin typeface="Arial" pitchFamily="34" charset="0"/>
                <a:cs typeface="Arial" pitchFamily="34" charset="0"/>
              </a:rPr>
              <a:t>Operativa</a:t>
            </a:r>
          </a:p>
          <a:p>
            <a:pPr>
              <a:lnSpc>
                <a:spcPct val="80000"/>
              </a:lnSpc>
              <a:buSzTx/>
              <a:buNone/>
            </a:pPr>
            <a:endParaRPr lang="es-ES" sz="2600" b="1" dirty="0">
              <a:latin typeface="Arial" pitchFamily="34" charset="0"/>
              <a:cs typeface="Arial" pitchFamily="34" charset="0"/>
            </a:endParaRP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Almacena la información de un sector del negocio.</a:t>
            </a: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Se actualiza a medida que llegan datos que deban ser </a:t>
            </a:r>
            <a:r>
              <a:rPr lang="es-ES" sz="2700" dirty="0" smtClean="0">
                <a:latin typeface="Arial" pitchFamily="34" charset="0"/>
                <a:cs typeface="Arial" pitchFamily="34" charset="0"/>
              </a:rPr>
              <a:t>almacenados. Se </a:t>
            </a:r>
            <a:r>
              <a:rPr lang="es-ES" sz="2700" dirty="0" smtClean="0">
                <a:latin typeface="Arial" pitchFamily="34" charset="0"/>
                <a:cs typeface="Arial" pitchFamily="34" charset="0"/>
              </a:rPr>
              <a:t>opera mediante los cuatro mecanismos clásicos “añadir-eliminar-modificar-consulta”.</a:t>
            </a: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Se orienta hacia la elaboración de informes periódicos.</a:t>
            </a: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Suele manejar “pequeños” volúmenes de datos.</a:t>
            </a: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Entorno optimizado para muchas transacciones (con gran cantidad de actualizaciones).</a:t>
            </a: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Sirve de infraestructura al día a día de las funciones de explotación de una empresa</a:t>
            </a:r>
            <a:r>
              <a:rPr lang="es-ES" sz="27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60363" lvl="1" indent="-360363">
              <a:lnSpc>
                <a:spcPct val="80000"/>
              </a:lnSpc>
              <a:buFont typeface="Wingdings" pitchFamily="2" charset="2"/>
              <a:buChar char="Ø"/>
            </a:pPr>
            <a:endParaRPr lang="es-E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SzTx/>
              <a:buNone/>
            </a:pPr>
            <a:r>
              <a:rPr lang="es-ES" sz="2600" b="1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ES" sz="2600" b="1" dirty="0" err="1" smtClean="0">
                <a:latin typeface="Arial" pitchFamily="34" charset="0"/>
                <a:cs typeface="Arial" pitchFamily="34" charset="0"/>
              </a:rPr>
              <a:t>Datawarehouse</a:t>
            </a:r>
            <a:r>
              <a:rPr lang="es-ES" sz="2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80000"/>
              </a:lnSpc>
              <a:buSzTx/>
              <a:buNone/>
            </a:pPr>
            <a:endParaRPr lang="es-ES" sz="2600" b="1" dirty="0">
              <a:latin typeface="Arial" pitchFamily="34" charset="0"/>
              <a:cs typeface="Arial" pitchFamily="34" charset="0"/>
            </a:endParaRP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Almacena información integrada de los distintos sectores del negocio.</a:t>
            </a: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Su actualización se realiza a intervalos regulares (típicamente una al día) dentro de un proceso controlado, y tras realizar un </a:t>
            </a:r>
            <a:r>
              <a:rPr lang="es-ES" sz="2700" dirty="0" err="1" smtClean="0">
                <a:latin typeface="Arial" pitchFamily="34" charset="0"/>
                <a:cs typeface="Arial" pitchFamily="34" charset="0"/>
              </a:rPr>
              <a:t>preprocesado</a:t>
            </a:r>
            <a:r>
              <a:rPr lang="es-ES" sz="2700" dirty="0" smtClean="0">
                <a:latin typeface="Arial" pitchFamily="34" charset="0"/>
                <a:cs typeface="Arial" pitchFamily="34" charset="0"/>
              </a:rPr>
              <a:t> de los datos que se van a almacenar.</a:t>
            </a: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Su orientación es hacia la consulta del estado del negocio y obtención de información para ayuda en la toma de decisiones estratégicas.</a:t>
            </a: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Se ofrece información bajo demanda (análisis mediante el uso de herramientas de generación de informes que consultan el </a:t>
            </a:r>
            <a:r>
              <a:rPr lang="es-ES" sz="2700" dirty="0" err="1" smtClean="0">
                <a:latin typeface="Arial" pitchFamily="34" charset="0"/>
                <a:cs typeface="Arial" pitchFamily="34" charset="0"/>
              </a:rPr>
              <a:t>datawarehouse</a:t>
            </a:r>
            <a:r>
              <a:rPr lang="es-ES" sz="27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endParaRPr lang="es-ES" sz="2700" dirty="0" smtClean="0">
              <a:latin typeface="Arial" pitchFamily="34" charset="0"/>
              <a:cs typeface="Arial" pitchFamily="34" charset="0"/>
            </a:endParaRPr>
          </a:p>
          <a:p>
            <a:pPr marL="179388" lvl="1" indent="-179388">
              <a:lnSpc>
                <a:spcPct val="80000"/>
              </a:lnSpc>
              <a:buFont typeface="Wingdings" pitchFamily="2" charset="2"/>
              <a:buChar char="Ø"/>
            </a:pPr>
            <a:r>
              <a:rPr lang="es-ES" sz="2700" dirty="0" smtClean="0">
                <a:latin typeface="Arial" pitchFamily="34" charset="0"/>
                <a:cs typeface="Arial" pitchFamily="34" charset="0"/>
              </a:rPr>
              <a:t>Refleja el modelo de negocio, frente al modelo de proceso.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0"/>
            <a:ext cx="8507288" cy="1143000"/>
          </a:xfrm>
        </p:spPr>
        <p:txBody>
          <a:bodyPr>
            <a:noAutofit/>
          </a:bodyPr>
          <a:lstStyle/>
          <a:p>
            <a:r>
              <a:rPr lang="es-PY" sz="3200" dirty="0" smtClean="0">
                <a:solidFill>
                  <a:schemeClr val="tx1"/>
                </a:solidFill>
              </a:rPr>
              <a:t>Diferencias(2)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</p:spPr>
        <p:txBody>
          <a:bodyPr>
            <a:normAutofit/>
          </a:bodyPr>
          <a:lstStyle/>
          <a:p>
            <a:r>
              <a:rPr lang="es-ES" dirty="0" smtClean="0"/>
              <a:t>Viene determinada por su situación central como fuente de información para las herramientas de análisis.</a:t>
            </a:r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11263" y="3405188"/>
            <a:ext cx="1209675" cy="99695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60450" y="3748088"/>
            <a:ext cx="14843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1000">
                <a:latin typeface="Arial" charset="0"/>
                <a:ea typeface="Batang" pitchFamily="18" charset="-127"/>
              </a:rPr>
              <a:t>Base de Datos Transaccional</a:t>
            </a:r>
            <a:endParaRPr lang="es-ES" sz="100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909638" y="3233738"/>
            <a:ext cx="1814512" cy="1325562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389188" y="3181350"/>
            <a:ext cx="98266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noProof="1">
                <a:latin typeface="Arial" charset="0"/>
                <a:ea typeface="Batang" pitchFamily="18" charset="-127"/>
              </a:rPr>
              <a:t>Fuentes Internas</a:t>
            </a:r>
            <a:endParaRPr lang="es-ES" sz="1000"/>
          </a:p>
        </p:txBody>
      </p:sp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909638" y="4606925"/>
            <a:ext cx="2220912" cy="1703388"/>
            <a:chOff x="703" y="2433"/>
            <a:chExt cx="1399" cy="1073"/>
          </a:xfrm>
        </p:grpSpPr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1483" y="3111"/>
              <a:ext cx="61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1000">
                  <a:latin typeface="Arial" charset="0"/>
                  <a:ea typeface="Batang" pitchFamily="18" charset="-127"/>
                </a:rPr>
                <a:t>Fuentes Externas</a:t>
              </a:r>
              <a:endParaRPr lang="es-ES" sz="1000"/>
            </a:p>
          </p:txBody>
        </p:sp>
        <p:grpSp>
          <p:nvGrpSpPr>
            <p:cNvPr id="25" name="Group 10"/>
            <p:cNvGrpSpPr>
              <a:grpSpLocks/>
            </p:cNvGrpSpPr>
            <p:nvPr/>
          </p:nvGrpSpPr>
          <p:grpSpPr bwMode="auto">
            <a:xfrm>
              <a:off x="872" y="2973"/>
              <a:ext cx="381" cy="372"/>
              <a:chOff x="10527" y="12221"/>
              <a:chExt cx="1172" cy="981"/>
            </a:xfrm>
          </p:grpSpPr>
          <p:sp>
            <p:nvSpPr>
              <p:cNvPr id="34" name="AutoShape 11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18000" bIns="36000"/>
              <a:lstStyle/>
              <a:p>
                <a:endParaRPr lang="en-US"/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18000" bIns="36000"/>
              <a:lstStyle/>
              <a:p>
                <a:pPr algn="ctr"/>
                <a:r>
                  <a:rPr lang="es-ES" altLang="ko-KR" sz="800">
                    <a:latin typeface="Arial Narrow" pitchFamily="34" charset="0"/>
                    <a:ea typeface="Batang" pitchFamily="18" charset="-127"/>
                  </a:rPr>
                  <a:t>Fuente de Datos </a:t>
                </a:r>
                <a:endParaRPr lang="es-ES" sz="800"/>
              </a:p>
            </p:txBody>
          </p:sp>
        </p:grpSp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>
              <a:off x="1311" y="2757"/>
              <a:ext cx="293" cy="33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274" y="2800"/>
              <a:ext cx="38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36000" bIns="36000"/>
            <a:lstStyle/>
            <a:p>
              <a:pPr algn="ctr"/>
              <a:r>
                <a:rPr lang="en-US" sz="800" noProof="1">
                  <a:latin typeface="Arial Narrow" pitchFamily="34" charset="0"/>
                  <a:ea typeface="Batang" pitchFamily="18" charset="-127"/>
                </a:rPr>
                <a:t>Fuente de Datos 3</a:t>
              </a:r>
              <a:endParaRPr lang="es-ES" sz="800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284" y="2996"/>
              <a:ext cx="198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sz="400" noProof="1">
                  <a:latin typeface="Arial Narrow" pitchFamily="34" charset="0"/>
                  <a:ea typeface="Batang" pitchFamily="18" charset="-127"/>
                </a:rPr>
                <a:t>HTML</a:t>
              </a:r>
              <a:endParaRPr lang="es-ES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703" y="2433"/>
              <a:ext cx="952" cy="97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703" y="2541"/>
              <a:ext cx="571" cy="359"/>
              <a:chOff x="8702" y="12345"/>
              <a:chExt cx="1573" cy="779"/>
            </a:xfrm>
          </p:grpSpPr>
          <p:sp>
            <p:nvSpPr>
              <p:cNvPr id="31" name="AutoShape 18"/>
              <p:cNvSpPr>
                <a:spLocks noChangeArrowheads="1"/>
              </p:cNvSpPr>
              <p:nvPr/>
            </p:nvSpPr>
            <p:spPr bwMode="auto">
              <a:xfrm>
                <a:off x="9015" y="12345"/>
                <a:ext cx="1260" cy="720"/>
              </a:xfrm>
              <a:prstGeom prst="flowChartInputOutput">
                <a:avLst/>
              </a:prstGeom>
              <a:solidFill>
                <a:srgbClr val="FFE6D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endParaRPr lang="en-US"/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9143" y="12419"/>
                <a:ext cx="1080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pPr algn="ctr"/>
                <a:r>
                  <a:rPr lang="en-US" sz="800" noProof="1">
                    <a:latin typeface="Arial Narrow" pitchFamily="34" charset="0"/>
                    <a:ea typeface="Batang" pitchFamily="18" charset="-127"/>
                  </a:rPr>
                  <a:t>Fuente de Datos 1</a:t>
                </a:r>
                <a:endParaRPr lang="es-ES" sz="800"/>
              </a:p>
            </p:txBody>
          </p:sp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8702" y="12810"/>
                <a:ext cx="10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pPr algn="ctr"/>
                <a:r>
                  <a:rPr lang="es-ES" altLang="ko-KR" sz="600">
                    <a:latin typeface="Arial Narrow" pitchFamily="34" charset="0"/>
                    <a:ea typeface="Batang" pitchFamily="18" charset="-127"/>
                  </a:rPr>
                  <a:t>texto</a:t>
                </a:r>
                <a:endParaRPr lang="es-ES" sz="600"/>
              </a:p>
            </p:txBody>
          </p:sp>
        </p:grp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2438400" y="3962400"/>
            <a:ext cx="3943350" cy="1447800"/>
            <a:chOff x="1666" y="2027"/>
            <a:chExt cx="2484" cy="912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784" y="2164"/>
              <a:ext cx="476" cy="3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 flipV="1">
              <a:off x="1666" y="2562"/>
              <a:ext cx="588" cy="3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24"/>
            <p:cNvGrpSpPr>
              <a:grpSpLocks/>
            </p:cNvGrpSpPr>
            <p:nvPr/>
          </p:nvGrpSpPr>
          <p:grpSpPr bwMode="auto">
            <a:xfrm>
              <a:off x="2266" y="2027"/>
              <a:ext cx="1884" cy="912"/>
              <a:chOff x="2266" y="2027"/>
              <a:chExt cx="1884" cy="912"/>
            </a:xfrm>
          </p:grpSpPr>
          <p:sp>
            <p:nvSpPr>
              <p:cNvPr id="40" name="AutoShape 25"/>
              <p:cNvSpPr>
                <a:spLocks noChangeArrowheads="1"/>
              </p:cNvSpPr>
              <p:nvPr/>
            </p:nvSpPr>
            <p:spPr bwMode="auto">
              <a:xfrm>
                <a:off x="2872" y="2027"/>
                <a:ext cx="547" cy="912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26"/>
              <p:cNvSpPr txBox="1">
                <a:spLocks noChangeArrowheads="1"/>
              </p:cNvSpPr>
              <p:nvPr/>
            </p:nvSpPr>
            <p:spPr bwMode="auto">
              <a:xfrm>
                <a:off x="2837" y="2338"/>
                <a:ext cx="633" cy="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s-ES" altLang="ko-KR" sz="1300" dirty="0" smtClean="0">
                  <a:latin typeface="Arial" charset="0"/>
                  <a:ea typeface="Batang" pitchFamily="18" charset="-127"/>
                </a:endParaRPr>
              </a:p>
              <a:p>
                <a:pPr algn="ctr"/>
                <a:r>
                  <a:rPr lang="es-ES" altLang="ko-KR" sz="1300" dirty="0" err="1" smtClean="0">
                    <a:latin typeface="Arial" charset="0"/>
                    <a:ea typeface="Batang" pitchFamily="18" charset="-127"/>
                  </a:rPr>
                  <a:t>Dataware</a:t>
                </a:r>
                <a:endParaRPr lang="es-ES" sz="1300" dirty="0"/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flipV="1">
                <a:off x="2584" y="2496"/>
                <a:ext cx="272" cy="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28"/>
              <p:cNvSpPr txBox="1">
                <a:spLocks noChangeArrowheads="1"/>
              </p:cNvSpPr>
              <p:nvPr/>
            </p:nvSpPr>
            <p:spPr bwMode="auto">
              <a:xfrm>
                <a:off x="2266" y="2382"/>
                <a:ext cx="298" cy="25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400">
                    <a:latin typeface="Arial Narrow" pitchFamily="34" charset="0"/>
                    <a:ea typeface="Batang" pitchFamily="18" charset="-127"/>
                  </a:rPr>
                  <a:t>ETL</a:t>
                </a:r>
                <a:endParaRPr lang="es-ES" sz="1400"/>
              </a:p>
            </p:txBody>
          </p:sp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 flipV="1">
                <a:off x="3431" y="2514"/>
                <a:ext cx="219" cy="0"/>
              </a:xfrm>
              <a:prstGeom prst="line">
                <a:avLst/>
              </a:prstGeom>
              <a:noFill/>
              <a:ln w="31750">
                <a:solidFill>
                  <a:srgbClr val="FF9900"/>
                </a:solidFill>
                <a:prstDash val="sysDot"/>
                <a:round/>
                <a:headEnd type="triangle" w="med" len="sm"/>
                <a:tailEnd type="triangl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30"/>
              <p:cNvSpPr txBox="1">
                <a:spLocks noChangeArrowheads="1"/>
              </p:cNvSpPr>
              <p:nvPr/>
            </p:nvSpPr>
            <p:spPr bwMode="auto">
              <a:xfrm>
                <a:off x="3668" y="2358"/>
                <a:ext cx="482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000">
                    <a:latin typeface="Arial Narrow" pitchFamily="34" charset="0"/>
                    <a:ea typeface="Batang" pitchFamily="18" charset="-127"/>
                  </a:rPr>
                  <a:t>Interfaz y Operadores</a:t>
                </a:r>
                <a:endParaRPr lang="es-ES" sz="1000"/>
              </a:p>
            </p:txBody>
          </p:sp>
        </p:grpSp>
      </p:grpSp>
      <p:sp>
        <p:nvSpPr>
          <p:cNvPr id="46" name="Line 31"/>
          <p:cNvSpPr>
            <a:spLocks noChangeShapeType="1"/>
          </p:cNvSpPr>
          <p:nvPr/>
        </p:nvSpPr>
        <p:spPr bwMode="auto">
          <a:xfrm flipV="1">
            <a:off x="6415088" y="3771900"/>
            <a:ext cx="276225" cy="722313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aptop"/>
          <p:cNvSpPr>
            <a:spLocks noEditPoints="1" noChangeArrowheads="1"/>
          </p:cNvSpPr>
          <p:nvPr/>
        </p:nvSpPr>
        <p:spPr bwMode="auto">
          <a:xfrm>
            <a:off x="6653213" y="3405188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aptop"/>
          <p:cNvSpPr>
            <a:spLocks noEditPoints="1" noChangeArrowheads="1"/>
          </p:cNvSpPr>
          <p:nvPr/>
        </p:nvSpPr>
        <p:spPr bwMode="auto">
          <a:xfrm>
            <a:off x="6846888" y="4081463"/>
            <a:ext cx="303212" cy="34448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aptop"/>
          <p:cNvSpPr>
            <a:spLocks noEditPoints="1" noChangeArrowheads="1"/>
          </p:cNvSpPr>
          <p:nvPr/>
        </p:nvSpPr>
        <p:spPr bwMode="auto">
          <a:xfrm>
            <a:off x="6913563" y="4968875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aptop"/>
          <p:cNvSpPr>
            <a:spLocks noEditPoints="1" noChangeArrowheads="1"/>
          </p:cNvSpPr>
          <p:nvPr/>
        </p:nvSpPr>
        <p:spPr bwMode="auto">
          <a:xfrm>
            <a:off x="6669088" y="5776913"/>
            <a:ext cx="301625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6415088" y="4402138"/>
            <a:ext cx="392112" cy="2825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6430963" y="4884738"/>
            <a:ext cx="487362" cy="222250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6338888" y="5027613"/>
            <a:ext cx="365125" cy="6889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6964363" y="3238500"/>
            <a:ext cx="890587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charset="0"/>
                <a:ea typeface="Batang" pitchFamily="18" charset="-127"/>
              </a:rPr>
              <a:t>Herramientas de consultas e informes</a:t>
            </a:r>
            <a:endParaRPr lang="es-ES" sz="900"/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7121525" y="4056063"/>
            <a:ext cx="9096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charset="0"/>
                <a:ea typeface="Batang" pitchFamily="18" charset="-127"/>
              </a:rPr>
              <a:t>Herramientas EIS</a:t>
            </a:r>
            <a:endParaRPr lang="es-ES" sz="900"/>
          </a:p>
        </p:txBody>
      </p: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7145338" y="4945063"/>
            <a:ext cx="89217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charset="0"/>
                <a:ea typeface="Batang" pitchFamily="18" charset="-127"/>
              </a:rPr>
              <a:t>Herramientas OLAP</a:t>
            </a:r>
            <a:endParaRPr lang="es-ES" sz="900"/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008813" y="4468813"/>
            <a:ext cx="20637" cy="449262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 flipH="1">
            <a:off x="6859588" y="5359400"/>
            <a:ext cx="168275" cy="404813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AutoShape 48"/>
          <p:cNvSpPr>
            <a:spLocks noChangeArrowheads="1"/>
          </p:cNvSpPr>
          <p:nvPr/>
        </p:nvSpPr>
        <p:spPr bwMode="auto">
          <a:xfrm>
            <a:off x="4506913" y="5692775"/>
            <a:ext cx="571500" cy="28733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4799013" y="54562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4278313" y="5449888"/>
            <a:ext cx="534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es-ES" altLang="ko-KR" sz="600" i="1">
                <a:latin typeface="Arial" charset="0"/>
                <a:ea typeface="Batang" pitchFamily="18" charset="-127"/>
              </a:rPr>
              <a:t>Copias de Seguridad</a:t>
            </a:r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602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Componentes.</a:t>
            </a:r>
          </a:p>
          <a:p>
            <a:pPr marL="714375" lvl="1" indent="-241300">
              <a:buFont typeface="Symbol" pitchFamily="18" charset="2"/>
              <a:buChar char="·"/>
            </a:pPr>
            <a:r>
              <a:rPr lang="es-ES_tradnl" sz="2000" dirty="0" smtClean="0">
                <a:solidFill>
                  <a:srgbClr val="000000"/>
                </a:solidFill>
              </a:rPr>
              <a:t>Sistema ETL (</a:t>
            </a:r>
            <a:r>
              <a:rPr lang="es-ES_tradnl" sz="2000" i="1" dirty="0" err="1" smtClean="0">
                <a:solidFill>
                  <a:srgbClr val="000000"/>
                </a:solidFill>
              </a:rPr>
              <a:t>Extraction</a:t>
            </a:r>
            <a:r>
              <a:rPr lang="es-ES_tradnl" sz="2000" i="1" dirty="0" smtClean="0">
                <a:solidFill>
                  <a:srgbClr val="000000"/>
                </a:solidFill>
              </a:rPr>
              <a:t>, </a:t>
            </a:r>
            <a:r>
              <a:rPr lang="es-ES_tradnl" sz="2000" i="1" dirty="0" err="1" smtClean="0">
                <a:solidFill>
                  <a:srgbClr val="000000"/>
                </a:solidFill>
              </a:rPr>
              <a:t>Transformation</a:t>
            </a:r>
            <a:r>
              <a:rPr lang="es-ES_tradnl" sz="2000" i="1" dirty="0" smtClean="0">
                <a:solidFill>
                  <a:srgbClr val="000000"/>
                </a:solidFill>
              </a:rPr>
              <a:t>, Load</a:t>
            </a:r>
            <a:r>
              <a:rPr lang="es-ES_tradnl" sz="2000" dirty="0" smtClean="0">
                <a:solidFill>
                  <a:srgbClr val="000000"/>
                </a:solidFill>
              </a:rPr>
              <a:t>): </a:t>
            </a:r>
            <a:r>
              <a:rPr lang="es-ES_tradnl" sz="2000" dirty="0" smtClean="0"/>
              <a:t>realiza las funciones de </a:t>
            </a:r>
            <a:r>
              <a:rPr lang="es-ES_tradnl" sz="2000" i="1" dirty="0" smtClean="0"/>
              <a:t>extracción</a:t>
            </a:r>
            <a:r>
              <a:rPr lang="es-ES_tradnl" sz="2000" dirty="0" smtClean="0"/>
              <a:t> de las fuentes de datos (transaccionales o externas), </a:t>
            </a:r>
            <a:r>
              <a:rPr lang="es-ES_tradnl" sz="2000" i="1" dirty="0" smtClean="0"/>
              <a:t>transformación</a:t>
            </a:r>
            <a:r>
              <a:rPr lang="es-ES_tradnl" sz="2000" dirty="0" smtClean="0"/>
              <a:t> (limpieza, consolidación) y la </a:t>
            </a:r>
            <a:r>
              <a:rPr lang="es-ES_tradnl" sz="2000" i="1" dirty="0" smtClean="0"/>
              <a:t>carga</a:t>
            </a:r>
            <a:r>
              <a:rPr lang="es-ES_tradnl" sz="2000" dirty="0" smtClean="0"/>
              <a:t> del </a:t>
            </a:r>
            <a:r>
              <a:rPr lang="es-ES_tradnl" sz="2000" dirty="0" smtClean="0"/>
              <a:t>DW, </a:t>
            </a:r>
            <a:r>
              <a:rPr lang="es-ES_tradnl" sz="2000" dirty="0" smtClean="0"/>
              <a:t>realizando:</a:t>
            </a:r>
          </a:p>
          <a:p>
            <a:pPr marL="1162050" lvl="2" indent="-247650">
              <a:buFont typeface="Symbol" pitchFamily="18" charset="2"/>
              <a:buChar char="·"/>
            </a:pPr>
            <a:r>
              <a:rPr lang="es-ES_tradnl" sz="1800" dirty="0" smtClean="0"/>
              <a:t>extracción de los datos.</a:t>
            </a:r>
          </a:p>
          <a:p>
            <a:pPr marL="1162050" lvl="2" indent="-247650">
              <a:buFont typeface="Symbol" pitchFamily="18" charset="2"/>
              <a:buChar char="·"/>
            </a:pPr>
            <a:r>
              <a:rPr lang="es-ES_tradnl" sz="1800" dirty="0" smtClean="0"/>
              <a:t>filtrado de los datos: limpieza, consolidación, etc.</a:t>
            </a:r>
          </a:p>
          <a:p>
            <a:pPr marL="1162050" lvl="2" indent="-247650">
              <a:buFont typeface="Symbol" pitchFamily="18" charset="2"/>
              <a:buChar char="·"/>
            </a:pPr>
            <a:r>
              <a:rPr lang="es-ES_tradnl" sz="1800" dirty="0" smtClean="0"/>
              <a:t>carga inicial del almacén: ordenación, agregaciones, etc.</a:t>
            </a:r>
            <a:endParaRPr lang="es-ES_tradnl" sz="1800" dirty="0" smtClean="0"/>
          </a:p>
          <a:p>
            <a:pPr marL="1162050" lvl="2" indent="-247650">
              <a:buFont typeface="Symbol" pitchFamily="18" charset="2"/>
              <a:buChar char="·"/>
            </a:pPr>
            <a:r>
              <a:rPr lang="es-ES_tradnl" sz="1800" dirty="0" smtClean="0"/>
              <a:t>refresco </a:t>
            </a:r>
            <a:r>
              <a:rPr lang="es-ES_tradnl" sz="1800" dirty="0" smtClean="0"/>
              <a:t>del almacén: operación periódica que propaga los cambios de las fuentes externas al almacén de datos</a:t>
            </a:r>
          </a:p>
          <a:p>
            <a:pPr marL="1162050" lvl="2" indent="-247650">
              <a:buFont typeface="Symbol" pitchFamily="18" charset="2"/>
              <a:buChar char="·"/>
            </a:pPr>
            <a:endParaRPr lang="es-ES_tradnl" sz="400" dirty="0" smtClean="0">
              <a:solidFill>
                <a:srgbClr val="000000"/>
              </a:solidFill>
            </a:endParaRPr>
          </a:p>
          <a:p>
            <a:pPr marL="714375" lvl="1" indent="-241300">
              <a:buFont typeface="Symbol" pitchFamily="18" charset="2"/>
              <a:buChar char="·"/>
            </a:pPr>
            <a:r>
              <a:rPr lang="es-ES_tradnl" sz="2000" dirty="0" smtClean="0">
                <a:solidFill>
                  <a:srgbClr val="000000"/>
                </a:solidFill>
              </a:rPr>
              <a:t>Repositorio Propio de Datos: información relevante, metadatos.</a:t>
            </a:r>
          </a:p>
          <a:p>
            <a:pPr marL="714375" lvl="1" indent="-241300">
              <a:buFont typeface="Symbol" pitchFamily="18" charset="2"/>
              <a:buChar char="·"/>
            </a:pPr>
            <a:endParaRPr lang="es-ES_tradnl" sz="400" dirty="0" smtClean="0">
              <a:solidFill>
                <a:srgbClr val="000000"/>
              </a:solidFill>
            </a:endParaRPr>
          </a:p>
          <a:p>
            <a:pPr marL="714375" lvl="1" indent="-241300">
              <a:buFont typeface="Symbol" pitchFamily="18" charset="2"/>
              <a:buChar char="·"/>
            </a:pPr>
            <a:r>
              <a:rPr lang="es-ES_tradnl" sz="2000" dirty="0" smtClean="0">
                <a:solidFill>
                  <a:srgbClr val="000000"/>
                </a:solidFill>
              </a:rPr>
              <a:t>Interfaces y Gestores de Consulta: permiten acceder a los datos </a:t>
            </a:r>
            <a:r>
              <a:rPr lang="es-ES_tradnl" sz="2000" dirty="0" smtClean="0">
                <a:solidFill>
                  <a:srgbClr val="000000"/>
                </a:solidFill>
              </a:rPr>
              <a:t>y </a:t>
            </a:r>
            <a:r>
              <a:rPr lang="es-ES_tradnl" sz="2000" dirty="0" smtClean="0">
                <a:solidFill>
                  <a:srgbClr val="000000"/>
                </a:solidFill>
              </a:rPr>
              <a:t>sobre ellos se conectan herramientas más sofisticadas (OLAP</a:t>
            </a:r>
            <a:r>
              <a:rPr lang="es-ES_tradnl" sz="2000" dirty="0" smtClean="0">
                <a:solidFill>
                  <a:srgbClr val="000000"/>
                </a:solidFill>
              </a:rPr>
              <a:t>, </a:t>
            </a:r>
            <a:r>
              <a:rPr lang="es-ES_tradnl" sz="2000" dirty="0" smtClean="0">
                <a:solidFill>
                  <a:srgbClr val="000000"/>
                </a:solidFill>
              </a:rPr>
              <a:t>minería de datos).</a:t>
            </a:r>
          </a:p>
          <a:p>
            <a:pPr marL="714375" lvl="1" indent="-241300">
              <a:buFont typeface="Symbol" pitchFamily="18" charset="2"/>
              <a:buChar char="·"/>
            </a:pPr>
            <a:endParaRPr lang="es-ES_tradnl" sz="400" dirty="0" smtClean="0">
              <a:solidFill>
                <a:srgbClr val="000000"/>
              </a:solidFill>
            </a:endParaRPr>
          </a:p>
          <a:p>
            <a:pPr marL="714375" lvl="1" indent="-241300">
              <a:buFont typeface="Symbol" pitchFamily="18" charset="2"/>
              <a:buChar char="·"/>
            </a:pPr>
            <a:r>
              <a:rPr lang="es-ES_tradnl" sz="2000" dirty="0" smtClean="0">
                <a:solidFill>
                  <a:srgbClr val="000000"/>
                </a:solidFill>
              </a:rPr>
              <a:t>Sistemas de Integridad y Seguridad: se encargan de un mantenimiento global, copias de seguridad</a:t>
            </a:r>
            <a:r>
              <a:rPr lang="es-ES_tradnl" sz="2000" dirty="0" smtClean="0">
                <a:solidFill>
                  <a:srgbClr val="000000"/>
                </a:solidFill>
                <a:latin typeface="Arial" charset="0"/>
              </a:rPr>
              <a:t>,</a:t>
            </a:r>
            <a:endParaRPr lang="es-ES" dirty="0" smtClean="0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5664"/>
          </a:xfrm>
        </p:spPr>
        <p:txBody>
          <a:bodyPr/>
          <a:lstStyle/>
          <a:p>
            <a:r>
              <a:rPr lang="es-ES" sz="2800" dirty="0" smtClean="0"/>
              <a:t>La tarea más difícil y que más tiempo consume en la construcción de un DW es extraer, transformar y cargar los datos en el </a:t>
            </a:r>
            <a:r>
              <a:rPr lang="es-ES" sz="2800" dirty="0" err="1" smtClean="0"/>
              <a:t>dataware</a:t>
            </a:r>
            <a:r>
              <a:rPr lang="es-ES" sz="2800" dirty="0" smtClean="0"/>
              <a:t>.</a:t>
            </a:r>
          </a:p>
          <a:p>
            <a:endParaRPr lang="en-US" dirty="0"/>
          </a:p>
        </p:txBody>
      </p:sp>
      <p:sp>
        <p:nvSpPr>
          <p:cNvPr id="26" name="2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ETL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es-ES" sz="3200" dirty="0" smtClean="0"/>
              <a:t>Proceso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3200" dirty="0" smtClean="0"/>
              <a:t>de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3200" dirty="0" smtClean="0"/>
              <a:t>Extracción</a:t>
            </a:r>
            <a:r>
              <a:rPr lang="es-ES" sz="3200" dirty="0"/>
              <a:t>,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3200" dirty="0" smtClean="0"/>
              <a:t>Transformación y Carga (ETL) de datos en el DW</a:t>
            </a:r>
            <a:endParaRPr lang="en-US" sz="3200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46700" y="2852738"/>
            <a:ext cx="977900" cy="1046162"/>
          </a:xfrm>
          <a:prstGeom prst="can">
            <a:avLst>
              <a:gd name="adj" fmla="val 26745"/>
            </a:avLst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s-ES_tradnl" altLang="ko-KR" sz="1400" b="1">
              <a:solidFill>
                <a:srgbClr val="00FF00"/>
              </a:solidFill>
              <a:effectLst/>
              <a:ea typeface="Batang" pitchFamily="18" charset="-127"/>
            </a:endParaRPr>
          </a:p>
          <a:p>
            <a:pPr algn="ctr" eaLnBrk="0" hangingPunct="0"/>
            <a:r>
              <a:rPr lang="es-ES_tradnl" altLang="ko-K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Batang" pitchFamily="18" charset="-127"/>
              </a:rPr>
              <a:t>DW</a:t>
            </a:r>
          </a:p>
          <a:p>
            <a:pPr algn="ctr" eaLnBrk="0" hangingPunct="0"/>
            <a:endParaRPr lang="es-ES_tradnl" altLang="ko-KR" sz="1400">
              <a:solidFill>
                <a:srgbClr val="00FF00"/>
              </a:solidFill>
              <a:effectLst/>
              <a:ea typeface="Batang" pitchFamily="18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113088" y="4254500"/>
            <a:ext cx="593725" cy="2889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1116013" y="2654300"/>
            <a:ext cx="1363662" cy="449263"/>
          </a:xfrm>
          <a:prstGeom prst="borderCallout2">
            <a:avLst>
              <a:gd name="adj1" fmla="val 25440"/>
              <a:gd name="adj2" fmla="val 105588"/>
              <a:gd name="adj3" fmla="val 25440"/>
              <a:gd name="adj4" fmla="val 132829"/>
              <a:gd name="adj5" fmla="val 373500"/>
              <a:gd name="adj6" fmla="val 165889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_tradnl" sz="1600" b="1" dirty="0">
                <a:latin typeface="Aparajita" pitchFamily="34" charset="0"/>
                <a:cs typeface="Aparajita" pitchFamily="34" charset="0"/>
              </a:rPr>
              <a:t>Extracción</a:t>
            </a:r>
          </a:p>
          <a:p>
            <a:pPr algn="ctr"/>
            <a:r>
              <a:rPr lang="es-ES_tradnl" sz="1600" b="1" dirty="0">
                <a:latin typeface="Aparajita" pitchFamily="34" charset="0"/>
                <a:cs typeface="Aparajita" pitchFamily="34" charset="0"/>
              </a:rPr>
              <a:t>y Limpiado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545013" y="3568700"/>
            <a:ext cx="609600" cy="3349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2744788" y="2205038"/>
            <a:ext cx="1395412" cy="287337"/>
          </a:xfrm>
          <a:prstGeom prst="borderCallout2">
            <a:avLst>
              <a:gd name="adj1" fmla="val 39778"/>
              <a:gd name="adj2" fmla="val 105463"/>
              <a:gd name="adj3" fmla="val 39778"/>
              <a:gd name="adj4" fmla="val 108079"/>
              <a:gd name="adj5" fmla="val 521546"/>
              <a:gd name="adj6" fmla="val 110579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_tradnl" sz="1200" b="1" dirty="0"/>
              <a:t>Transformación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993900" y="4429125"/>
            <a:ext cx="471488" cy="4016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90000"/>
              </a:gs>
              <a:gs pos="50000">
                <a:srgbClr val="FF0000"/>
              </a:gs>
              <a:gs pos="100000">
                <a:srgbClr val="99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354263" y="4830763"/>
            <a:ext cx="471487" cy="40163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9900"/>
              </a:gs>
              <a:gs pos="50000">
                <a:srgbClr val="FFFF00"/>
              </a:gs>
              <a:gs pos="100000">
                <a:srgbClr val="CC99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500313" y="4330700"/>
            <a:ext cx="468312" cy="4016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6600"/>
              </a:gs>
              <a:gs pos="50000">
                <a:srgbClr val="00FF00"/>
              </a:gs>
              <a:gs pos="100000">
                <a:srgbClr val="0066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211263" y="5321300"/>
            <a:ext cx="18653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1400" b="1">
                <a:effectLst/>
              </a:rPr>
              <a:t>Fuentes de Datos</a:t>
            </a:r>
          </a:p>
          <a:p>
            <a:pPr>
              <a:buFontTx/>
              <a:buBlip>
                <a:blip r:embed="rId3"/>
              </a:buBlip>
            </a:pPr>
            <a:r>
              <a:rPr lang="es-ES_tradnl" sz="1400" b="1">
                <a:effectLst/>
              </a:rPr>
              <a:t> Bases de datos</a:t>
            </a:r>
          </a:p>
          <a:p>
            <a:pPr>
              <a:buFontTx/>
              <a:buBlip>
                <a:blip r:embed="rId3"/>
              </a:buBlip>
            </a:pPr>
            <a:r>
              <a:rPr lang="es-ES_tradnl" sz="1400" b="1">
                <a:effectLst/>
              </a:rPr>
              <a:t> Ficheros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937000" y="3789363"/>
            <a:ext cx="334963" cy="309562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241800" y="4038600"/>
            <a:ext cx="334963" cy="32702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860800" y="4114800"/>
            <a:ext cx="338138" cy="322263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529767" y="4652963"/>
            <a:ext cx="14526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1400" b="1">
                <a:effectLst/>
              </a:rPr>
              <a:t>Datos</a:t>
            </a:r>
            <a:br>
              <a:rPr lang="es-ES_tradnl" sz="1400" b="1">
                <a:effectLst/>
              </a:rPr>
            </a:br>
            <a:r>
              <a:rPr lang="es-ES_tradnl" sz="1400" b="1">
                <a:effectLst/>
              </a:rPr>
              <a:t>Preprocesados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079628" y="3990975"/>
            <a:ext cx="15215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1400" b="1" dirty="0" err="1" smtClean="0">
                <a:effectLst/>
              </a:rPr>
              <a:t>Datawarehouse</a:t>
            </a:r>
            <a:endParaRPr lang="es-ES_tradnl" sz="1400" b="1" dirty="0">
              <a:effectLst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 rot="20415857" flipH="1">
            <a:off x="2484438" y="5661025"/>
            <a:ext cx="2160587" cy="719138"/>
          </a:xfrm>
          <a:prstGeom prst="curvedUpArrow">
            <a:avLst>
              <a:gd name="adj1" fmla="val 41366"/>
              <a:gd name="adj2" fmla="val 101455"/>
              <a:gd name="adj3" fmla="val 5163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6516688" y="2998788"/>
            <a:ext cx="647700" cy="608012"/>
          </a:xfrm>
          <a:prstGeom prst="rightArrow">
            <a:avLst>
              <a:gd name="adj1" fmla="val 43602"/>
              <a:gd name="adj2" fmla="val 3259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380288" y="2276475"/>
            <a:ext cx="1152525" cy="504825"/>
          </a:xfrm>
          <a:prstGeom prst="rect">
            <a:avLst/>
          </a:prstGeom>
          <a:gradFill rotWithShape="1">
            <a:gsLst>
              <a:gs pos="0">
                <a:srgbClr val="7B7E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OLAP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7380288" y="3070225"/>
            <a:ext cx="1152525" cy="504825"/>
          </a:xfrm>
          <a:prstGeom prst="rect">
            <a:avLst/>
          </a:prstGeom>
          <a:gradFill rotWithShape="1">
            <a:gsLst>
              <a:gs pos="0">
                <a:srgbClr val="7B7E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DSS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380288" y="3860800"/>
            <a:ext cx="1152525" cy="504825"/>
          </a:xfrm>
          <a:prstGeom prst="rect">
            <a:avLst/>
          </a:prstGeom>
          <a:gradFill rotWithShape="1">
            <a:gsLst>
              <a:gs pos="0">
                <a:srgbClr val="7B7E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DM</a:t>
            </a: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 rot="21588191" flipH="1">
            <a:off x="5580063" y="4727575"/>
            <a:ext cx="2592387" cy="719138"/>
          </a:xfrm>
          <a:prstGeom prst="curvedUpArrow">
            <a:avLst>
              <a:gd name="adj1" fmla="val 47514"/>
              <a:gd name="adj2" fmla="val 119611"/>
              <a:gd name="adj3" fmla="val 5163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7235825" y="2133600"/>
            <a:ext cx="1439863" cy="24479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7"/>
          <p:cNvSpPr>
            <a:spLocks/>
          </p:cNvSpPr>
          <p:nvPr/>
        </p:nvSpPr>
        <p:spPr bwMode="auto">
          <a:xfrm>
            <a:off x="5327650" y="2136775"/>
            <a:ext cx="1395413" cy="288925"/>
          </a:xfrm>
          <a:prstGeom prst="borderCallout2">
            <a:avLst>
              <a:gd name="adj1" fmla="val 39560"/>
              <a:gd name="adj2" fmla="val -5463"/>
              <a:gd name="adj3" fmla="val 39560"/>
              <a:gd name="adj4" fmla="val -16042"/>
              <a:gd name="adj5" fmla="val 504944"/>
              <a:gd name="adj6" fmla="val -34926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_tradnl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Carga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define como análisis rápido de información multidimensional compartida.</a:t>
            </a:r>
          </a:p>
          <a:p>
            <a:endParaRPr lang="es-E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s-ES" sz="2700" dirty="0" smtClean="0"/>
              <a:t>Herramientas OLAP (para análisis de datos en DW): Frontales para el acceso a los datos del DW (o bases de datos multidimensionales también denominadas OLAP) basados en el modelo de datos multidimensional.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s-ES" sz="2700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Y" dirty="0" smtClean="0"/>
              <a:t>Procesamiento Analítico en Línea. OLAP(</a:t>
            </a:r>
            <a:r>
              <a:rPr lang="es-ES" dirty="0" err="1" smtClean="0"/>
              <a:t>On</a:t>
            </a:r>
            <a:r>
              <a:rPr lang="es-ES" dirty="0" smtClean="0"/>
              <a:t>-Line </a:t>
            </a:r>
            <a:r>
              <a:rPr lang="es-ES" dirty="0" err="1" smtClean="0"/>
              <a:t>Analytical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PY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s-PY" dirty="0" smtClean="0"/>
              <a:t>Herramientas OLAP</a:t>
            </a:r>
            <a:endParaRPr lang="en-US" dirty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765448" y="1194911"/>
            <a:ext cx="7400925" cy="45550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2000" b="1" dirty="0"/>
              <a:t>Las herramientas de OLAP se </a:t>
            </a:r>
            <a:r>
              <a:rPr lang="es-ES" sz="2000" b="1" dirty="0" smtClean="0"/>
              <a:t>caracterizan </a:t>
            </a:r>
            <a:r>
              <a:rPr lang="es-ES" sz="2000" b="1" dirty="0"/>
              <a:t>por:</a:t>
            </a:r>
            <a:endParaRPr lang="es-ES" sz="2000" dirty="0"/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 dirty="0"/>
              <a:t>ofrecer una visión multidimensional de los datos (matricial)</a:t>
            </a:r>
            <a:r>
              <a:rPr lang="es-ES_tradnl" sz="1800" dirty="0"/>
              <a:t>.</a:t>
            </a:r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_tradnl" sz="1800" dirty="0"/>
              <a:t>no imponer restricciones sobre el número de dimensiones.</a:t>
            </a:r>
            <a:endParaRPr lang="es-ES" sz="1800" dirty="0"/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 dirty="0"/>
              <a:t>ofrecer simetría para las dimensiones.</a:t>
            </a:r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 dirty="0"/>
              <a:t>permitir definir de forma flexible (sin limitaciones) sobre las dimensiones: restricciones, agregaciones y jerarquías entre ellas.</a:t>
            </a:r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 dirty="0"/>
              <a:t>ofrecer operadores intuitivos de manipulación: </a:t>
            </a:r>
            <a:r>
              <a:rPr lang="es-ES" sz="1800" i="1" dirty="0" err="1"/>
              <a:t>drill-down</a:t>
            </a:r>
            <a:r>
              <a:rPr lang="es-ES" sz="1800" i="1" dirty="0"/>
              <a:t>, roll-u</a:t>
            </a:r>
            <a:r>
              <a:rPr lang="es-ES_tradnl" sz="1800" i="1" dirty="0"/>
              <a:t>p, </a:t>
            </a:r>
            <a:r>
              <a:rPr lang="es-ES_tradnl" sz="1800" i="1" dirty="0" err="1"/>
              <a:t>slice</a:t>
            </a:r>
            <a:r>
              <a:rPr lang="es-ES_tradnl" sz="1800" i="1" dirty="0"/>
              <a:t>-and-dice, </a:t>
            </a:r>
            <a:r>
              <a:rPr lang="es-ES_tradnl" sz="1800" i="1" dirty="0" err="1"/>
              <a:t>pivot</a:t>
            </a:r>
            <a:r>
              <a:rPr lang="es-ES_tradnl" sz="1800" dirty="0"/>
              <a:t>.</a:t>
            </a:r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 dirty="0"/>
              <a:t>ser transparentes al tipo de tecnología que soporta el almacén de datos (ROLAP o MOLAP)</a:t>
            </a:r>
            <a:r>
              <a:rPr lang="es-ES_tradnl" sz="1800" dirty="0" smtClean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1747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s-PY" dirty="0" smtClean="0"/>
              <a:t>ROLAP Y MOLAP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196752"/>
            <a:ext cx="76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 typeface="Symbol" pitchFamily="18" charset="2"/>
              <a:buChar char="·"/>
            </a:pPr>
            <a:r>
              <a:rPr lang="es-ES_tradnl" dirty="0">
                <a:solidFill>
                  <a:srgbClr val="000000"/>
                </a:solidFill>
              </a:rPr>
              <a:t>El Almacén de Datos y las herramientas OLAP se pueden basar </a:t>
            </a:r>
            <a:r>
              <a:rPr lang="es-ES_tradnl" i="1" dirty="0">
                <a:solidFill>
                  <a:srgbClr val="000000"/>
                </a:solidFill>
              </a:rPr>
              <a:t>físicamente</a:t>
            </a:r>
            <a:r>
              <a:rPr lang="es-ES_tradnl" dirty="0">
                <a:solidFill>
                  <a:srgbClr val="000000"/>
                </a:solidFill>
              </a:rPr>
              <a:t> en varias organizaciones: </a:t>
            </a:r>
          </a:p>
          <a:p>
            <a:pPr marL="282575" indent="-282575">
              <a:buFont typeface="Symbol" pitchFamily="18" charset="2"/>
              <a:buChar char="·"/>
            </a:pP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07890" y="3793902"/>
            <a:ext cx="6869112" cy="1358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2000">
                <a:solidFill>
                  <a:schemeClr val="accent2"/>
                </a:solidFill>
              </a:rPr>
              <a:t>Sistemas MOLAP</a:t>
            </a:r>
            <a:endParaRPr lang="es-ES" sz="2000"/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/>
              <a:t>disponen de estructuras de almacenamiento específicas (arrays) y técnicas de compactación de datos que favorecen el rendimiento del almacén.</a:t>
            </a:r>
            <a:endParaRPr lang="es-ES" sz="20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44402" y="2282602"/>
            <a:ext cx="6781800" cy="16466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2000" dirty="0">
                <a:solidFill>
                  <a:schemeClr val="accent2"/>
                </a:solidFill>
              </a:rPr>
              <a:t>Sistemas ROLAP</a:t>
            </a:r>
            <a:endParaRPr lang="es-ES" sz="2000" dirty="0"/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 dirty="0"/>
              <a:t>se implementan sobre tecnología relacional, pero disponen de algunas facilidades para mejorar el rendimiento (índices de mapas de bits, índices de JOIN).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01540" y="5306790"/>
            <a:ext cx="6948487" cy="80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2000">
                <a:solidFill>
                  <a:schemeClr val="accent2"/>
                </a:solidFill>
              </a:rPr>
              <a:t>Sistemas HOLAP</a:t>
            </a:r>
            <a:endParaRPr lang="es-ES" sz="2000"/>
          </a:p>
          <a:p>
            <a:pPr marL="757238" lvl="1" indent="-300038" eaLnBrk="1" hangingPunct="1">
              <a:spcBef>
                <a:spcPct val="5000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es-ES" sz="1800"/>
              <a:t>sistemas híbridos entre ambos.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8506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iliconindia.com:81/news/newsimages/special/HW4S6I0h.jpe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11560" y="188640"/>
            <a:ext cx="6660232" cy="479684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 dirty="0" smtClean="0"/>
          </a:p>
          <a:p>
            <a:r>
              <a:rPr lang="es-PY" dirty="0" smtClean="0"/>
              <a:t>Surge de la necesidad por parte de la empresa de aprovechar los cada vez mas numerosos datos en línea para tomar mejores decisiones sobre sus actividades:</a:t>
            </a:r>
          </a:p>
          <a:p>
            <a:pPr lvl="1"/>
            <a:r>
              <a:rPr lang="es-PY" dirty="0" smtClean="0"/>
              <a:t>Artículos que deben tener en inventario.</a:t>
            </a:r>
          </a:p>
          <a:p>
            <a:pPr lvl="1"/>
            <a:r>
              <a:rPr lang="es-PY" dirty="0" smtClean="0"/>
              <a:t>Modo de dirigirse mejor a los cliente para aumentar sus ventas.</a:t>
            </a:r>
          </a:p>
          <a:p>
            <a:pPr lvl="1"/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DATAWAREHOUSE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s-PY" dirty="0" smtClean="0"/>
              <a:t>ROLAP Y MOLAP</a:t>
            </a:r>
            <a:endParaRPr lang="en-US" dirty="0"/>
          </a:p>
        </p:txBody>
      </p:sp>
      <p:grpSp>
        <p:nvGrpSpPr>
          <p:cNvPr id="14" name="13 Grupo"/>
          <p:cNvGrpSpPr/>
          <p:nvPr/>
        </p:nvGrpSpPr>
        <p:grpSpPr>
          <a:xfrm>
            <a:off x="2679630" y="1340769"/>
            <a:ext cx="6356866" cy="1461240"/>
            <a:chOff x="2211578" y="1340768"/>
            <a:chExt cx="6824918" cy="1920825"/>
          </a:xfrm>
        </p:grpSpPr>
        <p:sp>
          <p:nvSpPr>
            <p:cNvPr id="2" name="1 Cilindro"/>
            <p:cNvSpPr/>
            <p:nvPr/>
          </p:nvSpPr>
          <p:spPr>
            <a:xfrm>
              <a:off x="2211578" y="1484784"/>
              <a:ext cx="936104" cy="864096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" name="8 Cubo"/>
            <p:cNvSpPr/>
            <p:nvPr/>
          </p:nvSpPr>
          <p:spPr>
            <a:xfrm>
              <a:off x="4587842" y="1340768"/>
              <a:ext cx="1080120" cy="1008112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0" name="9 Flecha derecha"/>
            <p:cNvSpPr/>
            <p:nvPr/>
          </p:nvSpPr>
          <p:spPr>
            <a:xfrm>
              <a:off x="3435714" y="1700808"/>
              <a:ext cx="792088" cy="21602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1" name="10 Flecha derecha"/>
            <p:cNvSpPr/>
            <p:nvPr/>
          </p:nvSpPr>
          <p:spPr>
            <a:xfrm>
              <a:off x="5955994" y="1705637"/>
              <a:ext cx="792088" cy="21602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831758" y="2492896"/>
              <a:ext cx="2421582" cy="768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PY" sz="1600" dirty="0" smtClean="0"/>
                <a:t>DETALLES</a:t>
              </a:r>
            </a:p>
            <a:p>
              <a:r>
                <a:rPr lang="es-PY" sz="1600" dirty="0" smtClean="0"/>
                <a:t>AGREGACIONES</a:t>
              </a:r>
              <a:endParaRPr lang="es-PY" sz="16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984268" y="1382471"/>
              <a:ext cx="2052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VISTAS DE USUARIOS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323528" y="1669373"/>
            <a:ext cx="19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MOLAP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46546" y="2924944"/>
            <a:ext cx="6589950" cy="1909362"/>
            <a:chOff x="2446546" y="2924944"/>
            <a:chExt cx="6589950" cy="1909362"/>
          </a:xfrm>
        </p:grpSpPr>
        <p:sp>
          <p:nvSpPr>
            <p:cNvPr id="16" name="15 Cilindro"/>
            <p:cNvSpPr/>
            <p:nvPr/>
          </p:nvSpPr>
          <p:spPr>
            <a:xfrm>
              <a:off x="2602286" y="3028317"/>
              <a:ext cx="871906" cy="657349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16 Cilindro"/>
            <p:cNvSpPr/>
            <p:nvPr/>
          </p:nvSpPr>
          <p:spPr>
            <a:xfrm>
              <a:off x="2702395" y="3838066"/>
              <a:ext cx="871906" cy="657349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2843808" y="3424996"/>
              <a:ext cx="22555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PY" sz="1600" dirty="0" smtClean="0"/>
                <a:t>DETALLES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446546" y="4495752"/>
              <a:ext cx="22555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PY" sz="1600" dirty="0" smtClean="0"/>
                <a:t>AGREGACIONES</a:t>
              </a:r>
              <a:endParaRPr lang="es-PY" sz="1600" dirty="0"/>
            </a:p>
          </p:txBody>
        </p:sp>
        <p:sp>
          <p:nvSpPr>
            <p:cNvPr id="20" name="19 Cubo"/>
            <p:cNvSpPr/>
            <p:nvPr/>
          </p:nvSpPr>
          <p:spPr>
            <a:xfrm>
              <a:off x="4739200" y="3356991"/>
              <a:ext cx="1006046" cy="76690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22" name="21 Conector recto"/>
            <p:cNvCxnSpPr>
              <a:stCxn id="20" idx="0"/>
              <a:endCxn id="20" idx="1"/>
            </p:cNvCxnSpPr>
            <p:nvPr/>
          </p:nvCxnSpPr>
          <p:spPr>
            <a:xfrm flipH="1">
              <a:off x="5146360" y="3356991"/>
              <a:ext cx="191726" cy="191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20" idx="1"/>
              <a:endCxn id="20" idx="3"/>
            </p:cNvCxnSpPr>
            <p:nvPr/>
          </p:nvCxnSpPr>
          <p:spPr>
            <a:xfrm>
              <a:off x="5146360" y="3548718"/>
              <a:ext cx="0" cy="57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flipH="1">
              <a:off x="5395953" y="3356991"/>
              <a:ext cx="184160" cy="191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H="1">
              <a:off x="4891896" y="3356992"/>
              <a:ext cx="184160" cy="191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5401232" y="3573016"/>
              <a:ext cx="0" cy="57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4907309" y="3539413"/>
              <a:ext cx="0" cy="57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0" idx="2"/>
              <a:endCxn id="20" idx="4"/>
            </p:cNvCxnSpPr>
            <p:nvPr/>
          </p:nvCxnSpPr>
          <p:spPr>
            <a:xfrm>
              <a:off x="4739200" y="3836308"/>
              <a:ext cx="814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739200" y="3988708"/>
              <a:ext cx="814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4739199" y="3685666"/>
              <a:ext cx="814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4835063" y="3464986"/>
              <a:ext cx="8143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5649382" y="3464986"/>
              <a:ext cx="0" cy="523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H="1">
              <a:off x="5548353" y="3509391"/>
              <a:ext cx="184160" cy="191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flipH="1">
              <a:off x="5539968" y="3669321"/>
              <a:ext cx="184160" cy="191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flipH="1">
              <a:off x="5580114" y="3827003"/>
              <a:ext cx="152399" cy="161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Flecha derecha"/>
            <p:cNvSpPr/>
            <p:nvPr/>
          </p:nvSpPr>
          <p:spPr>
            <a:xfrm rot="20450867">
              <a:off x="3769666" y="4066027"/>
              <a:ext cx="737767" cy="164337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7" name="46 Flecha derecha"/>
            <p:cNvSpPr/>
            <p:nvPr/>
          </p:nvSpPr>
          <p:spPr>
            <a:xfrm rot="734292">
              <a:off x="3769666" y="3251682"/>
              <a:ext cx="737767" cy="164337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8" name="47 Flecha derecha"/>
            <p:cNvSpPr/>
            <p:nvPr/>
          </p:nvSpPr>
          <p:spPr>
            <a:xfrm>
              <a:off x="6167253" y="3467827"/>
              <a:ext cx="737767" cy="164337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7125010" y="3354245"/>
              <a:ext cx="1911486" cy="491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VISTAS DE USUARIOS</a:t>
              </a:r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2602286" y="2924944"/>
              <a:ext cx="64342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2555776" y="4797152"/>
              <a:ext cx="64342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52 CuadroTexto"/>
          <p:cNvSpPr txBox="1"/>
          <p:nvPr/>
        </p:nvSpPr>
        <p:spPr>
          <a:xfrm>
            <a:off x="475928" y="3605254"/>
            <a:ext cx="19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R</a:t>
            </a:r>
            <a:r>
              <a:rPr lang="es-PY" dirty="0" smtClean="0"/>
              <a:t>OLAP</a:t>
            </a:r>
          </a:p>
        </p:txBody>
      </p:sp>
      <p:sp>
        <p:nvSpPr>
          <p:cNvPr id="54" name="53 Cilindro"/>
          <p:cNvSpPr/>
          <p:nvPr/>
        </p:nvSpPr>
        <p:spPr>
          <a:xfrm>
            <a:off x="2754686" y="4941168"/>
            <a:ext cx="871906" cy="65734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55 Cubo"/>
          <p:cNvSpPr/>
          <p:nvPr/>
        </p:nvSpPr>
        <p:spPr>
          <a:xfrm>
            <a:off x="3764919" y="5373692"/>
            <a:ext cx="1006046" cy="766907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56 CuadroTexto"/>
          <p:cNvSpPr txBox="1"/>
          <p:nvPr/>
        </p:nvSpPr>
        <p:spPr>
          <a:xfrm>
            <a:off x="2202163" y="5373692"/>
            <a:ext cx="22555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Y" sz="1600" dirty="0" smtClean="0"/>
              <a:t>DETALLES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2820546" y="5970846"/>
            <a:ext cx="22555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Y" sz="1600" dirty="0" smtClean="0"/>
              <a:t>AGREGACIONES</a:t>
            </a:r>
            <a:endParaRPr lang="es-PY" sz="1600" dirty="0"/>
          </a:p>
        </p:txBody>
      </p:sp>
      <p:sp>
        <p:nvSpPr>
          <p:cNvPr id="59" name="58 Cubo"/>
          <p:cNvSpPr/>
          <p:nvPr/>
        </p:nvSpPr>
        <p:spPr>
          <a:xfrm>
            <a:off x="5269858" y="4818162"/>
            <a:ext cx="1390374" cy="91509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59 Flecha derecha"/>
          <p:cNvSpPr/>
          <p:nvPr/>
        </p:nvSpPr>
        <p:spPr>
          <a:xfrm>
            <a:off x="6905021" y="5172530"/>
            <a:ext cx="737767" cy="16433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60 CuadroTexto"/>
          <p:cNvSpPr txBox="1"/>
          <p:nvPr/>
        </p:nvSpPr>
        <p:spPr>
          <a:xfrm>
            <a:off x="7642788" y="5023998"/>
            <a:ext cx="1911486" cy="491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Y" dirty="0" smtClean="0"/>
              <a:t>VISTAS DE USUARIOS</a:t>
            </a:r>
          </a:p>
        </p:txBody>
      </p:sp>
      <p:sp>
        <p:nvSpPr>
          <p:cNvPr id="62" name="61 Flecha derecha"/>
          <p:cNvSpPr/>
          <p:nvPr/>
        </p:nvSpPr>
        <p:spPr>
          <a:xfrm>
            <a:off x="3899059" y="5029179"/>
            <a:ext cx="737767" cy="16433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3" name="62 Flecha derecha"/>
          <p:cNvSpPr/>
          <p:nvPr/>
        </p:nvSpPr>
        <p:spPr>
          <a:xfrm rot="20450867">
            <a:off x="4778599" y="5615223"/>
            <a:ext cx="459347" cy="20447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4" name="63 CuadroTexto"/>
          <p:cNvSpPr txBox="1"/>
          <p:nvPr/>
        </p:nvSpPr>
        <p:spPr>
          <a:xfrm>
            <a:off x="447115" y="5394465"/>
            <a:ext cx="19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HOLAP</a:t>
            </a:r>
          </a:p>
        </p:txBody>
      </p:sp>
    </p:spTree>
    <p:extLst>
      <p:ext uri="{BB962C8B-B14F-4D97-AF65-F5344CB8AC3E}">
        <p14:creationId xmlns:p14="http://schemas.microsoft.com/office/powerpoint/2010/main" val="2885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6023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Se ofrece al usuario una visión multidimensional de los datos que son objeto de análisis.</a:t>
            </a:r>
          </a:p>
          <a:p>
            <a:pPr lvl="1"/>
            <a:r>
              <a:rPr lang="es-ES_tradnl" sz="2800" dirty="0" smtClean="0"/>
              <a:t>EJEMPLO</a:t>
            </a:r>
          </a:p>
          <a:p>
            <a:pPr lvl="2">
              <a:spcBef>
                <a:spcPct val="75000"/>
              </a:spcBef>
            </a:pPr>
            <a:r>
              <a:rPr lang="es-ES_tradnl" sz="2000" dirty="0" smtClean="0"/>
              <a:t>Organización</a:t>
            </a:r>
            <a:r>
              <a:rPr lang="es-ES_tradnl" sz="2000" dirty="0" smtClean="0">
                <a:solidFill>
                  <a:srgbClr val="000099"/>
                </a:solidFill>
              </a:rPr>
              <a:t>:</a:t>
            </a:r>
            <a:r>
              <a:rPr lang="es-ES_tradnl" sz="1800" dirty="0" smtClean="0"/>
              <a:t> Cadena de supermercados.</a:t>
            </a:r>
            <a:endParaRPr lang="es-ES_tradnl" sz="2000" dirty="0" smtClean="0"/>
          </a:p>
          <a:p>
            <a:pPr lvl="2"/>
            <a:r>
              <a:rPr lang="es-ES_tradnl" sz="2000" dirty="0" smtClean="0"/>
              <a:t>Actividad objeto de análisis:</a:t>
            </a:r>
            <a:r>
              <a:rPr lang="es-ES_tradnl" sz="1800" dirty="0" smtClean="0"/>
              <a:t> ventas de productos.</a:t>
            </a:r>
            <a:endParaRPr lang="es-ES_tradnl" sz="2000" dirty="0" smtClean="0"/>
          </a:p>
          <a:p>
            <a:pPr lvl="2"/>
            <a:r>
              <a:rPr lang="es-ES_tradnl" sz="2000" dirty="0" smtClean="0"/>
              <a:t>Información registrada sobre una venta:</a:t>
            </a:r>
          </a:p>
          <a:p>
            <a:pPr lvl="3"/>
            <a:r>
              <a:rPr lang="es-ES_tradnl" sz="1600" dirty="0" smtClean="0"/>
              <a:t> “del </a:t>
            </a:r>
            <a:r>
              <a:rPr lang="es-ES_tradnl" sz="1600" b="1" dirty="0" smtClean="0">
                <a:solidFill>
                  <a:schemeClr val="accent2"/>
                </a:solidFill>
              </a:rPr>
              <a:t>producto</a:t>
            </a:r>
            <a:r>
              <a:rPr lang="es-ES_tradnl" sz="1600" dirty="0" smtClean="0"/>
              <a:t> </a:t>
            </a:r>
            <a:r>
              <a:rPr lang="es-ES_tradnl" sz="1600" dirty="0" smtClean="0"/>
              <a:t>“</a:t>
            </a:r>
            <a:r>
              <a:rPr lang="es-ES_tradnl" sz="1600" dirty="0" err="1" smtClean="0"/>
              <a:t>Pharmaton</a:t>
            </a:r>
            <a:r>
              <a:rPr lang="es-ES_tradnl" sz="1600" dirty="0" smtClean="0"/>
              <a:t> </a:t>
            </a:r>
            <a:r>
              <a:rPr lang="es-ES_tradnl" sz="1600" dirty="0" smtClean="0"/>
              <a:t>33cl” se han vendido en el </a:t>
            </a:r>
            <a:r>
              <a:rPr lang="es-ES_tradnl" sz="1600" b="1" dirty="0" smtClean="0">
                <a:solidFill>
                  <a:schemeClr val="accent2"/>
                </a:solidFill>
              </a:rPr>
              <a:t>almacén</a:t>
            </a:r>
            <a:r>
              <a:rPr lang="es-ES_tradnl" sz="1600" dirty="0" smtClean="0"/>
              <a:t> “Almacén nro.1” el </a:t>
            </a:r>
            <a:r>
              <a:rPr lang="es-ES_tradnl" sz="1600" b="1" dirty="0" smtClean="0">
                <a:solidFill>
                  <a:schemeClr val="accent2"/>
                </a:solidFill>
              </a:rPr>
              <a:t>día</a:t>
            </a:r>
            <a:r>
              <a:rPr lang="es-ES_tradnl" sz="1600" dirty="0" smtClean="0"/>
              <a:t> 17/7/2016, 2 </a:t>
            </a:r>
            <a:r>
              <a:rPr lang="es-ES_tradnl" sz="1600" b="1" dirty="0" smtClean="0">
                <a:solidFill>
                  <a:schemeClr val="accent2"/>
                </a:solidFill>
              </a:rPr>
              <a:t>unidades</a:t>
            </a:r>
            <a:r>
              <a:rPr lang="es-ES_tradnl" sz="1600" dirty="0" smtClean="0"/>
              <a:t> por un </a:t>
            </a:r>
            <a:r>
              <a:rPr lang="es-ES_tradnl" sz="1600" b="1" dirty="0" smtClean="0">
                <a:solidFill>
                  <a:schemeClr val="accent2"/>
                </a:solidFill>
              </a:rPr>
              <a:t>importe</a:t>
            </a:r>
            <a:r>
              <a:rPr lang="es-ES_tradnl" sz="1600" dirty="0" smtClean="0"/>
              <a:t> de 103.000 </a:t>
            </a:r>
            <a:r>
              <a:rPr lang="es-ES_tradnl" sz="1600" dirty="0" smtClean="0"/>
              <a:t>Gs.”</a:t>
            </a:r>
            <a:endParaRPr lang="es-ES_tradnl" sz="1600" dirty="0" smtClean="0"/>
          </a:p>
          <a:p>
            <a:pPr lvl="2"/>
            <a:endParaRPr lang="es-ES" sz="3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69864" y="5229200"/>
            <a:ext cx="6578600" cy="915988"/>
          </a:xfrm>
          <a:prstGeom prst="rect">
            <a:avLst/>
          </a:prstGeom>
          <a:solidFill>
            <a:srgbClr val="FFCC66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 dirty="0">
                <a:latin typeface="Arial" charset="0"/>
              </a:rPr>
              <a:t>Para hacer el análisis no interesa la venta individual (ticket) realizada a un cliente sino las ventas diarias de productos en los distintos almacenes de la cadena.</a:t>
            </a:r>
            <a:endParaRPr lang="es-ES" sz="1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924300" y="3213100"/>
            <a:ext cx="1014413" cy="1709738"/>
            <a:chOff x="2510" y="1704"/>
            <a:chExt cx="639" cy="107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Ventas</a:t>
              </a:r>
              <a:endParaRPr lang="es-ES_tradnl" sz="1600">
                <a:latin typeface="Arial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Arial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Arial" charset="0"/>
                </a:rPr>
                <a:t>unidades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724400" y="4916488"/>
            <a:ext cx="2289175" cy="1658937"/>
            <a:chOff x="3054" y="2737"/>
            <a:chExt cx="1442" cy="104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Almacén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22" y="2769"/>
              <a:ext cx="800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1200">
                  <a:latin typeface="Arial" charset="0"/>
                </a:rPr>
                <a:t>Almacén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177" y="2987"/>
              <a:ext cx="61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1200">
                  <a:latin typeface="Arial" charset="0"/>
                </a:rPr>
                <a:t>Ciudad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80" y="3265"/>
              <a:ext cx="800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1200">
                  <a:latin typeface="Arial" charset="0"/>
                </a:rPr>
                <a:t>Región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524" y="3076"/>
              <a:ext cx="800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1200">
                  <a:latin typeface="Arial" charset="0"/>
                </a:rPr>
                <a:t>Tipo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63" y="2737"/>
              <a:ext cx="518" cy="104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054" y="2738"/>
              <a:ext cx="1418" cy="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1165225" y="1914525"/>
            <a:ext cx="2763838" cy="2381250"/>
            <a:chOff x="812" y="846"/>
            <a:chExt cx="1741" cy="1500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812" y="1121"/>
              <a:ext cx="1706" cy="1225"/>
              <a:chOff x="812" y="1121"/>
              <a:chExt cx="1706" cy="1225"/>
            </a:xfrm>
          </p:grpSpPr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 rot="16155936">
                <a:off x="559" y="1374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sz="1800" dirty="0">
                    <a:latin typeface="Arial" charset="0"/>
                  </a:rPr>
                  <a:t>Producto</a:t>
                </a: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Departamento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Nro_producto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Categoría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Marca</a:t>
                </a:r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Tipo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Descripción</a:t>
                </a:r>
              </a:p>
            </p:txBody>
          </p:sp>
        </p:grpSp>
      </p:grp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4768850" y="1822450"/>
            <a:ext cx="2833688" cy="2338388"/>
            <a:chOff x="3082" y="788"/>
            <a:chExt cx="1785" cy="1473"/>
          </a:xfrm>
        </p:grpSpPr>
        <p:grpSp>
          <p:nvGrpSpPr>
            <p:cNvPr id="28" name="Group 37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>
                    <a:latin typeface="Arial" charset="0"/>
                  </a:rPr>
                  <a:t>Tiempo</a:t>
                </a:r>
              </a:p>
            </p:txBody>
          </p:sp>
          <p:sp>
            <p:nvSpPr>
              <p:cNvPr id="31" name="Text Box 39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Día</a:t>
                </a:r>
              </a:p>
            </p:txBody>
          </p:sp>
          <p:sp>
            <p:nvSpPr>
              <p:cNvPr id="32" name="Text Box 40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Mes</a:t>
                </a:r>
              </a:p>
            </p:txBody>
          </p:sp>
          <p:sp>
            <p:nvSpPr>
              <p:cNvPr id="33" name="Text Box 41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Semana</a:t>
                </a:r>
              </a:p>
            </p:txBody>
          </p:sp>
          <p:sp>
            <p:nvSpPr>
              <p:cNvPr id="34" name="Line 42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44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200">
                    <a:latin typeface="Arial" charset="0"/>
                  </a:rPr>
                  <a:t>Año</a:t>
                </a:r>
              </a:p>
            </p:txBody>
          </p:sp>
        </p:grp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4323" y="1843"/>
              <a:ext cx="54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1200">
                  <a:latin typeface="Arial" charset="0"/>
                </a:rPr>
                <a:t>Trimestre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A290259-F83A-431D-8B9C-615B2E8E05C7}" type="slidenum">
              <a:rPr lang="en-US"/>
              <a:pPr/>
              <a:t>23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952875" y="3225800"/>
            <a:ext cx="1014413" cy="1709738"/>
            <a:chOff x="2510" y="1704"/>
            <a:chExt cx="639" cy="107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Ventas</a:t>
              </a:r>
              <a:endParaRPr lang="es-ES_tradnl" sz="1600"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Arial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Arial" charset="0"/>
                </a:rPr>
                <a:t>unidades</a:t>
              </a: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24013" y="3352800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Departamento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46350" y="35829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Nro_producto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66913" y="30400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Categoría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03350" y="2384425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Marca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411288" y="3743325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Tipo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54188" y="1884363"/>
            <a:ext cx="2165350" cy="1963737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1276350" y="38608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873625" y="35607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Día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664200" y="33289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Mes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487988" y="27098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Semana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4840288" y="18224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857750" y="38433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879975" y="50180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Almacén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049838" y="5376863"/>
            <a:ext cx="98107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Ciudad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11750" y="57673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Región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499100" y="5467350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Tipo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767263" y="49291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752975" y="49307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840413" y="37385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Año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581150" y="2740025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Descripción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971550" y="4508500"/>
            <a:ext cx="3238500" cy="1882775"/>
            <a:chOff x="672" y="2472"/>
            <a:chExt cx="2056" cy="1200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72" y="3088"/>
              <a:ext cx="2056" cy="584"/>
            </a:xfrm>
            <a:prstGeom prst="rect">
              <a:avLst/>
            </a:prstGeom>
            <a:solidFill>
              <a:srgbClr val="F3C6A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Actividad que es objeto de análisis con los indicadores que interesa analizar</a:t>
              </a:r>
              <a:endParaRPr lang="es-ES" sz="1800">
                <a:latin typeface="Arial" charset="0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1216" y="2472"/>
              <a:ext cx="1280" cy="640"/>
              <a:chOff x="1216" y="2472"/>
              <a:chExt cx="1280" cy="640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1216" y="2472"/>
                <a:ext cx="0" cy="64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arrow" w="med" len="med"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1216" y="2472"/>
                <a:ext cx="1280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863850" y="1422400"/>
            <a:ext cx="3035300" cy="915988"/>
          </a:xfrm>
          <a:prstGeom prst="rect">
            <a:avLst/>
          </a:prstGeom>
          <a:solidFill>
            <a:srgbClr val="F3C6A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 dirty="0">
                <a:latin typeface="Arial" charset="0"/>
              </a:rPr>
              <a:t>Dimensiones (puntos de vista) desde los que se puede analizar la actividad.</a:t>
            </a:r>
            <a:endParaRPr lang="es-ES" sz="1800" dirty="0">
              <a:latin typeface="Arial" charset="0"/>
            </a:endParaRPr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193800" y="1574800"/>
            <a:ext cx="1593850" cy="2032000"/>
            <a:chOff x="812" y="624"/>
            <a:chExt cx="1004" cy="1280"/>
          </a:xfrm>
        </p:grpSpPr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 rot="-5551310">
              <a:off x="559" y="1420"/>
              <a:ext cx="737" cy="231"/>
            </a:xfrm>
            <a:prstGeom prst="rect">
              <a:avLst/>
            </a:prstGeom>
            <a:solidFill>
              <a:srgbClr val="98F8A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Producto</a:t>
              </a:r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880" y="624"/>
              <a:ext cx="936" cy="512"/>
              <a:chOff x="880" y="624"/>
              <a:chExt cx="936" cy="512"/>
            </a:xfrm>
          </p:grpSpPr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H="1" flipV="1">
                <a:off x="880" y="624"/>
                <a:ext cx="936" cy="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880" y="624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5886450" y="1549400"/>
            <a:ext cx="1203325" cy="1828800"/>
            <a:chOff x="3768" y="608"/>
            <a:chExt cx="758" cy="1152"/>
          </a:xfrm>
        </p:grpSpPr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 rot="-5462304">
              <a:off x="4042" y="1276"/>
              <a:ext cx="737" cy="231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Tiempo</a:t>
              </a:r>
            </a:p>
          </p:txBody>
        </p:sp>
        <p:grpSp>
          <p:nvGrpSpPr>
            <p:cNvPr id="42" name="Group 40"/>
            <p:cNvGrpSpPr>
              <a:grpSpLocks/>
            </p:cNvGrpSpPr>
            <p:nvPr/>
          </p:nvGrpSpPr>
          <p:grpSpPr bwMode="auto">
            <a:xfrm>
              <a:off x="3768" y="608"/>
              <a:ext cx="592" cy="408"/>
              <a:chOff x="3768" y="608"/>
              <a:chExt cx="592" cy="408"/>
            </a:xfrm>
          </p:grpSpPr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3768" y="608"/>
                <a:ext cx="5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4360" y="60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5899150" y="1447800"/>
            <a:ext cx="2374900" cy="4949825"/>
            <a:chOff x="3776" y="544"/>
            <a:chExt cx="1496" cy="3118"/>
          </a:xfrm>
        </p:grpSpPr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800">
                  <a:latin typeface="Arial" charset="0"/>
                </a:rPr>
                <a:t>Almacén</a:t>
              </a: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3776" y="544"/>
              <a:ext cx="1496" cy="2728"/>
              <a:chOff x="3776" y="544"/>
              <a:chExt cx="1496" cy="2728"/>
            </a:xfrm>
          </p:grpSpPr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3776" y="544"/>
                <a:ext cx="149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 flipH="1">
                <a:off x="5264" y="544"/>
                <a:ext cx="8" cy="272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 flipH="1">
                <a:off x="4608" y="3272"/>
                <a:ext cx="65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6704013" y="3497263"/>
            <a:ext cx="8636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Trimestre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1412776"/>
            <a:ext cx="76708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PY" sz="2800" b="1" dirty="0">
                <a:solidFill>
                  <a:srgbClr val="000099"/>
                </a:solidFill>
              </a:rPr>
              <a:t>Modelo multidimensional: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s-ES_tradnl" altLang="es-PY" sz="2000" dirty="0"/>
              <a:t> en un esquema multidimensional se representa una actividad que es objeto de análisis </a:t>
            </a:r>
            <a:r>
              <a:rPr lang="es-ES_tradnl" altLang="es-PY" sz="2000" dirty="0">
                <a:solidFill>
                  <a:schemeClr val="accent2"/>
                </a:solidFill>
              </a:rPr>
              <a:t>(hecho)</a:t>
            </a:r>
            <a:r>
              <a:rPr lang="es-ES_tradnl" altLang="es-PY" sz="2000" dirty="0"/>
              <a:t> y las dimensiones que caracterizan la actividad </a:t>
            </a:r>
            <a:r>
              <a:rPr lang="es-ES_tradnl" altLang="es-PY" sz="2000" dirty="0">
                <a:solidFill>
                  <a:schemeClr val="accent2"/>
                </a:solidFill>
              </a:rPr>
              <a:t>(dimensiones).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s-ES_tradnl" altLang="es-PY" sz="2000" dirty="0"/>
              <a:t>la información relevante sobre el </a:t>
            </a:r>
            <a:r>
              <a:rPr lang="es-ES_tradnl" altLang="es-PY" sz="2000" dirty="0">
                <a:solidFill>
                  <a:schemeClr val="accent2"/>
                </a:solidFill>
              </a:rPr>
              <a:t>hecho</a:t>
            </a:r>
            <a:r>
              <a:rPr lang="es-ES_tradnl" altLang="es-PY" sz="2000" dirty="0"/>
              <a:t> (actividad) se representa por un conjunto de indicadores </a:t>
            </a:r>
            <a:r>
              <a:rPr lang="es-ES_tradnl" altLang="es-PY" sz="2000" dirty="0">
                <a:solidFill>
                  <a:schemeClr val="accent2"/>
                </a:solidFill>
              </a:rPr>
              <a:t>(medidas o atributos de hecho).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s-ES_tradnl" altLang="es-PY" sz="2000" dirty="0"/>
              <a:t>la información descriptiva de cada </a:t>
            </a:r>
            <a:r>
              <a:rPr lang="es-ES_tradnl" altLang="es-PY" sz="2000" dirty="0">
                <a:solidFill>
                  <a:schemeClr val="accent2"/>
                </a:solidFill>
              </a:rPr>
              <a:t>dimensión</a:t>
            </a:r>
            <a:r>
              <a:rPr lang="es-ES_tradnl" altLang="es-PY" sz="2000" dirty="0"/>
              <a:t> se representa por un conjunto de atributos </a:t>
            </a:r>
            <a:r>
              <a:rPr lang="es-ES_tradnl" altLang="es-PY" sz="2000" dirty="0">
                <a:solidFill>
                  <a:schemeClr val="accent2"/>
                </a:solidFill>
              </a:rPr>
              <a:t>(atributos de dimensión).</a:t>
            </a:r>
          </a:p>
        </p:txBody>
      </p:sp>
    </p:spTree>
    <p:extLst>
      <p:ext uri="{BB962C8B-B14F-4D97-AF65-F5344CB8AC3E}">
        <p14:creationId xmlns:p14="http://schemas.microsoft.com/office/powerpoint/2010/main" val="35867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1837" y="1415597"/>
            <a:ext cx="7670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Y" sz="2000" b="1" dirty="0" smtClean="0"/>
              <a:t>Dimensiones</a:t>
            </a:r>
            <a:r>
              <a:rPr lang="es-PY" sz="2000" dirty="0" smtClean="0"/>
              <a:t>: </a:t>
            </a:r>
            <a:r>
              <a:rPr lang="es-PY" sz="2000" dirty="0"/>
              <a:t>Representan factores por lo que se analiza un determinado área del negocio. Son pequeñas y usualmente están </a:t>
            </a:r>
            <a:r>
              <a:rPr lang="es-PY" sz="2000" dirty="0" err="1"/>
              <a:t>desnormalizadas</a:t>
            </a:r>
            <a:r>
              <a:rPr lang="es-PY" sz="2000" dirty="0"/>
              <a:t>. </a:t>
            </a:r>
            <a:endParaRPr lang="es-PY" sz="2000" dirty="0" smtClean="0"/>
          </a:p>
          <a:p>
            <a:pPr>
              <a:spcBef>
                <a:spcPct val="50000"/>
              </a:spcBef>
            </a:pPr>
            <a:r>
              <a:rPr lang="es-PY" sz="2000" b="1" dirty="0" smtClean="0"/>
              <a:t>Hechos</a:t>
            </a:r>
            <a:r>
              <a:rPr lang="es-PY" sz="2000" dirty="0" smtClean="0"/>
              <a:t>: </a:t>
            </a:r>
            <a:r>
              <a:rPr lang="es-PY" sz="2000" dirty="0"/>
              <a:t>Son el objeto de los análisis y están relacionados con las dimensiones. Son tablas muy grandes y suelen estar </a:t>
            </a:r>
            <a:r>
              <a:rPr lang="es-PY" sz="2000" dirty="0" err="1"/>
              <a:t>desnormalizadas</a:t>
            </a:r>
            <a:r>
              <a:rPr lang="es-PY" sz="2000" dirty="0"/>
              <a:t>. Se a menudo incluyen diferentes agregaciones como máximo, mínimo, media</a:t>
            </a:r>
            <a:endParaRPr lang="es-ES_tradnl" altLang="es-PY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17963" y="3143250"/>
            <a:ext cx="1014412" cy="1709738"/>
            <a:chOff x="2510" y="1704"/>
            <a:chExt cx="639" cy="107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Y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PY" sz="1800">
                  <a:latin typeface="Arial" charset="0"/>
                </a:rPr>
                <a:t>Ventas</a:t>
              </a:r>
              <a:endParaRPr lang="es-ES_tradnl" altLang="es-PY" sz="1600"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PY" sz="1400">
                  <a:latin typeface="Arial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PY" sz="1400">
                  <a:latin typeface="Arial" charset="0"/>
                </a:rPr>
                <a:t>unidades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54634">
            <a:off x="6338888" y="5546725"/>
            <a:ext cx="11699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PY" sz="1800">
                <a:latin typeface="Arial" charset="0"/>
              </a:rPr>
              <a:t>Almacén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84763" y="4897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PY" sz="1200">
                <a:latin typeface="Arial" charset="0"/>
              </a:rPr>
              <a:t>Almacén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102225" y="534511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PY" sz="1200">
                <a:latin typeface="Arial" charset="0"/>
              </a:rPr>
              <a:t>Ciudad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405438" y="5913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PY" sz="1200">
                <a:latin typeface="Arial" charset="0"/>
              </a:rPr>
              <a:t>Región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678488" y="54991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PY" sz="1200">
                <a:latin typeface="Arial" charset="0"/>
              </a:rPr>
              <a:t>Tipo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832350" y="484663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Y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818063" y="484822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Y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58888" y="1844675"/>
            <a:ext cx="2763837" cy="2381250"/>
            <a:chOff x="812" y="846"/>
            <a:chExt cx="1741" cy="1500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Y"/>
            </a:p>
          </p:txBody>
        </p:sp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PY" sz="1800">
                    <a:latin typeface="Arial" charset="0"/>
                  </a:rPr>
                  <a:t>Producto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Departamento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Nro_producto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Categoría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Marca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Tipo</a:t>
                </a: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Y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Descripción</a:t>
                </a:r>
              </a:p>
            </p:txBody>
          </p:sp>
        </p:grp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2230438" y="2241550"/>
            <a:ext cx="2825750" cy="3140075"/>
            <a:chOff x="1424" y="1096"/>
            <a:chExt cx="1780" cy="1978"/>
          </a:xfrm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556" y="1096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PY" sz="2000">
                  <a:solidFill>
                    <a:srgbClr val="000099"/>
                  </a:solidFill>
                  <a:latin typeface="Arial" charset="0"/>
                </a:rPr>
                <a:t>hecho</a:t>
              </a:r>
              <a:endParaRPr lang="es-ES" altLang="es-PY" sz="2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880" y="1320"/>
              <a:ext cx="0" cy="49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1424" y="282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PY" sz="2000">
                  <a:solidFill>
                    <a:srgbClr val="000099"/>
                  </a:solidFill>
                  <a:latin typeface="Arial" charset="0"/>
                </a:rPr>
                <a:t>medidas</a:t>
              </a:r>
              <a:endParaRPr lang="es-ES" altLang="es-PY" sz="2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1936" y="2448"/>
              <a:ext cx="664" cy="4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1944" y="2640"/>
              <a:ext cx="616" cy="2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</p:grp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3932238" y="4819650"/>
            <a:ext cx="4965700" cy="1565275"/>
            <a:chOff x="2496" y="2720"/>
            <a:chExt cx="3128" cy="986"/>
          </a:xfrm>
        </p:grpSpPr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4728" y="2720"/>
              <a:ext cx="8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PY" sz="2000">
                  <a:solidFill>
                    <a:srgbClr val="000099"/>
                  </a:solidFill>
                  <a:latin typeface="Arial" charset="0"/>
                </a:rPr>
                <a:t>dimensión</a:t>
              </a:r>
              <a:endParaRPr lang="es-ES" altLang="es-PY" sz="2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496" y="34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PY" sz="2000">
                  <a:solidFill>
                    <a:srgbClr val="000099"/>
                  </a:solidFill>
                  <a:latin typeface="Arial" charset="0"/>
                </a:rPr>
                <a:t>atributos</a:t>
              </a:r>
              <a:endParaRPr lang="es-ES" altLang="es-PY" sz="2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4512" y="2944"/>
              <a:ext cx="424" cy="36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V="1">
              <a:off x="2880" y="2880"/>
              <a:ext cx="512" cy="60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V="1">
              <a:off x="2880" y="3184"/>
              <a:ext cx="472" cy="304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V="1">
              <a:off x="2880" y="3256"/>
              <a:ext cx="992" cy="232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2880" y="3488"/>
              <a:ext cx="744" cy="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PY"/>
            </a:p>
          </p:txBody>
        </p:sp>
      </p:grp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4862513" y="1752600"/>
            <a:ext cx="2693987" cy="2338388"/>
            <a:chOff x="3082" y="788"/>
            <a:chExt cx="1697" cy="1473"/>
          </a:xfrm>
        </p:grpSpPr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46" name="Text Box 41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800">
                    <a:latin typeface="Arial" charset="0"/>
                  </a:rPr>
                  <a:t>Tiempo</a:t>
                </a:r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Día</a:t>
                </a:r>
              </a:p>
            </p:txBody>
          </p:sp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Mes</a:t>
                </a: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Semana</a:t>
                </a: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Y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Y"/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PY" sz="1200">
                    <a:latin typeface="Arial" charset="0"/>
                  </a:rPr>
                  <a:t>Año</a:t>
                </a:r>
              </a:p>
            </p:txBody>
          </p:sp>
        </p:grp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4235" y="1867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PY" sz="1200">
                  <a:latin typeface="Arial" charset="0"/>
                </a:rPr>
                <a:t>Trimestre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1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/>
              <a:t>Los cubos OLAP son representaciones específicas y segmentadas del </a:t>
            </a:r>
            <a:r>
              <a:rPr lang="es-PY" dirty="0" err="1" smtClean="0"/>
              <a:t>Datawarehouse</a:t>
            </a:r>
            <a:r>
              <a:rPr lang="es-PY" dirty="0"/>
              <a:t>, en donde se realiza el </a:t>
            </a:r>
            <a:r>
              <a:rPr lang="es-PY" dirty="0" smtClean="0"/>
              <a:t>cruce </a:t>
            </a:r>
            <a:r>
              <a:rPr lang="es-PY" dirty="0"/>
              <a:t>y conexión de los datos</a:t>
            </a:r>
            <a:r>
              <a:rPr lang="es-PY" dirty="0" smtClean="0"/>
              <a:t>.</a:t>
            </a:r>
          </a:p>
          <a:p>
            <a:r>
              <a:rPr lang="es-PY" dirty="0" smtClean="0"/>
              <a:t>Es </a:t>
            </a:r>
            <a:r>
              <a:rPr lang="es-PY" dirty="0"/>
              <a:t>una base de datos que posee diversas dimensiones, ampliando las posibilidades que hasta el momento ofrecían las conocidas hojas de cálculo</a:t>
            </a:r>
            <a:r>
              <a:rPr lang="es-PY" dirty="0" smtClean="0"/>
              <a:t>.</a:t>
            </a:r>
          </a:p>
          <a:p>
            <a:r>
              <a:rPr lang="es-PY" dirty="0" smtClean="0"/>
              <a:t>En </a:t>
            </a:r>
            <a:r>
              <a:rPr lang="es-PY" dirty="0"/>
              <a:t>otras palabras la forma de ver nuestro </a:t>
            </a:r>
            <a:r>
              <a:rPr lang="es-PY" dirty="0" err="1"/>
              <a:t>Datawarehouse</a:t>
            </a:r>
            <a:r>
              <a:rPr lang="es-PY" dirty="0"/>
              <a:t> </a:t>
            </a:r>
            <a:r>
              <a:rPr lang="es-PY" dirty="0" smtClean="0"/>
              <a:t>es </a:t>
            </a:r>
            <a:r>
              <a:rPr lang="es-PY" dirty="0"/>
              <a:t>mediante los Cubos OLAP. </a:t>
            </a:r>
            <a:endParaRPr lang="es-PY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CUBOS OLAP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89011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CUBOS OLAP</a:t>
            </a:r>
            <a:endParaRPr lang="es-PY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666750" y="2174081"/>
            <a:ext cx="3367088" cy="58102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81038" y="1708944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4492625" y="2255044"/>
            <a:ext cx="3871913" cy="687387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4492625" y="1534319"/>
            <a:ext cx="3859213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81" name="Line 7"/>
          <p:cNvSpPr>
            <a:spLocks noChangeShapeType="1"/>
          </p:cNvSpPr>
          <p:nvPr/>
        </p:nvSpPr>
        <p:spPr bwMode="auto">
          <a:xfrm flipV="1">
            <a:off x="4506913" y="1156494"/>
            <a:ext cx="384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 flipV="1">
            <a:off x="4486275" y="1893094"/>
            <a:ext cx="385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>
            <a:off x="4511675" y="2615406"/>
            <a:ext cx="3821113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84" name="Text Box 10"/>
          <p:cNvSpPr txBox="1">
            <a:spLocks noChangeArrowheads="1"/>
          </p:cNvSpPr>
          <p:nvPr/>
        </p:nvSpPr>
        <p:spPr bwMode="auto">
          <a:xfrm>
            <a:off x="4451350" y="1186656"/>
            <a:ext cx="1060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200" b="1">
                <a:solidFill>
                  <a:schemeClr val="accent2"/>
                </a:solidFill>
                <a:latin typeface="Arial" charset="0"/>
              </a:rPr>
              <a:t>Categoría</a:t>
            </a:r>
            <a:endParaRPr lang="es-ES" altLang="es-PY" sz="1200">
              <a:latin typeface="Arial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402263" y="1186656"/>
            <a:ext cx="995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200" b="1">
                <a:solidFill>
                  <a:schemeClr val="accent2"/>
                </a:solidFill>
                <a:latin typeface="Arial" charset="0"/>
              </a:rPr>
              <a:t>Trimestre</a:t>
            </a:r>
            <a:endParaRPr lang="es-ES" altLang="es-PY" sz="1200">
              <a:latin typeface="Arial" charset="0"/>
            </a:endParaRPr>
          </a:p>
        </p:txBody>
      </p: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7323138" y="1186656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200" b="1">
                <a:solidFill>
                  <a:schemeClr val="accent2"/>
                </a:solidFill>
                <a:latin typeface="Arial" charset="0"/>
              </a:rPr>
              <a:t>Ventas</a:t>
            </a:r>
            <a:endParaRPr lang="es-ES" altLang="es-PY" sz="1200">
              <a:latin typeface="Arial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353175" y="1186656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200" b="1">
                <a:solidFill>
                  <a:schemeClr val="accent2"/>
                </a:solidFill>
                <a:latin typeface="Arial" charset="0"/>
              </a:rPr>
              <a:t>Ciudad</a:t>
            </a:r>
            <a:endParaRPr lang="es-ES" altLang="es-PY" sz="1200">
              <a:latin typeface="Arial" charset="0"/>
            </a:endParaRP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5665788" y="2283619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latin typeface="Arial" charset="0"/>
              </a:rPr>
              <a:t>T2</a:t>
            </a: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5665788" y="1575594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latin typeface="Arial" charset="0"/>
              </a:rPr>
              <a:t>T1</a:t>
            </a:r>
          </a:p>
        </p:txBody>
      </p:sp>
      <p:sp>
        <p:nvSpPr>
          <p:cNvPr id="90" name="Text Box 16"/>
          <p:cNvSpPr txBox="1">
            <a:spLocks noChangeArrowheads="1"/>
          </p:cNvSpPr>
          <p:nvPr/>
        </p:nvSpPr>
        <p:spPr bwMode="auto">
          <a:xfrm>
            <a:off x="7369175" y="2286794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400000</a:t>
            </a:r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5665788" y="2618581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latin typeface="Arial" charset="0"/>
              </a:rPr>
              <a:t>T2</a:t>
            </a:r>
          </a:p>
        </p:txBody>
      </p:sp>
      <p:sp>
        <p:nvSpPr>
          <p:cNvPr id="92" name="Text Box 18"/>
          <p:cNvSpPr txBox="1">
            <a:spLocks noChangeArrowheads="1"/>
          </p:cNvSpPr>
          <p:nvPr/>
        </p:nvSpPr>
        <p:spPr bwMode="auto">
          <a:xfrm>
            <a:off x="7394575" y="2618581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700000</a:t>
            </a:r>
          </a:p>
        </p:txBody>
      </p:sp>
      <p:sp>
        <p:nvSpPr>
          <p:cNvPr id="93" name="Text Box 19"/>
          <p:cNvSpPr txBox="1">
            <a:spLocks noChangeArrowheads="1"/>
          </p:cNvSpPr>
          <p:nvPr/>
        </p:nvSpPr>
        <p:spPr bwMode="auto">
          <a:xfrm>
            <a:off x="4452938" y="1934369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Refrescos</a:t>
            </a: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5665788" y="1985169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latin typeface="Arial" charset="0"/>
              </a:rPr>
              <a:t>T1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6397625" y="1575594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Valencia</a:t>
            </a: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5422900" y="1164431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97" name="Line 23"/>
          <p:cNvSpPr>
            <a:spLocks noChangeShapeType="1"/>
          </p:cNvSpPr>
          <p:nvPr/>
        </p:nvSpPr>
        <p:spPr bwMode="auto">
          <a:xfrm flipH="1">
            <a:off x="6361113" y="1173956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 flipH="1">
            <a:off x="7296150" y="1166019"/>
            <a:ext cx="0" cy="179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99" name="AutoShape 25"/>
          <p:cNvSpPr>
            <a:spLocks noChangeArrowheads="1"/>
          </p:cNvSpPr>
          <p:nvPr/>
        </p:nvSpPr>
        <p:spPr bwMode="auto">
          <a:xfrm>
            <a:off x="4081463" y="1843881"/>
            <a:ext cx="303212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0" name="AutoShape 26"/>
          <p:cNvSpPr>
            <a:spLocks noChangeArrowheads="1"/>
          </p:cNvSpPr>
          <p:nvPr/>
        </p:nvSpPr>
        <p:spPr bwMode="auto">
          <a:xfrm>
            <a:off x="4060825" y="2386806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1" name="Text Box 27"/>
          <p:cNvSpPr txBox="1">
            <a:spLocks noChangeArrowheads="1"/>
          </p:cNvSpPr>
          <p:nvPr/>
        </p:nvSpPr>
        <p:spPr bwMode="auto">
          <a:xfrm rot="16249285">
            <a:off x="3463925" y="3061494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2000" b="1" dirty="0">
                <a:solidFill>
                  <a:schemeClr val="accent2"/>
                </a:solidFill>
                <a:latin typeface="Arial" charset="0"/>
              </a:rPr>
              <a:t>drill-</a:t>
            </a:r>
            <a:r>
              <a:rPr lang="es-ES_tradnl" altLang="es-PY" sz="2000" b="1" dirty="0" err="1">
                <a:solidFill>
                  <a:schemeClr val="accent2"/>
                </a:solidFill>
                <a:latin typeface="Arial" charset="0"/>
              </a:rPr>
              <a:t>across</a:t>
            </a:r>
            <a:endParaRPr lang="es-ES" altLang="es-PY" sz="20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2" name="Line 28"/>
          <p:cNvSpPr>
            <a:spLocks noChangeShapeType="1"/>
          </p:cNvSpPr>
          <p:nvPr/>
        </p:nvSpPr>
        <p:spPr bwMode="auto">
          <a:xfrm>
            <a:off x="660400" y="961231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3" name="Line 29"/>
          <p:cNvSpPr>
            <a:spLocks noChangeShapeType="1"/>
          </p:cNvSpPr>
          <p:nvPr/>
        </p:nvSpPr>
        <p:spPr bwMode="auto">
          <a:xfrm flipH="1">
            <a:off x="1706563" y="961231"/>
            <a:ext cx="0" cy="481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4" name="Line 30"/>
          <p:cNvSpPr>
            <a:spLocks noChangeShapeType="1"/>
          </p:cNvSpPr>
          <p:nvPr/>
        </p:nvSpPr>
        <p:spPr bwMode="auto">
          <a:xfrm flipH="1">
            <a:off x="2825750" y="975519"/>
            <a:ext cx="0" cy="477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5" name="Line 31"/>
          <p:cNvSpPr>
            <a:spLocks noChangeShapeType="1"/>
          </p:cNvSpPr>
          <p:nvPr/>
        </p:nvSpPr>
        <p:spPr bwMode="auto">
          <a:xfrm flipH="1">
            <a:off x="4032250" y="973931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6" name="Line 32"/>
          <p:cNvSpPr>
            <a:spLocks noChangeShapeType="1"/>
          </p:cNvSpPr>
          <p:nvPr/>
        </p:nvSpPr>
        <p:spPr bwMode="auto">
          <a:xfrm>
            <a:off x="660400" y="967581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7" name="Line 33"/>
          <p:cNvSpPr>
            <a:spLocks noChangeShapeType="1"/>
          </p:cNvSpPr>
          <p:nvPr/>
        </p:nvSpPr>
        <p:spPr bwMode="auto">
          <a:xfrm>
            <a:off x="696913" y="1696244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8" name="Line 34"/>
          <p:cNvSpPr>
            <a:spLocks noChangeShapeType="1"/>
          </p:cNvSpPr>
          <p:nvPr/>
        </p:nvSpPr>
        <p:spPr bwMode="auto">
          <a:xfrm>
            <a:off x="676275" y="3831431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09" name="Line 35"/>
          <p:cNvSpPr>
            <a:spLocks noChangeShapeType="1"/>
          </p:cNvSpPr>
          <p:nvPr/>
        </p:nvSpPr>
        <p:spPr bwMode="auto">
          <a:xfrm>
            <a:off x="682625" y="2164556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>
            <a:off x="676275" y="2739231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11" name="Line 37"/>
          <p:cNvSpPr>
            <a:spLocks noChangeShapeType="1"/>
          </p:cNvSpPr>
          <p:nvPr/>
        </p:nvSpPr>
        <p:spPr bwMode="auto">
          <a:xfrm>
            <a:off x="669925" y="3309144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12" name="Text Box 38"/>
          <p:cNvSpPr txBox="1">
            <a:spLocks noChangeArrowheads="1"/>
          </p:cNvSpPr>
          <p:nvPr/>
        </p:nvSpPr>
        <p:spPr bwMode="auto">
          <a:xfrm>
            <a:off x="628650" y="1135856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400" b="1">
                <a:solidFill>
                  <a:schemeClr val="accent2"/>
                </a:solidFill>
                <a:latin typeface="Arial" charset="0"/>
              </a:rPr>
              <a:t>Categoría</a:t>
            </a:r>
            <a:endParaRPr lang="es-ES" altLang="es-PY" sz="1400">
              <a:latin typeface="Arial" charset="0"/>
            </a:endParaRPr>
          </a:p>
        </p:txBody>
      </p:sp>
      <p:sp>
        <p:nvSpPr>
          <p:cNvPr id="113" name="Text Box 39"/>
          <p:cNvSpPr txBox="1">
            <a:spLocks noChangeArrowheads="1"/>
          </p:cNvSpPr>
          <p:nvPr/>
        </p:nvSpPr>
        <p:spPr bwMode="auto">
          <a:xfrm>
            <a:off x="1781175" y="1135856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400" b="1">
                <a:solidFill>
                  <a:schemeClr val="accent2"/>
                </a:solidFill>
                <a:latin typeface="Arial" charset="0"/>
              </a:rPr>
              <a:t>Trimestre</a:t>
            </a:r>
            <a:endParaRPr lang="es-ES" altLang="es-PY" sz="1400">
              <a:latin typeface="Arial" charset="0"/>
            </a:endParaRPr>
          </a:p>
        </p:txBody>
      </p:sp>
      <p:sp>
        <p:nvSpPr>
          <p:cNvPr id="114" name="Text Box 40"/>
          <p:cNvSpPr txBox="1">
            <a:spLocks noChangeArrowheads="1"/>
          </p:cNvSpPr>
          <p:nvPr/>
        </p:nvSpPr>
        <p:spPr bwMode="auto">
          <a:xfrm>
            <a:off x="2949575" y="1135856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PY" sz="1400" b="1">
                <a:solidFill>
                  <a:schemeClr val="accent2"/>
                </a:solidFill>
                <a:latin typeface="Arial" charset="0"/>
              </a:rPr>
              <a:t>Ventas</a:t>
            </a:r>
            <a:endParaRPr lang="es-ES" altLang="es-PY" sz="1400">
              <a:latin typeface="Arial" charset="0"/>
            </a:endParaRPr>
          </a:p>
        </p:txBody>
      </p:sp>
      <p:sp>
        <p:nvSpPr>
          <p:cNvPr id="115" name="Text Box 41"/>
          <p:cNvSpPr txBox="1">
            <a:spLocks noChangeArrowheads="1"/>
          </p:cNvSpPr>
          <p:nvPr/>
        </p:nvSpPr>
        <p:spPr bwMode="auto">
          <a:xfrm>
            <a:off x="968375" y="177403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s-PY" sz="1800">
              <a:latin typeface="Arial" charset="0"/>
            </a:endParaRPr>
          </a:p>
        </p:txBody>
      </p:sp>
      <p:sp>
        <p:nvSpPr>
          <p:cNvPr id="116" name="Text Box 42"/>
          <p:cNvSpPr txBox="1">
            <a:spLocks noChangeArrowheads="1"/>
          </p:cNvSpPr>
          <p:nvPr/>
        </p:nvSpPr>
        <p:spPr bwMode="auto">
          <a:xfrm>
            <a:off x="2103438" y="5310981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T4</a:t>
            </a:r>
          </a:p>
        </p:txBody>
      </p:sp>
      <p:sp>
        <p:nvSpPr>
          <p:cNvPr id="117" name="Text Box 43"/>
          <p:cNvSpPr txBox="1">
            <a:spLocks noChangeArrowheads="1"/>
          </p:cNvSpPr>
          <p:nvPr/>
        </p:nvSpPr>
        <p:spPr bwMode="auto">
          <a:xfrm>
            <a:off x="2103438" y="4352131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T2</a:t>
            </a:r>
          </a:p>
        </p:txBody>
      </p:sp>
      <p:sp>
        <p:nvSpPr>
          <p:cNvPr id="118" name="Text Box 44"/>
          <p:cNvSpPr txBox="1">
            <a:spLocks noChangeArrowheads="1"/>
          </p:cNvSpPr>
          <p:nvPr/>
        </p:nvSpPr>
        <p:spPr bwMode="auto">
          <a:xfrm>
            <a:off x="2116138" y="2853531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T3</a:t>
            </a:r>
          </a:p>
        </p:txBody>
      </p:sp>
      <p:sp>
        <p:nvSpPr>
          <p:cNvPr id="119" name="Text Box 45"/>
          <p:cNvSpPr txBox="1">
            <a:spLocks noChangeArrowheads="1"/>
          </p:cNvSpPr>
          <p:nvPr/>
        </p:nvSpPr>
        <p:spPr bwMode="auto">
          <a:xfrm>
            <a:off x="2103438" y="1769269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 dirty="0">
                <a:latin typeface="Arial" charset="0"/>
              </a:rPr>
              <a:t>T1</a:t>
            </a:r>
          </a:p>
        </p:txBody>
      </p:sp>
      <p:sp>
        <p:nvSpPr>
          <p:cNvPr id="120" name="Text Box 46"/>
          <p:cNvSpPr txBox="1">
            <a:spLocks noChangeArrowheads="1"/>
          </p:cNvSpPr>
          <p:nvPr/>
        </p:nvSpPr>
        <p:spPr bwMode="auto">
          <a:xfrm>
            <a:off x="2103438" y="4812506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T3</a:t>
            </a:r>
          </a:p>
        </p:txBody>
      </p:sp>
      <p:sp>
        <p:nvSpPr>
          <p:cNvPr id="121" name="Text Box 47"/>
          <p:cNvSpPr txBox="1">
            <a:spLocks noChangeArrowheads="1"/>
          </p:cNvSpPr>
          <p:nvPr/>
        </p:nvSpPr>
        <p:spPr bwMode="auto">
          <a:xfrm>
            <a:off x="2846388" y="1783556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dirty="0">
                <a:latin typeface="Arial" charset="0"/>
              </a:rPr>
              <a:t>2000000</a:t>
            </a:r>
          </a:p>
        </p:txBody>
      </p:sp>
      <p:sp>
        <p:nvSpPr>
          <p:cNvPr id="122" name="Text Box 48"/>
          <p:cNvSpPr txBox="1">
            <a:spLocks noChangeArrowheads="1"/>
          </p:cNvSpPr>
          <p:nvPr/>
        </p:nvSpPr>
        <p:spPr bwMode="auto">
          <a:xfrm>
            <a:off x="2859088" y="2874169"/>
            <a:ext cx="107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3000000</a:t>
            </a:r>
          </a:p>
        </p:txBody>
      </p:sp>
      <p:sp>
        <p:nvSpPr>
          <p:cNvPr id="123" name="Text Box 49"/>
          <p:cNvSpPr txBox="1">
            <a:spLocks noChangeArrowheads="1"/>
          </p:cNvSpPr>
          <p:nvPr/>
        </p:nvSpPr>
        <p:spPr bwMode="auto">
          <a:xfrm>
            <a:off x="2846388" y="4404519"/>
            <a:ext cx="893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1500000</a:t>
            </a:r>
          </a:p>
        </p:txBody>
      </p:sp>
      <p:sp>
        <p:nvSpPr>
          <p:cNvPr id="124" name="Text Box 50"/>
          <p:cNvSpPr txBox="1">
            <a:spLocks noChangeArrowheads="1"/>
          </p:cNvSpPr>
          <p:nvPr/>
        </p:nvSpPr>
        <p:spPr bwMode="auto">
          <a:xfrm>
            <a:off x="2846388" y="5318919"/>
            <a:ext cx="1084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2400000</a:t>
            </a:r>
          </a:p>
        </p:txBody>
      </p:sp>
      <p:sp>
        <p:nvSpPr>
          <p:cNvPr id="125" name="Text Box 51"/>
          <p:cNvSpPr txBox="1">
            <a:spLocks noChangeArrowheads="1"/>
          </p:cNvSpPr>
          <p:nvPr/>
        </p:nvSpPr>
        <p:spPr bwMode="auto">
          <a:xfrm>
            <a:off x="2846388" y="4826794"/>
            <a:ext cx="1020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8000000</a:t>
            </a:r>
          </a:p>
        </p:txBody>
      </p:sp>
      <p:sp>
        <p:nvSpPr>
          <p:cNvPr id="126" name="Line 52"/>
          <p:cNvSpPr>
            <a:spLocks noChangeShapeType="1"/>
          </p:cNvSpPr>
          <p:nvPr/>
        </p:nvSpPr>
        <p:spPr bwMode="auto">
          <a:xfrm>
            <a:off x="669925" y="4326731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27" name="Line 53"/>
          <p:cNvSpPr>
            <a:spLocks noChangeShapeType="1"/>
          </p:cNvSpPr>
          <p:nvPr/>
        </p:nvSpPr>
        <p:spPr bwMode="auto">
          <a:xfrm>
            <a:off x="649288" y="4809331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28" name="Text Box 54"/>
          <p:cNvSpPr txBox="1">
            <a:spLocks noChangeArrowheads="1"/>
          </p:cNvSpPr>
          <p:nvPr/>
        </p:nvSpPr>
        <p:spPr bwMode="auto">
          <a:xfrm>
            <a:off x="2103438" y="3869531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T1</a:t>
            </a:r>
          </a:p>
        </p:txBody>
      </p:sp>
      <p:sp>
        <p:nvSpPr>
          <p:cNvPr id="129" name="Text Box 55"/>
          <p:cNvSpPr txBox="1">
            <a:spLocks noChangeArrowheads="1"/>
          </p:cNvSpPr>
          <p:nvPr/>
        </p:nvSpPr>
        <p:spPr bwMode="auto">
          <a:xfrm>
            <a:off x="2846388" y="3883819"/>
            <a:ext cx="104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1000000</a:t>
            </a:r>
          </a:p>
        </p:txBody>
      </p:sp>
      <p:sp>
        <p:nvSpPr>
          <p:cNvPr id="130" name="Line 56"/>
          <p:cNvSpPr>
            <a:spLocks noChangeShapeType="1"/>
          </p:cNvSpPr>
          <p:nvPr/>
        </p:nvSpPr>
        <p:spPr bwMode="auto">
          <a:xfrm>
            <a:off x="669925" y="4801394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31" name="Line 57"/>
          <p:cNvSpPr>
            <a:spLocks noChangeShapeType="1"/>
          </p:cNvSpPr>
          <p:nvPr/>
        </p:nvSpPr>
        <p:spPr bwMode="auto">
          <a:xfrm>
            <a:off x="649288" y="5271294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32" name="Text Box 58"/>
          <p:cNvSpPr txBox="1">
            <a:spLocks noChangeArrowheads="1"/>
          </p:cNvSpPr>
          <p:nvPr/>
        </p:nvSpPr>
        <p:spPr bwMode="auto">
          <a:xfrm>
            <a:off x="2103438" y="3421856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T4</a:t>
            </a:r>
          </a:p>
        </p:txBody>
      </p:sp>
      <p:sp>
        <p:nvSpPr>
          <p:cNvPr id="133" name="Line 59"/>
          <p:cNvSpPr>
            <a:spLocks noChangeShapeType="1"/>
          </p:cNvSpPr>
          <p:nvPr/>
        </p:nvSpPr>
        <p:spPr bwMode="auto">
          <a:xfrm>
            <a:off x="657225" y="5741194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34" name="Text Box 60"/>
          <p:cNvSpPr txBox="1">
            <a:spLocks noChangeArrowheads="1"/>
          </p:cNvSpPr>
          <p:nvPr/>
        </p:nvSpPr>
        <p:spPr bwMode="auto">
          <a:xfrm>
            <a:off x="2132013" y="2309019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800">
                <a:latin typeface="Arial" charset="0"/>
              </a:rPr>
              <a:t>T2</a:t>
            </a:r>
          </a:p>
        </p:txBody>
      </p:sp>
      <p:sp>
        <p:nvSpPr>
          <p:cNvPr id="135" name="Text Box 61"/>
          <p:cNvSpPr txBox="1">
            <a:spLocks noChangeArrowheads="1"/>
          </p:cNvSpPr>
          <p:nvPr/>
        </p:nvSpPr>
        <p:spPr bwMode="auto">
          <a:xfrm>
            <a:off x="2846388" y="2323306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1000000</a:t>
            </a:r>
          </a:p>
        </p:txBody>
      </p:sp>
      <p:sp>
        <p:nvSpPr>
          <p:cNvPr id="136" name="Text Box 62"/>
          <p:cNvSpPr txBox="1">
            <a:spLocks noChangeArrowheads="1"/>
          </p:cNvSpPr>
          <p:nvPr/>
        </p:nvSpPr>
        <p:spPr bwMode="auto">
          <a:xfrm>
            <a:off x="679450" y="17803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 dirty="0">
                <a:latin typeface="Arial" charset="0"/>
              </a:rPr>
              <a:t>Refrescos</a:t>
            </a:r>
          </a:p>
        </p:txBody>
      </p:sp>
      <p:sp>
        <p:nvSpPr>
          <p:cNvPr id="137" name="Text Box 63"/>
          <p:cNvSpPr txBox="1">
            <a:spLocks noChangeArrowheads="1"/>
          </p:cNvSpPr>
          <p:nvPr/>
        </p:nvSpPr>
        <p:spPr bwMode="auto">
          <a:xfrm>
            <a:off x="679450" y="23391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Refrescos</a:t>
            </a:r>
          </a:p>
        </p:txBody>
      </p:sp>
      <p:sp>
        <p:nvSpPr>
          <p:cNvPr id="138" name="Text Box 64"/>
          <p:cNvSpPr txBox="1">
            <a:spLocks noChangeArrowheads="1"/>
          </p:cNvSpPr>
          <p:nvPr/>
        </p:nvSpPr>
        <p:spPr bwMode="auto">
          <a:xfrm>
            <a:off x="692150" y="28344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Refrescos</a:t>
            </a:r>
          </a:p>
        </p:txBody>
      </p:sp>
      <p:sp>
        <p:nvSpPr>
          <p:cNvPr id="139" name="Text Box 65"/>
          <p:cNvSpPr txBox="1">
            <a:spLocks noChangeArrowheads="1"/>
          </p:cNvSpPr>
          <p:nvPr/>
        </p:nvSpPr>
        <p:spPr bwMode="auto">
          <a:xfrm>
            <a:off x="679450" y="34440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Refrescos</a:t>
            </a:r>
          </a:p>
        </p:txBody>
      </p:sp>
      <p:sp>
        <p:nvSpPr>
          <p:cNvPr id="140" name="Text Box 66"/>
          <p:cNvSpPr txBox="1">
            <a:spLocks noChangeArrowheads="1"/>
          </p:cNvSpPr>
          <p:nvPr/>
        </p:nvSpPr>
        <p:spPr bwMode="auto">
          <a:xfrm>
            <a:off x="679450" y="39393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Zumos</a:t>
            </a:r>
          </a:p>
        </p:txBody>
      </p:sp>
      <p:sp>
        <p:nvSpPr>
          <p:cNvPr id="141" name="Text Box 67"/>
          <p:cNvSpPr txBox="1">
            <a:spLocks noChangeArrowheads="1"/>
          </p:cNvSpPr>
          <p:nvPr/>
        </p:nvSpPr>
        <p:spPr bwMode="auto">
          <a:xfrm>
            <a:off x="679450" y="43965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Zumos</a:t>
            </a:r>
          </a:p>
        </p:txBody>
      </p:sp>
      <p:sp>
        <p:nvSpPr>
          <p:cNvPr id="142" name="Text Box 68"/>
          <p:cNvSpPr txBox="1">
            <a:spLocks noChangeArrowheads="1"/>
          </p:cNvSpPr>
          <p:nvPr/>
        </p:nvSpPr>
        <p:spPr bwMode="auto">
          <a:xfrm>
            <a:off x="679450" y="48791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Zumos</a:t>
            </a:r>
          </a:p>
        </p:txBody>
      </p:sp>
      <p:sp>
        <p:nvSpPr>
          <p:cNvPr id="143" name="Text Box 69"/>
          <p:cNvSpPr txBox="1">
            <a:spLocks noChangeArrowheads="1"/>
          </p:cNvSpPr>
          <p:nvPr/>
        </p:nvSpPr>
        <p:spPr bwMode="auto">
          <a:xfrm>
            <a:off x="679450" y="5349081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Zumos</a:t>
            </a:r>
          </a:p>
        </p:txBody>
      </p:sp>
      <p:sp>
        <p:nvSpPr>
          <p:cNvPr id="144" name="Text Box 70"/>
          <p:cNvSpPr txBox="1">
            <a:spLocks noChangeArrowheads="1"/>
          </p:cNvSpPr>
          <p:nvPr/>
        </p:nvSpPr>
        <p:spPr bwMode="auto">
          <a:xfrm>
            <a:off x="2846388" y="3434556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2000000</a:t>
            </a:r>
          </a:p>
        </p:txBody>
      </p:sp>
      <p:sp>
        <p:nvSpPr>
          <p:cNvPr id="145" name="Text Box 71"/>
          <p:cNvSpPr txBox="1">
            <a:spLocks noChangeArrowheads="1"/>
          </p:cNvSpPr>
          <p:nvPr/>
        </p:nvSpPr>
        <p:spPr bwMode="auto">
          <a:xfrm>
            <a:off x="6397625" y="1905794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León</a:t>
            </a:r>
          </a:p>
        </p:txBody>
      </p:sp>
      <p:sp>
        <p:nvSpPr>
          <p:cNvPr id="146" name="Text Box 72"/>
          <p:cNvSpPr txBox="1">
            <a:spLocks noChangeArrowheads="1"/>
          </p:cNvSpPr>
          <p:nvPr/>
        </p:nvSpPr>
        <p:spPr bwMode="auto">
          <a:xfrm>
            <a:off x="4478338" y="1591469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Refrescos</a:t>
            </a:r>
          </a:p>
        </p:txBody>
      </p:sp>
      <p:sp>
        <p:nvSpPr>
          <p:cNvPr id="147" name="Text Box 73"/>
          <p:cNvSpPr txBox="1">
            <a:spLocks noChangeArrowheads="1"/>
          </p:cNvSpPr>
          <p:nvPr/>
        </p:nvSpPr>
        <p:spPr bwMode="auto">
          <a:xfrm>
            <a:off x="4491038" y="2277269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Refrescos</a:t>
            </a:r>
          </a:p>
        </p:txBody>
      </p:sp>
      <p:sp>
        <p:nvSpPr>
          <p:cNvPr id="148" name="Text Box 74"/>
          <p:cNvSpPr txBox="1">
            <a:spLocks noChangeArrowheads="1"/>
          </p:cNvSpPr>
          <p:nvPr/>
        </p:nvSpPr>
        <p:spPr bwMode="auto">
          <a:xfrm>
            <a:off x="4491038" y="2645569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Refrescos</a:t>
            </a:r>
          </a:p>
        </p:txBody>
      </p:sp>
      <p:sp>
        <p:nvSpPr>
          <p:cNvPr id="149" name="Line 75"/>
          <p:cNvSpPr>
            <a:spLocks noChangeShapeType="1"/>
          </p:cNvSpPr>
          <p:nvPr/>
        </p:nvSpPr>
        <p:spPr bwMode="auto">
          <a:xfrm flipV="1">
            <a:off x="4498975" y="115966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50" name="Line 76"/>
          <p:cNvSpPr>
            <a:spLocks noChangeShapeType="1"/>
          </p:cNvSpPr>
          <p:nvPr/>
        </p:nvSpPr>
        <p:spPr bwMode="auto">
          <a:xfrm flipV="1">
            <a:off x="8347075" y="115966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51" name="Text Box 77"/>
          <p:cNvSpPr txBox="1">
            <a:spLocks noChangeArrowheads="1"/>
          </p:cNvSpPr>
          <p:nvPr/>
        </p:nvSpPr>
        <p:spPr bwMode="auto">
          <a:xfrm>
            <a:off x="6397625" y="2286794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Valencia</a:t>
            </a:r>
          </a:p>
        </p:txBody>
      </p:sp>
      <p:sp>
        <p:nvSpPr>
          <p:cNvPr id="152" name="Text Box 78"/>
          <p:cNvSpPr txBox="1">
            <a:spLocks noChangeArrowheads="1"/>
          </p:cNvSpPr>
          <p:nvPr/>
        </p:nvSpPr>
        <p:spPr bwMode="auto">
          <a:xfrm>
            <a:off x="6397625" y="2616994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León</a:t>
            </a:r>
          </a:p>
        </p:txBody>
      </p:sp>
      <p:sp>
        <p:nvSpPr>
          <p:cNvPr id="153" name="Text Box 79"/>
          <p:cNvSpPr txBox="1">
            <a:spLocks noChangeArrowheads="1"/>
          </p:cNvSpPr>
          <p:nvPr/>
        </p:nvSpPr>
        <p:spPr bwMode="auto">
          <a:xfrm>
            <a:off x="7342188" y="1567656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1000000</a:t>
            </a:r>
          </a:p>
        </p:txBody>
      </p:sp>
      <p:sp>
        <p:nvSpPr>
          <p:cNvPr id="154" name="Text Box 80"/>
          <p:cNvSpPr txBox="1">
            <a:spLocks noChangeArrowheads="1"/>
          </p:cNvSpPr>
          <p:nvPr/>
        </p:nvSpPr>
        <p:spPr bwMode="auto">
          <a:xfrm>
            <a:off x="7354888" y="1923256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latin typeface="Arial" charset="0"/>
              </a:rPr>
              <a:t>1000000</a:t>
            </a:r>
          </a:p>
        </p:txBody>
      </p:sp>
      <p:sp>
        <p:nvSpPr>
          <p:cNvPr id="155" name="Text Box 81"/>
          <p:cNvSpPr txBox="1">
            <a:spLocks noChangeArrowheads="1"/>
          </p:cNvSpPr>
          <p:nvPr/>
        </p:nvSpPr>
        <p:spPr bwMode="auto">
          <a:xfrm>
            <a:off x="4664075" y="5579269"/>
            <a:ext cx="378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>
                <a:solidFill>
                  <a:srgbClr val="000099"/>
                </a:solidFill>
                <a:latin typeface="Arial" charset="0"/>
              </a:rPr>
              <a:t>* Se asumen dos ciudades: Valencia y León.</a:t>
            </a:r>
          </a:p>
        </p:txBody>
      </p:sp>
      <p:sp>
        <p:nvSpPr>
          <p:cNvPr id="156" name="Text Box 82"/>
          <p:cNvSpPr txBox="1">
            <a:spLocks noChangeArrowheads="1"/>
          </p:cNvSpPr>
          <p:nvPr/>
        </p:nvSpPr>
        <p:spPr bwMode="auto">
          <a:xfrm>
            <a:off x="4651375" y="3598069"/>
            <a:ext cx="3797300" cy="13144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latin typeface="Arial" charset="0"/>
              </a:rPr>
              <a:t>Cada grupo (categoría-trimestre) de la consulta original se disgrega en dos nuevos grupos (categoría-trimestre-ciudad) para las ciudades de León y Valencia.</a:t>
            </a:r>
          </a:p>
        </p:txBody>
      </p:sp>
    </p:spTree>
    <p:extLst>
      <p:ext uri="{BB962C8B-B14F-4D97-AF65-F5344CB8AC3E}">
        <p14:creationId xmlns:p14="http://schemas.microsoft.com/office/powerpoint/2010/main" val="93893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CUBOS OLAP</a:t>
            </a:r>
            <a:endParaRPr lang="es-PY" dirty="0"/>
          </a:p>
        </p:txBody>
      </p:sp>
      <p:sp>
        <p:nvSpPr>
          <p:cNvPr id="157" name="Rectangle 3"/>
          <p:cNvSpPr>
            <a:spLocks noChangeArrowheads="1"/>
          </p:cNvSpPr>
          <p:nvPr/>
        </p:nvSpPr>
        <p:spPr bwMode="auto">
          <a:xfrm>
            <a:off x="1169194" y="2339182"/>
            <a:ext cx="966787" cy="1471612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58" name="Line 4"/>
          <p:cNvSpPr>
            <a:spLocks noChangeShapeType="1"/>
          </p:cNvSpPr>
          <p:nvPr/>
        </p:nvSpPr>
        <p:spPr bwMode="auto">
          <a:xfrm>
            <a:off x="1154906" y="2353469"/>
            <a:ext cx="0" cy="295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59" name="Line 5"/>
          <p:cNvSpPr>
            <a:spLocks noChangeShapeType="1"/>
          </p:cNvSpPr>
          <p:nvPr/>
        </p:nvSpPr>
        <p:spPr bwMode="auto">
          <a:xfrm>
            <a:off x="1154906" y="5282407"/>
            <a:ext cx="421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0" name="Line 6"/>
          <p:cNvSpPr>
            <a:spLocks noChangeShapeType="1"/>
          </p:cNvSpPr>
          <p:nvPr/>
        </p:nvSpPr>
        <p:spPr bwMode="auto">
          <a:xfrm flipV="1">
            <a:off x="1169194" y="1256507"/>
            <a:ext cx="3248025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1" name="Line 7"/>
          <p:cNvSpPr>
            <a:spLocks noChangeShapeType="1"/>
          </p:cNvSpPr>
          <p:nvPr/>
        </p:nvSpPr>
        <p:spPr bwMode="auto">
          <a:xfrm>
            <a:off x="1154906" y="2339182"/>
            <a:ext cx="418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2" name="Line 8"/>
          <p:cNvSpPr>
            <a:spLocks noChangeShapeType="1"/>
          </p:cNvSpPr>
          <p:nvPr/>
        </p:nvSpPr>
        <p:spPr bwMode="auto">
          <a:xfrm>
            <a:off x="2135981" y="2339182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3" name="Line 9"/>
          <p:cNvSpPr>
            <a:spLocks noChangeShapeType="1"/>
          </p:cNvSpPr>
          <p:nvPr/>
        </p:nvSpPr>
        <p:spPr bwMode="auto">
          <a:xfrm>
            <a:off x="3212306" y="2375694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4" name="Line 10"/>
          <p:cNvSpPr>
            <a:spLocks noChangeShapeType="1"/>
          </p:cNvSpPr>
          <p:nvPr/>
        </p:nvSpPr>
        <p:spPr bwMode="auto">
          <a:xfrm>
            <a:off x="4274344" y="2370932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5337969" y="2362994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6" name="Line 12"/>
          <p:cNvSpPr>
            <a:spLocks noChangeShapeType="1"/>
          </p:cNvSpPr>
          <p:nvPr/>
        </p:nvSpPr>
        <p:spPr bwMode="auto">
          <a:xfrm>
            <a:off x="2931319" y="1747044"/>
            <a:ext cx="35496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7" name="Line 13"/>
          <p:cNvSpPr>
            <a:spLocks noChangeShapeType="1"/>
          </p:cNvSpPr>
          <p:nvPr/>
        </p:nvSpPr>
        <p:spPr bwMode="auto">
          <a:xfrm flipV="1">
            <a:off x="5339556" y="1256507"/>
            <a:ext cx="2093913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8" name="Line 14"/>
          <p:cNvSpPr>
            <a:spLocks noChangeShapeType="1"/>
          </p:cNvSpPr>
          <p:nvPr/>
        </p:nvSpPr>
        <p:spPr bwMode="auto">
          <a:xfrm>
            <a:off x="4445794" y="1242219"/>
            <a:ext cx="303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69" name="Text Box 15"/>
          <p:cNvSpPr txBox="1">
            <a:spLocks noChangeArrowheads="1"/>
          </p:cNvSpPr>
          <p:nvPr/>
        </p:nvSpPr>
        <p:spPr bwMode="auto">
          <a:xfrm>
            <a:off x="1386681" y="5282407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2000">
                <a:solidFill>
                  <a:schemeClr val="accent2"/>
                </a:solidFill>
                <a:latin typeface="Arial" charset="0"/>
              </a:rPr>
              <a:t>T1</a:t>
            </a:r>
          </a:p>
        </p:txBody>
      </p:sp>
      <p:sp>
        <p:nvSpPr>
          <p:cNvPr id="170" name="Text Box 16"/>
          <p:cNvSpPr txBox="1">
            <a:spLocks noChangeArrowheads="1"/>
          </p:cNvSpPr>
          <p:nvPr/>
        </p:nvSpPr>
        <p:spPr bwMode="auto">
          <a:xfrm>
            <a:off x="2421731" y="5276057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2000">
                <a:solidFill>
                  <a:schemeClr val="accent2"/>
                </a:solidFill>
                <a:latin typeface="Arial" charset="0"/>
              </a:rPr>
              <a:t>T2</a:t>
            </a:r>
          </a:p>
        </p:txBody>
      </p:sp>
      <p:sp>
        <p:nvSpPr>
          <p:cNvPr id="171" name="Text Box 17"/>
          <p:cNvSpPr txBox="1">
            <a:spLocks noChangeArrowheads="1"/>
          </p:cNvSpPr>
          <p:nvPr/>
        </p:nvSpPr>
        <p:spPr bwMode="auto">
          <a:xfrm>
            <a:off x="3531394" y="5247482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2000">
                <a:solidFill>
                  <a:schemeClr val="accent2"/>
                </a:solidFill>
                <a:latin typeface="Arial" charset="0"/>
              </a:rPr>
              <a:t>T3</a:t>
            </a:r>
          </a:p>
        </p:txBody>
      </p:sp>
      <p:sp>
        <p:nvSpPr>
          <p:cNvPr id="172" name="Text Box 18"/>
          <p:cNvSpPr txBox="1">
            <a:spLocks noChangeArrowheads="1"/>
          </p:cNvSpPr>
          <p:nvPr/>
        </p:nvSpPr>
        <p:spPr bwMode="auto">
          <a:xfrm>
            <a:off x="4614069" y="5247482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2000">
                <a:solidFill>
                  <a:schemeClr val="accent2"/>
                </a:solidFill>
                <a:latin typeface="Arial" charset="0"/>
              </a:rPr>
              <a:t>T4</a:t>
            </a:r>
          </a:p>
        </p:txBody>
      </p:sp>
      <p:sp>
        <p:nvSpPr>
          <p:cNvPr id="173" name="Line 19"/>
          <p:cNvSpPr>
            <a:spLocks noChangeShapeType="1"/>
          </p:cNvSpPr>
          <p:nvPr/>
        </p:nvSpPr>
        <p:spPr bwMode="auto">
          <a:xfrm>
            <a:off x="1140619" y="3825082"/>
            <a:ext cx="419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74" name="Text Box 20"/>
          <p:cNvSpPr txBox="1">
            <a:spLocks noChangeArrowheads="1"/>
          </p:cNvSpPr>
          <p:nvPr/>
        </p:nvSpPr>
        <p:spPr bwMode="auto">
          <a:xfrm rot="20463525">
            <a:off x="1556544" y="1674019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solidFill>
                  <a:srgbClr val="006600"/>
                </a:solidFill>
                <a:latin typeface="Arial" charset="0"/>
              </a:rPr>
              <a:t>Valencia</a:t>
            </a:r>
          </a:p>
        </p:txBody>
      </p:sp>
      <p:sp>
        <p:nvSpPr>
          <p:cNvPr id="175" name="Text Box 21"/>
          <p:cNvSpPr txBox="1">
            <a:spLocks noChangeArrowheads="1"/>
          </p:cNvSpPr>
          <p:nvPr/>
        </p:nvSpPr>
        <p:spPr bwMode="auto">
          <a:xfrm rot="16200000">
            <a:off x="550862" y="2817813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solidFill>
                  <a:srgbClr val="3333CC"/>
                </a:solidFill>
                <a:latin typeface="Arial" charset="0"/>
              </a:rPr>
              <a:t>Zumos</a:t>
            </a:r>
          </a:p>
        </p:txBody>
      </p:sp>
      <p:sp>
        <p:nvSpPr>
          <p:cNvPr id="176" name="Text Box 22"/>
          <p:cNvSpPr txBox="1">
            <a:spLocks noChangeArrowheads="1"/>
          </p:cNvSpPr>
          <p:nvPr/>
        </p:nvSpPr>
        <p:spPr bwMode="auto">
          <a:xfrm rot="16211027">
            <a:off x="366712" y="4316413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solidFill>
                  <a:srgbClr val="3333CC"/>
                </a:solidFill>
                <a:latin typeface="Arial" charset="0"/>
              </a:rPr>
              <a:t>Refrescos</a:t>
            </a:r>
          </a:p>
        </p:txBody>
      </p:sp>
      <p:sp>
        <p:nvSpPr>
          <p:cNvPr id="177" name="Text Box 23"/>
          <p:cNvSpPr txBox="1">
            <a:spLocks noChangeArrowheads="1"/>
          </p:cNvSpPr>
          <p:nvPr/>
        </p:nvSpPr>
        <p:spPr bwMode="auto">
          <a:xfrm rot="20246388">
            <a:off x="3247231" y="1178719"/>
            <a:ext cx="763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solidFill>
                  <a:srgbClr val="006600"/>
                </a:solidFill>
                <a:latin typeface="Arial" charset="0"/>
              </a:rPr>
              <a:t>León</a:t>
            </a:r>
          </a:p>
        </p:txBody>
      </p:sp>
      <p:sp>
        <p:nvSpPr>
          <p:cNvPr id="178" name="Line 24"/>
          <p:cNvSpPr>
            <a:spLocks noChangeShapeType="1"/>
          </p:cNvSpPr>
          <p:nvPr/>
        </p:nvSpPr>
        <p:spPr bwMode="auto">
          <a:xfrm flipV="1">
            <a:off x="2151856" y="1227932"/>
            <a:ext cx="3073400" cy="1111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79" name="Line 25"/>
          <p:cNvSpPr>
            <a:spLocks noChangeShapeType="1"/>
          </p:cNvSpPr>
          <p:nvPr/>
        </p:nvSpPr>
        <p:spPr bwMode="auto">
          <a:xfrm flipV="1">
            <a:off x="3218656" y="1242219"/>
            <a:ext cx="2713038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80" name="Line 26"/>
          <p:cNvSpPr>
            <a:spLocks noChangeShapeType="1"/>
          </p:cNvSpPr>
          <p:nvPr/>
        </p:nvSpPr>
        <p:spPr bwMode="auto">
          <a:xfrm flipV="1">
            <a:off x="4272756" y="1242219"/>
            <a:ext cx="2424113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81" name="Line 27"/>
          <p:cNvSpPr>
            <a:spLocks noChangeShapeType="1"/>
          </p:cNvSpPr>
          <p:nvPr/>
        </p:nvSpPr>
        <p:spPr bwMode="auto">
          <a:xfrm flipV="1">
            <a:off x="5339556" y="3882232"/>
            <a:ext cx="2122488" cy="140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82" name="Line 28"/>
          <p:cNvSpPr>
            <a:spLocks noChangeShapeType="1"/>
          </p:cNvSpPr>
          <p:nvPr/>
        </p:nvSpPr>
        <p:spPr bwMode="auto">
          <a:xfrm>
            <a:off x="7447756" y="1242219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PY"/>
          </a:p>
        </p:txBody>
      </p:sp>
      <p:sp>
        <p:nvSpPr>
          <p:cNvPr id="183" name="Text Box 29"/>
          <p:cNvSpPr txBox="1">
            <a:spLocks noChangeArrowheads="1"/>
          </p:cNvSpPr>
          <p:nvPr/>
        </p:nvSpPr>
        <p:spPr bwMode="auto">
          <a:xfrm>
            <a:off x="1212056" y="4393407"/>
            <a:ext cx="935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 dirty="0">
                <a:latin typeface="Arial" charset="0"/>
              </a:rPr>
              <a:t>1000000</a:t>
            </a:r>
          </a:p>
        </p:txBody>
      </p:sp>
      <p:sp>
        <p:nvSpPr>
          <p:cNvPr id="184" name="Text Box 30"/>
          <p:cNvSpPr txBox="1">
            <a:spLocks noChangeArrowheads="1"/>
          </p:cNvSpPr>
          <p:nvPr/>
        </p:nvSpPr>
        <p:spPr bwMode="auto">
          <a:xfrm>
            <a:off x="1297781" y="3005932"/>
            <a:ext cx="858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300000</a:t>
            </a:r>
          </a:p>
        </p:txBody>
      </p:sp>
      <p:sp>
        <p:nvSpPr>
          <p:cNvPr id="185" name="Text Box 31"/>
          <p:cNvSpPr txBox="1">
            <a:spLocks noChangeArrowheads="1"/>
          </p:cNvSpPr>
          <p:nvPr/>
        </p:nvSpPr>
        <p:spPr bwMode="auto">
          <a:xfrm>
            <a:off x="2272506" y="4393407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400000</a:t>
            </a:r>
          </a:p>
        </p:txBody>
      </p: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2269331" y="3005932"/>
            <a:ext cx="820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500000</a:t>
            </a:r>
          </a:p>
        </p:txBody>
      </p:sp>
      <p:sp>
        <p:nvSpPr>
          <p:cNvPr id="187" name="Text Box 33"/>
          <p:cNvSpPr txBox="1">
            <a:spLocks noChangeArrowheads="1"/>
          </p:cNvSpPr>
          <p:nvPr/>
        </p:nvSpPr>
        <p:spPr bwMode="auto">
          <a:xfrm>
            <a:off x="3315494" y="4393407"/>
            <a:ext cx="90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100000</a:t>
            </a:r>
          </a:p>
        </p:txBody>
      </p:sp>
      <p:sp>
        <p:nvSpPr>
          <p:cNvPr id="188" name="Text Box 34"/>
          <p:cNvSpPr txBox="1">
            <a:spLocks noChangeArrowheads="1"/>
          </p:cNvSpPr>
          <p:nvPr/>
        </p:nvSpPr>
        <p:spPr bwMode="auto">
          <a:xfrm>
            <a:off x="3332956" y="3005932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200000</a:t>
            </a:r>
          </a:p>
        </p:txBody>
      </p:sp>
      <p:sp>
        <p:nvSpPr>
          <p:cNvPr id="189" name="Text Box 35"/>
          <p:cNvSpPr txBox="1">
            <a:spLocks noChangeArrowheads="1"/>
          </p:cNvSpPr>
          <p:nvPr/>
        </p:nvSpPr>
        <p:spPr bwMode="auto">
          <a:xfrm>
            <a:off x="4353719" y="4393407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500000</a:t>
            </a:r>
          </a:p>
        </p:txBody>
      </p:sp>
      <p:sp>
        <p:nvSpPr>
          <p:cNvPr id="190" name="Text Box 36"/>
          <p:cNvSpPr txBox="1">
            <a:spLocks noChangeArrowheads="1"/>
          </p:cNvSpPr>
          <p:nvPr/>
        </p:nvSpPr>
        <p:spPr bwMode="auto">
          <a:xfrm>
            <a:off x="4310856" y="3005932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400" b="1">
                <a:latin typeface="Arial" charset="0"/>
              </a:rPr>
              <a:t>2000000</a:t>
            </a:r>
          </a:p>
        </p:txBody>
      </p:sp>
      <p:sp>
        <p:nvSpPr>
          <p:cNvPr id="191" name="Text Box 37"/>
          <p:cNvSpPr txBox="1">
            <a:spLocks noChangeArrowheads="1"/>
          </p:cNvSpPr>
          <p:nvPr/>
        </p:nvSpPr>
        <p:spPr bwMode="auto">
          <a:xfrm>
            <a:off x="5831681" y="4993482"/>
            <a:ext cx="252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Y" sz="1600">
                <a:solidFill>
                  <a:schemeClr val="accent2"/>
                </a:solidFill>
                <a:latin typeface="Arial" charset="0"/>
              </a:rPr>
              <a:t>Presentación matricial de los datos seleccionados.</a:t>
            </a:r>
          </a:p>
        </p:txBody>
      </p:sp>
    </p:spTree>
    <p:extLst>
      <p:ext uri="{BB962C8B-B14F-4D97-AF65-F5344CB8AC3E}">
        <p14:creationId xmlns:p14="http://schemas.microsoft.com/office/powerpoint/2010/main" val="135059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iliconindia.com:81/news/newsimages/special/HW4S6I0h.jpe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11560" y="188640"/>
            <a:ext cx="6660232" cy="479684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>
            <a:normAutofit/>
          </a:bodyPr>
          <a:lstStyle/>
          <a:p>
            <a:endParaRPr lang="es-PY" dirty="0" smtClean="0"/>
          </a:p>
          <a:p>
            <a:pPr lvl="1"/>
            <a:r>
              <a:rPr lang="es-PY" dirty="0" smtClean="0"/>
              <a:t>Una empresa automovilística puede darse cuenta que la mayor parte de los vehículos de pequeño tamaño los compran mujeres jóvenes cuyos ingresos anuales superan los 50.000$</a:t>
            </a:r>
          </a:p>
          <a:p>
            <a:pPr lvl="1"/>
            <a:endParaRPr lang="en-U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DATAWAREHOUSE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674" name="Picture 2" descr="Resultado de imagen para kia picanto 20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17032"/>
            <a:ext cx="3598267" cy="2029549"/>
          </a:xfrm>
          <a:prstGeom prst="rect">
            <a:avLst/>
          </a:prstGeom>
          <a:noFill/>
        </p:spPr>
      </p:pic>
      <p:sp>
        <p:nvSpPr>
          <p:cNvPr id="6" name="5 Flecha derecha"/>
          <p:cNvSpPr/>
          <p:nvPr/>
        </p:nvSpPr>
        <p:spPr>
          <a:xfrm>
            <a:off x="4572000" y="46531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676" name="Picture 4" descr="Resultado de imagen para adolescente empresaria"/>
          <p:cNvPicPr>
            <a:picLocks noChangeAspect="1" noChangeArrowheads="1"/>
          </p:cNvPicPr>
          <p:nvPr/>
        </p:nvPicPr>
        <p:blipFill>
          <a:blip r:embed="rId4" cstate="print"/>
          <a:srcRect l="11126" t="9694" r="19084" b="10819"/>
          <a:stretch>
            <a:fillRect/>
          </a:stretch>
        </p:blipFill>
        <p:spPr bwMode="auto">
          <a:xfrm>
            <a:off x="6156176" y="3429001"/>
            <a:ext cx="1674625" cy="2590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2000" dirty="0"/>
              <a:t>Este esquema multidimensional recibe varios nombres:</a:t>
            </a:r>
          </a:p>
          <a:p>
            <a:pPr eaLnBrk="1" hangingPunct="1">
              <a:spcBef>
                <a:spcPct val="50000"/>
              </a:spcBef>
            </a:pPr>
            <a:endParaRPr lang="es-ES_tradnl" sz="2000" dirty="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s-ES_tradnl" sz="2000" b="1" dirty="0" smtClean="0"/>
              <a:t>estrella</a:t>
            </a:r>
            <a:r>
              <a:rPr lang="es-ES_tradnl" sz="2000" dirty="0"/>
              <a:t>: si la jerarquía de dimensiones es lineal</a:t>
            </a: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auto">
          <a:xfrm>
            <a:off x="3924300" y="3213100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943350" y="3494088"/>
            <a:ext cx="7635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100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PERSONAL</a:t>
            </a:r>
            <a:endParaRPr lang="es-ES" sz="1100"/>
          </a:p>
        </p:txBody>
      </p:sp>
      <p:sp>
        <p:nvSpPr>
          <p:cNvPr id="8" name="Line 79"/>
          <p:cNvSpPr>
            <a:spLocks noChangeShapeType="1"/>
          </p:cNvSpPr>
          <p:nvPr/>
        </p:nvSpPr>
        <p:spPr bwMode="auto">
          <a:xfrm rot="19871353">
            <a:off x="5027613" y="3309938"/>
            <a:ext cx="223837" cy="68262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80"/>
          <p:cNvSpPr>
            <a:spLocks noChangeShapeType="1"/>
          </p:cNvSpPr>
          <p:nvPr/>
        </p:nvSpPr>
        <p:spPr bwMode="auto">
          <a:xfrm rot="19871353">
            <a:off x="4627563" y="3298825"/>
            <a:ext cx="114300" cy="114300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ine 81"/>
          <p:cNvSpPr>
            <a:spLocks noChangeShapeType="1"/>
          </p:cNvSpPr>
          <p:nvPr/>
        </p:nvSpPr>
        <p:spPr bwMode="auto">
          <a:xfrm rot="19871353">
            <a:off x="4819650" y="3341688"/>
            <a:ext cx="190500" cy="77787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 rot="10800000">
            <a:off x="3395663" y="3468688"/>
            <a:ext cx="361950" cy="77787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 rot="10800000">
            <a:off x="3148013" y="3394075"/>
            <a:ext cx="247650" cy="95250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Line 88"/>
          <p:cNvSpPr>
            <a:spLocks noChangeShapeType="1"/>
          </p:cNvSpPr>
          <p:nvPr/>
        </p:nvSpPr>
        <p:spPr bwMode="auto">
          <a:xfrm rot="10800000">
            <a:off x="3756025" y="3546475"/>
            <a:ext cx="160338" cy="63500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89"/>
          <p:cNvSpPr>
            <a:spLocks noChangeShapeType="1"/>
          </p:cNvSpPr>
          <p:nvPr/>
        </p:nvSpPr>
        <p:spPr bwMode="auto">
          <a:xfrm rot="10800000">
            <a:off x="2889250" y="3368675"/>
            <a:ext cx="257175" cy="20638"/>
          </a:xfrm>
          <a:prstGeom prst="line">
            <a:avLst/>
          </a:prstGeom>
          <a:ln>
            <a:headE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4605338" y="3886200"/>
            <a:ext cx="555625" cy="239713"/>
            <a:chOff x="3100" y="5044"/>
            <a:chExt cx="876" cy="378"/>
          </a:xfrm>
        </p:grpSpPr>
        <p:sp>
          <p:nvSpPr>
            <p:cNvPr id="16" name="Line 91"/>
            <p:cNvSpPr>
              <a:spLocks noChangeShapeType="1"/>
            </p:cNvSpPr>
            <p:nvPr/>
          </p:nvSpPr>
          <p:spPr bwMode="auto">
            <a:xfrm>
              <a:off x="3353" y="5145"/>
              <a:ext cx="304" cy="13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2"/>
            <p:cNvSpPr>
              <a:spLocks noChangeShapeType="1"/>
            </p:cNvSpPr>
            <p:nvPr/>
          </p:nvSpPr>
          <p:spPr bwMode="auto">
            <a:xfrm>
              <a:off x="3657" y="5287"/>
              <a:ext cx="319" cy="13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3100" y="5044"/>
              <a:ext cx="253" cy="10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11"/>
          <p:cNvSpPr txBox="1">
            <a:spLocks noChangeArrowheads="1"/>
          </p:cNvSpPr>
          <p:nvPr/>
        </p:nvSpPr>
        <p:spPr bwMode="auto">
          <a:xfrm>
            <a:off x="3011488" y="3068960"/>
            <a:ext cx="840432" cy="26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1050" dirty="0">
                <a:latin typeface="Arial Narrow" pitchFamily="34" charset="0"/>
                <a:ea typeface="Batang" pitchFamily="18" charset="-127"/>
              </a:rPr>
              <a:t>tiempo</a:t>
            </a:r>
            <a:endParaRPr lang="es-ES" sz="2400" dirty="0"/>
          </a:p>
        </p:txBody>
      </p:sp>
      <p:sp>
        <p:nvSpPr>
          <p:cNvPr id="20" name="Text Box 115"/>
          <p:cNvSpPr txBox="1">
            <a:spLocks noChangeArrowheads="1"/>
          </p:cNvSpPr>
          <p:nvPr/>
        </p:nvSpPr>
        <p:spPr bwMode="auto">
          <a:xfrm>
            <a:off x="4932362" y="2997200"/>
            <a:ext cx="719757" cy="21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1050" dirty="0">
                <a:latin typeface="Arial Narrow" pitchFamily="34" charset="0"/>
                <a:ea typeface="Batang" pitchFamily="18" charset="-127"/>
              </a:rPr>
              <a:t>proyecto</a:t>
            </a:r>
            <a:endParaRPr lang="es-ES" sz="2400" dirty="0"/>
          </a:p>
        </p:txBody>
      </p:sp>
      <p:sp>
        <p:nvSpPr>
          <p:cNvPr id="21" name="Text Box 116"/>
          <p:cNvSpPr txBox="1">
            <a:spLocks noChangeArrowheads="1"/>
          </p:cNvSpPr>
          <p:nvPr/>
        </p:nvSpPr>
        <p:spPr bwMode="auto">
          <a:xfrm>
            <a:off x="4932362" y="3789362"/>
            <a:ext cx="1079797" cy="28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1050" dirty="0">
                <a:latin typeface="Arial Narrow" pitchFamily="34" charset="0"/>
                <a:ea typeface="Batang" pitchFamily="18" charset="-127"/>
              </a:rPr>
              <a:t>equipo</a:t>
            </a:r>
            <a:endParaRPr lang="es-ES" sz="2400" dirty="0"/>
          </a:p>
        </p:txBody>
      </p:sp>
      <p:sp>
        <p:nvSpPr>
          <p:cNvPr id="22" name="Text Box 75"/>
          <p:cNvSpPr txBox="1">
            <a:spLocks noChangeArrowheads="1"/>
          </p:cNvSpPr>
          <p:nvPr/>
        </p:nvSpPr>
        <p:spPr bwMode="auto">
          <a:xfrm>
            <a:off x="1115616" y="4365104"/>
            <a:ext cx="7408862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s-ES_tradnl" sz="2000" dirty="0" smtClean="0"/>
              <a:t>estrella </a:t>
            </a:r>
            <a:r>
              <a:rPr lang="es-ES_tradnl" sz="2000" dirty="0"/>
              <a:t>jerárquica o </a:t>
            </a:r>
            <a:r>
              <a:rPr lang="es-ES_tradnl" sz="2000" b="1" dirty="0"/>
              <a:t>copo de nieve</a:t>
            </a:r>
            <a:r>
              <a:rPr lang="es-ES_tradnl" sz="2000" dirty="0"/>
              <a:t>: si la jerarquía no es lineal.</a:t>
            </a:r>
          </a:p>
        </p:txBody>
      </p:sp>
      <p:sp>
        <p:nvSpPr>
          <p:cNvPr id="23" name="AutoShape 94"/>
          <p:cNvSpPr>
            <a:spLocks noChangeArrowheads="1"/>
          </p:cNvSpPr>
          <p:nvPr/>
        </p:nvSpPr>
        <p:spPr bwMode="auto">
          <a:xfrm>
            <a:off x="4033838" y="5318125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95"/>
          <p:cNvSpPr txBox="1">
            <a:spLocks noChangeArrowheads="1"/>
          </p:cNvSpPr>
          <p:nvPr/>
        </p:nvSpPr>
        <p:spPr bwMode="auto">
          <a:xfrm>
            <a:off x="4052888" y="5597525"/>
            <a:ext cx="7635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200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VENTAS</a:t>
            </a:r>
            <a:endParaRPr lang="es-ES"/>
          </a:p>
        </p:txBody>
      </p:sp>
      <p:grpSp>
        <p:nvGrpSpPr>
          <p:cNvPr id="25" name="Group 96"/>
          <p:cNvGrpSpPr>
            <a:grpSpLocks/>
          </p:cNvGrpSpPr>
          <p:nvPr/>
        </p:nvGrpSpPr>
        <p:grpSpPr bwMode="auto">
          <a:xfrm rot="8862686">
            <a:off x="3652838" y="5910263"/>
            <a:ext cx="457200" cy="230187"/>
            <a:chOff x="5841" y="4861"/>
            <a:chExt cx="720" cy="363"/>
          </a:xfrm>
        </p:grpSpPr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5841" y="4861"/>
              <a:ext cx="720" cy="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98"/>
            <p:cNvSpPr>
              <a:spLocks noChangeShapeType="1"/>
            </p:cNvSpPr>
            <p:nvPr/>
          </p:nvSpPr>
          <p:spPr bwMode="auto">
            <a:xfrm>
              <a:off x="5841" y="4864"/>
              <a:ext cx="180" cy="1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6081" y="5101"/>
              <a:ext cx="300" cy="12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Line 100"/>
          <p:cNvSpPr>
            <a:spLocks noChangeShapeType="1"/>
          </p:cNvSpPr>
          <p:nvPr/>
        </p:nvSpPr>
        <p:spPr bwMode="auto">
          <a:xfrm rot="10800000" flipV="1">
            <a:off x="3632200" y="5364163"/>
            <a:ext cx="338138" cy="142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101"/>
          <p:cNvGrpSpPr>
            <a:grpSpLocks/>
          </p:cNvGrpSpPr>
          <p:nvPr/>
        </p:nvGrpSpPr>
        <p:grpSpPr bwMode="auto">
          <a:xfrm>
            <a:off x="3497263" y="5168900"/>
            <a:ext cx="641350" cy="266700"/>
            <a:chOff x="5361" y="5249"/>
            <a:chExt cx="1011" cy="420"/>
          </a:xfrm>
        </p:grpSpPr>
        <p:sp>
          <p:nvSpPr>
            <p:cNvPr id="31" name="Line 102"/>
            <p:cNvSpPr>
              <a:spLocks noChangeShapeType="1"/>
            </p:cNvSpPr>
            <p:nvPr/>
          </p:nvSpPr>
          <p:spPr bwMode="auto">
            <a:xfrm rot="10800000">
              <a:off x="5739" y="5249"/>
              <a:ext cx="375" cy="31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 rot="10800000" flipV="1">
              <a:off x="5364" y="5250"/>
              <a:ext cx="345" cy="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 rot="10800000">
              <a:off x="6119" y="5568"/>
              <a:ext cx="253" cy="10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 rot="10800000" flipH="1" flipV="1">
              <a:off x="5361" y="5305"/>
              <a:ext cx="219" cy="27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Line 106"/>
          <p:cNvSpPr>
            <a:spLocks noChangeShapeType="1"/>
          </p:cNvSpPr>
          <p:nvPr/>
        </p:nvSpPr>
        <p:spPr bwMode="auto">
          <a:xfrm>
            <a:off x="5002213" y="5788025"/>
            <a:ext cx="192087" cy="857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07"/>
          <p:cNvGrpSpPr>
            <a:grpSpLocks/>
          </p:cNvGrpSpPr>
          <p:nvPr/>
        </p:nvGrpSpPr>
        <p:grpSpPr bwMode="auto">
          <a:xfrm>
            <a:off x="4840288" y="5724525"/>
            <a:ext cx="568325" cy="239713"/>
            <a:chOff x="7462" y="6123"/>
            <a:chExt cx="894" cy="378"/>
          </a:xfrm>
        </p:grpSpPr>
        <p:sp>
          <p:nvSpPr>
            <p:cNvPr id="37" name="Line 108"/>
            <p:cNvSpPr>
              <a:spLocks noChangeShapeType="1"/>
            </p:cNvSpPr>
            <p:nvPr/>
          </p:nvSpPr>
          <p:spPr bwMode="auto">
            <a:xfrm>
              <a:off x="8019" y="6366"/>
              <a:ext cx="319" cy="13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9"/>
            <p:cNvSpPr>
              <a:spLocks noChangeShapeType="1"/>
            </p:cNvSpPr>
            <p:nvPr/>
          </p:nvSpPr>
          <p:spPr bwMode="auto">
            <a:xfrm>
              <a:off x="7462" y="6123"/>
              <a:ext cx="253" cy="10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0"/>
            <p:cNvSpPr>
              <a:spLocks noChangeShapeType="1"/>
            </p:cNvSpPr>
            <p:nvPr/>
          </p:nvSpPr>
          <p:spPr bwMode="auto">
            <a:xfrm flipV="1">
              <a:off x="8043" y="6208"/>
              <a:ext cx="313" cy="16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3792538" y="5086350"/>
            <a:ext cx="57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900">
                <a:latin typeface="Arial Narrow" pitchFamily="34" charset="0"/>
                <a:ea typeface="Batang" pitchFamily="18" charset="-127"/>
              </a:rPr>
              <a:t>tiempo</a:t>
            </a:r>
            <a:endParaRPr lang="es-ES"/>
          </a:p>
        </p:txBody>
      </p:sp>
      <p:sp>
        <p:nvSpPr>
          <p:cNvPr id="41" name="Text Box 113"/>
          <p:cNvSpPr txBox="1">
            <a:spLocks noChangeArrowheads="1"/>
          </p:cNvSpPr>
          <p:nvPr/>
        </p:nvSpPr>
        <p:spPr bwMode="auto">
          <a:xfrm>
            <a:off x="5076825" y="5445125"/>
            <a:ext cx="57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900">
                <a:latin typeface="Arial Narrow" pitchFamily="34" charset="0"/>
                <a:ea typeface="Batang" pitchFamily="18" charset="-127"/>
              </a:rPr>
              <a:t>producto</a:t>
            </a:r>
            <a:endParaRPr lang="es-ES"/>
          </a:p>
        </p:txBody>
      </p:sp>
      <p:sp>
        <p:nvSpPr>
          <p:cNvPr id="42" name="Text Box 114"/>
          <p:cNvSpPr txBox="1">
            <a:spLocks noChangeArrowheads="1"/>
          </p:cNvSpPr>
          <p:nvPr/>
        </p:nvSpPr>
        <p:spPr bwMode="auto">
          <a:xfrm>
            <a:off x="3276600" y="5734050"/>
            <a:ext cx="57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900">
                <a:latin typeface="Arial Narrow" pitchFamily="34" charset="0"/>
                <a:ea typeface="Batang" pitchFamily="18" charset="-127"/>
              </a:rPr>
              <a:t>lugar</a:t>
            </a:r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pic>
        <p:nvPicPr>
          <p:cNvPr id="1026" name="Picture 2" descr="Modelo estrel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5"/>
          <a:stretch/>
        </p:blipFill>
        <p:spPr bwMode="auto">
          <a:xfrm>
            <a:off x="755576" y="1052737"/>
            <a:ext cx="7632848" cy="54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pic>
        <p:nvPicPr>
          <p:cNvPr id="2050" name="Picture 2" descr="Modelo copo de nie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9"/>
          <a:stretch/>
        </p:blipFill>
        <p:spPr bwMode="auto">
          <a:xfrm>
            <a:off x="539551" y="1052736"/>
            <a:ext cx="8293219" cy="60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9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Arquitectura de un DW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43608" y="1268760"/>
            <a:ext cx="740886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2000" dirty="0" smtClean="0"/>
              <a:t>Cada uno de los  esquemas del que esta compuesto un DW se denomina un </a:t>
            </a:r>
            <a:r>
              <a:rPr lang="es-ES_tradnl" sz="2000" dirty="0" err="1" smtClean="0"/>
              <a:t>Datamart</a:t>
            </a:r>
            <a:r>
              <a:rPr lang="es-ES_tradnl" sz="2000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s-ES" sz="2000" dirty="0" err="1" smtClean="0"/>
              <a:t>Datamart</a:t>
            </a:r>
            <a:r>
              <a:rPr lang="es-ES" sz="2000" dirty="0" smtClean="0"/>
              <a:t>: subconjunto de un almacén de datos, generalmente en forma de estrella o copo de nieve.</a:t>
            </a:r>
          </a:p>
          <a:p>
            <a:pPr eaLnBrk="1" hangingPunct="1">
              <a:spcBef>
                <a:spcPct val="50000"/>
              </a:spcBef>
            </a:pPr>
            <a:endParaRPr lang="es-ES_tradnl" sz="2000" dirty="0"/>
          </a:p>
        </p:txBody>
      </p: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899592" y="2708920"/>
            <a:ext cx="6336704" cy="3024336"/>
            <a:chOff x="1020" y="2568"/>
            <a:chExt cx="3621" cy="1588"/>
          </a:xfrm>
        </p:grpSpPr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1882" y="275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894" y="2933"/>
              <a:ext cx="481" cy="15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VENTAS</a:t>
              </a:r>
              <a:endParaRPr lang="es-ES"/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 rot="-1728647">
              <a:off x="2329" y="2753"/>
              <a:ext cx="288" cy="145"/>
              <a:chOff x="5841" y="4861"/>
              <a:chExt cx="720" cy="363"/>
            </a:xfrm>
          </p:grpSpPr>
          <p:sp>
            <p:nvSpPr>
              <p:cNvPr id="135" name="Line 7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8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9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0"/>
            <p:cNvGrpSpPr>
              <a:grpSpLocks/>
            </p:cNvGrpSpPr>
            <p:nvPr/>
          </p:nvGrpSpPr>
          <p:grpSpPr bwMode="auto">
            <a:xfrm rot="10800000">
              <a:off x="1231" y="2822"/>
              <a:ext cx="648" cy="184"/>
              <a:chOff x="3788" y="3863"/>
              <a:chExt cx="1620" cy="461"/>
            </a:xfrm>
          </p:grpSpPr>
          <p:sp>
            <p:nvSpPr>
              <p:cNvPr id="128" name="Line 11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12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3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4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5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6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7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8"/>
            <p:cNvGrpSpPr>
              <a:grpSpLocks/>
            </p:cNvGrpSpPr>
            <p:nvPr/>
          </p:nvGrpSpPr>
          <p:grpSpPr bwMode="auto">
            <a:xfrm>
              <a:off x="2315" y="3188"/>
              <a:ext cx="350" cy="151"/>
              <a:chOff x="3100" y="5044"/>
              <a:chExt cx="876" cy="378"/>
            </a:xfrm>
          </p:grpSpPr>
          <p:sp>
            <p:nvSpPr>
              <p:cNvPr id="125" name="Line 19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0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1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AutoShape 22"/>
            <p:cNvSpPr>
              <a:spLocks noChangeArrowheads="1"/>
            </p:cNvSpPr>
            <p:nvPr/>
          </p:nvSpPr>
          <p:spPr bwMode="auto">
            <a:xfrm>
              <a:off x="1667" y="340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1679" y="3582"/>
              <a:ext cx="481" cy="14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100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PERSONAL</a:t>
              </a:r>
              <a:endParaRPr lang="es-ES" sz="1100"/>
            </a:p>
          </p:txBody>
        </p:sp>
        <p:grpSp>
          <p:nvGrpSpPr>
            <p:cNvPr id="51" name="Group 24"/>
            <p:cNvGrpSpPr>
              <a:grpSpLocks/>
            </p:cNvGrpSpPr>
            <p:nvPr/>
          </p:nvGrpSpPr>
          <p:grpSpPr bwMode="auto">
            <a:xfrm rot="8862686">
              <a:off x="1427" y="3779"/>
              <a:ext cx="288" cy="145"/>
              <a:chOff x="5841" y="4861"/>
              <a:chExt cx="720" cy="363"/>
            </a:xfrm>
          </p:grpSpPr>
          <p:sp>
            <p:nvSpPr>
              <p:cNvPr id="122" name="Line 25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6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7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rot="10800000" flipV="1">
              <a:off x="1414" y="3435"/>
              <a:ext cx="213" cy="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9"/>
            <p:cNvGrpSpPr>
              <a:grpSpLocks/>
            </p:cNvGrpSpPr>
            <p:nvPr/>
          </p:nvGrpSpPr>
          <p:grpSpPr bwMode="auto">
            <a:xfrm>
              <a:off x="1329" y="3312"/>
              <a:ext cx="404" cy="168"/>
              <a:chOff x="5361" y="5249"/>
              <a:chExt cx="1011" cy="420"/>
            </a:xfrm>
          </p:grpSpPr>
          <p:sp>
            <p:nvSpPr>
              <p:cNvPr id="118" name="Line 30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31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32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34"/>
            <p:cNvSpPr>
              <a:spLocks noChangeShapeType="1"/>
            </p:cNvSpPr>
            <p:nvPr/>
          </p:nvSpPr>
          <p:spPr bwMode="auto">
            <a:xfrm>
              <a:off x="2277" y="3702"/>
              <a:ext cx="121" cy="5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2175" y="3662"/>
              <a:ext cx="358" cy="151"/>
              <a:chOff x="7462" y="6123"/>
              <a:chExt cx="894" cy="378"/>
            </a:xfrm>
          </p:grpSpPr>
          <p:sp>
            <p:nvSpPr>
              <p:cNvPr id="115" name="Line 36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37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38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AutoShape 39"/>
            <p:cNvSpPr>
              <a:spLocks noChangeArrowheads="1"/>
            </p:cNvSpPr>
            <p:nvPr/>
          </p:nvSpPr>
          <p:spPr bwMode="auto">
            <a:xfrm>
              <a:off x="3320" y="2844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3323" y="3046"/>
              <a:ext cx="501" cy="11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800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PRODUCCIÓN</a:t>
              </a:r>
              <a:endParaRPr lang="es-ES"/>
            </a:p>
          </p:txBody>
        </p:sp>
        <p:sp>
          <p:nvSpPr>
            <p:cNvPr id="58" name="Line 41"/>
            <p:cNvSpPr>
              <a:spLocks noChangeShapeType="1"/>
            </p:cNvSpPr>
            <p:nvPr/>
          </p:nvSpPr>
          <p:spPr bwMode="auto">
            <a:xfrm rot="10800000" flipV="1">
              <a:off x="3857" y="2759"/>
              <a:ext cx="169" cy="1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42"/>
            <p:cNvGrpSpPr>
              <a:grpSpLocks/>
            </p:cNvGrpSpPr>
            <p:nvPr/>
          </p:nvGrpSpPr>
          <p:grpSpPr bwMode="auto">
            <a:xfrm rot="30166436">
              <a:off x="3765" y="2780"/>
              <a:ext cx="404" cy="168"/>
              <a:chOff x="5361" y="5249"/>
              <a:chExt cx="1011" cy="420"/>
            </a:xfrm>
          </p:grpSpPr>
          <p:sp>
            <p:nvSpPr>
              <p:cNvPr id="111" name="Line 43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45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46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47"/>
            <p:cNvGrpSpPr>
              <a:grpSpLocks/>
            </p:cNvGrpSpPr>
            <p:nvPr/>
          </p:nvGrpSpPr>
          <p:grpSpPr bwMode="auto">
            <a:xfrm rot="8280767">
              <a:off x="2947" y="3089"/>
              <a:ext cx="358" cy="151"/>
              <a:chOff x="10171" y="3884"/>
              <a:chExt cx="894" cy="378"/>
            </a:xfrm>
          </p:grpSpPr>
          <p:sp>
            <p:nvSpPr>
              <p:cNvPr id="106" name="Line 48"/>
              <p:cNvSpPr>
                <a:spLocks noChangeShapeType="1"/>
              </p:cNvSpPr>
              <p:nvPr/>
            </p:nvSpPr>
            <p:spPr bwMode="auto">
              <a:xfrm>
                <a:off x="10424" y="3985"/>
                <a:ext cx="304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49"/>
              <p:cNvGrpSpPr>
                <a:grpSpLocks/>
              </p:cNvGrpSpPr>
              <p:nvPr/>
            </p:nvGrpSpPr>
            <p:grpSpPr bwMode="auto">
              <a:xfrm>
                <a:off x="10171" y="3884"/>
                <a:ext cx="894" cy="378"/>
                <a:chOff x="7462" y="6123"/>
                <a:chExt cx="894" cy="378"/>
              </a:xfrm>
            </p:grpSpPr>
            <p:sp>
              <p:nvSpPr>
                <p:cNvPr id="108" name="Line 50"/>
                <p:cNvSpPr>
                  <a:spLocks noChangeShapeType="1"/>
                </p:cNvSpPr>
                <p:nvPr/>
              </p:nvSpPr>
              <p:spPr bwMode="auto">
                <a:xfrm>
                  <a:off x="8019" y="6366"/>
                  <a:ext cx="319" cy="135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oval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51"/>
                <p:cNvSpPr>
                  <a:spLocks noChangeShapeType="1"/>
                </p:cNvSpPr>
                <p:nvPr/>
              </p:nvSpPr>
              <p:spPr bwMode="auto">
                <a:xfrm>
                  <a:off x="7462" y="6123"/>
                  <a:ext cx="253" cy="101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oval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8043" y="6208"/>
                  <a:ext cx="313" cy="169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oval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" name="Group 53"/>
            <p:cNvGrpSpPr>
              <a:grpSpLocks/>
            </p:cNvGrpSpPr>
            <p:nvPr/>
          </p:nvGrpSpPr>
          <p:grpSpPr bwMode="auto">
            <a:xfrm rot="-344306">
              <a:off x="3759" y="3241"/>
              <a:ext cx="648" cy="185"/>
              <a:chOff x="3788" y="3863"/>
              <a:chExt cx="1620" cy="461"/>
            </a:xfrm>
          </p:grpSpPr>
          <p:sp>
            <p:nvSpPr>
              <p:cNvPr id="99" name="Line 54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55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56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57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58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60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 rot="11496445">
              <a:off x="3063" y="2731"/>
              <a:ext cx="350" cy="151"/>
              <a:chOff x="3100" y="5044"/>
              <a:chExt cx="876" cy="378"/>
            </a:xfrm>
          </p:grpSpPr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3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4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65"/>
            <p:cNvSpPr>
              <a:spLocks noChangeArrowheads="1"/>
            </p:cNvSpPr>
            <p:nvPr/>
          </p:nvSpPr>
          <p:spPr bwMode="auto">
            <a:xfrm>
              <a:off x="3129" y="3605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3134" y="3786"/>
              <a:ext cx="480" cy="15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CAMPAÑA</a:t>
              </a:r>
              <a:endParaRPr lang="es-ES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 rot="10501352">
              <a:off x="2932" y="3585"/>
              <a:ext cx="121" cy="5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68"/>
            <p:cNvGrpSpPr>
              <a:grpSpLocks/>
            </p:cNvGrpSpPr>
            <p:nvPr/>
          </p:nvGrpSpPr>
          <p:grpSpPr bwMode="auto">
            <a:xfrm rot="10460794">
              <a:off x="2831" y="3545"/>
              <a:ext cx="357" cy="151"/>
              <a:chOff x="7462" y="6123"/>
              <a:chExt cx="894" cy="378"/>
            </a:xfrm>
          </p:grpSpPr>
          <p:sp>
            <p:nvSpPr>
              <p:cNvPr id="93" name="Line 69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70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1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1307" y="2686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tiempo</a:t>
              </a:r>
              <a:endParaRPr lang="es-E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3849" y="3146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tiempo</a:t>
              </a:r>
              <a:endParaRPr lang="es-ES"/>
            </a:p>
          </p:txBody>
        </p: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1515" y="3260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tiempo</a:t>
              </a:r>
              <a:endParaRPr lang="es-ES"/>
            </a:p>
          </p:txBody>
        </p:sp>
        <p:sp>
          <p:nvSpPr>
            <p:cNvPr id="70" name="Text Box 75"/>
            <p:cNvSpPr txBox="1">
              <a:spLocks noChangeArrowheads="1"/>
            </p:cNvSpPr>
            <p:nvPr/>
          </p:nvSpPr>
          <p:spPr bwMode="auto">
            <a:xfrm>
              <a:off x="2531" y="3838"/>
              <a:ext cx="399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producto</a:t>
              </a:r>
              <a:endParaRPr lang="es-ES"/>
            </a:p>
          </p:txBody>
        </p:sp>
        <p:sp>
          <p:nvSpPr>
            <p:cNvPr id="71" name="Text Box 76"/>
            <p:cNvSpPr txBox="1">
              <a:spLocks noChangeArrowheads="1"/>
            </p:cNvSpPr>
            <p:nvPr/>
          </p:nvSpPr>
          <p:spPr bwMode="auto">
            <a:xfrm>
              <a:off x="2171" y="2614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producto</a:t>
              </a:r>
              <a:endParaRPr lang="es-ES"/>
            </a:p>
          </p:txBody>
        </p:sp>
        <p:sp>
          <p:nvSpPr>
            <p:cNvPr id="72" name="Text Box 77"/>
            <p:cNvSpPr txBox="1">
              <a:spLocks noChangeArrowheads="1"/>
            </p:cNvSpPr>
            <p:nvPr/>
          </p:nvSpPr>
          <p:spPr bwMode="auto">
            <a:xfrm>
              <a:off x="2387" y="3118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lugar</a:t>
              </a:r>
              <a:endParaRPr lang="es-ES"/>
            </a:p>
          </p:txBody>
        </p:sp>
        <p:sp>
          <p:nvSpPr>
            <p:cNvPr id="73" name="Text Box 78"/>
            <p:cNvSpPr txBox="1">
              <a:spLocks noChangeArrowheads="1"/>
            </p:cNvSpPr>
            <p:nvPr/>
          </p:nvSpPr>
          <p:spPr bwMode="auto">
            <a:xfrm>
              <a:off x="2243" y="3550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proyecto</a:t>
              </a:r>
              <a:endParaRPr lang="es-ES"/>
            </a:p>
          </p:txBody>
        </p: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235" y="3622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equipo</a:t>
              </a:r>
              <a:endParaRPr lang="es-ES"/>
            </a:p>
          </p:txBody>
        </p:sp>
        <p:sp>
          <p:nvSpPr>
            <p:cNvPr id="75" name="Text Box 80"/>
            <p:cNvSpPr txBox="1">
              <a:spLocks noChangeArrowheads="1"/>
            </p:cNvSpPr>
            <p:nvPr/>
          </p:nvSpPr>
          <p:spPr bwMode="auto">
            <a:xfrm>
              <a:off x="3971" y="2614"/>
              <a:ext cx="424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producto</a:t>
              </a:r>
              <a:endParaRPr lang="es-ES"/>
            </a:p>
          </p:txBody>
        </p:sp>
        <p:sp>
          <p:nvSpPr>
            <p:cNvPr id="76" name="Text Box 81"/>
            <p:cNvSpPr txBox="1">
              <a:spLocks noChangeArrowheads="1"/>
            </p:cNvSpPr>
            <p:nvPr/>
          </p:nvSpPr>
          <p:spPr bwMode="auto">
            <a:xfrm>
              <a:off x="3107" y="2614"/>
              <a:ext cx="472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proveedor</a:t>
              </a:r>
              <a:endParaRPr lang="es-ES"/>
            </a:p>
          </p:txBody>
        </p:sp>
        <p:sp>
          <p:nvSpPr>
            <p:cNvPr id="77" name="Text Box 82"/>
            <p:cNvSpPr txBox="1">
              <a:spLocks noChangeArrowheads="1"/>
            </p:cNvSpPr>
            <p:nvPr/>
          </p:nvSpPr>
          <p:spPr bwMode="auto">
            <a:xfrm>
              <a:off x="2868" y="2993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lugar</a:t>
              </a:r>
              <a:endParaRPr lang="es-ES"/>
            </a:p>
          </p:txBody>
        </p:sp>
        <p:sp>
          <p:nvSpPr>
            <p:cNvPr id="78" name="Line 83"/>
            <p:cNvSpPr>
              <a:spLocks noChangeShapeType="1"/>
            </p:cNvSpPr>
            <p:nvPr/>
          </p:nvSpPr>
          <p:spPr bwMode="auto">
            <a:xfrm rot="10800000" flipH="1">
              <a:off x="2890" y="4016"/>
              <a:ext cx="209" cy="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84"/>
            <p:cNvGrpSpPr>
              <a:grpSpLocks/>
            </p:cNvGrpSpPr>
            <p:nvPr/>
          </p:nvGrpSpPr>
          <p:grpSpPr bwMode="auto">
            <a:xfrm rot="-762010">
              <a:off x="2787" y="3911"/>
              <a:ext cx="404" cy="168"/>
              <a:chOff x="5361" y="5249"/>
              <a:chExt cx="1011" cy="420"/>
            </a:xfrm>
          </p:grpSpPr>
          <p:sp>
            <p:nvSpPr>
              <p:cNvPr id="89" name="Line 85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6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7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oval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Text Box 89"/>
            <p:cNvSpPr txBox="1">
              <a:spLocks noChangeArrowheads="1"/>
            </p:cNvSpPr>
            <p:nvPr/>
          </p:nvSpPr>
          <p:spPr bwMode="auto">
            <a:xfrm>
              <a:off x="2891" y="3478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lugar</a:t>
              </a:r>
              <a:endParaRPr lang="es-ES"/>
            </a:p>
          </p:txBody>
        </p:sp>
        <p:sp>
          <p:nvSpPr>
            <p:cNvPr id="81" name="Line 90"/>
            <p:cNvSpPr>
              <a:spLocks noChangeShapeType="1"/>
            </p:cNvSpPr>
            <p:nvPr/>
          </p:nvSpPr>
          <p:spPr bwMode="auto">
            <a:xfrm rot="-344306">
              <a:off x="3638" y="3845"/>
              <a:ext cx="288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1"/>
            <p:cNvSpPr>
              <a:spLocks noChangeShapeType="1"/>
            </p:cNvSpPr>
            <p:nvPr/>
          </p:nvSpPr>
          <p:spPr bwMode="auto">
            <a:xfrm rot="-344306">
              <a:off x="3930" y="3827"/>
              <a:ext cx="96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2"/>
            <p:cNvSpPr>
              <a:spLocks noChangeShapeType="1"/>
            </p:cNvSpPr>
            <p:nvPr/>
          </p:nvSpPr>
          <p:spPr bwMode="auto">
            <a:xfrm rot="-344306">
              <a:off x="3642" y="3857"/>
              <a:ext cx="72" cy="7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3"/>
            <p:cNvSpPr>
              <a:spLocks noChangeShapeType="1"/>
            </p:cNvSpPr>
            <p:nvPr/>
          </p:nvSpPr>
          <p:spPr bwMode="auto">
            <a:xfrm rot="-344306">
              <a:off x="3746" y="3939"/>
              <a:ext cx="120" cy="4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4"/>
            <p:cNvSpPr>
              <a:spLocks noChangeShapeType="1"/>
            </p:cNvSpPr>
            <p:nvPr/>
          </p:nvSpPr>
          <p:spPr bwMode="auto">
            <a:xfrm rot="21255694" flipV="1">
              <a:off x="3865" y="3926"/>
              <a:ext cx="168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5"/>
            <p:cNvSpPr>
              <a:spLocks noChangeShapeType="1"/>
            </p:cNvSpPr>
            <p:nvPr/>
          </p:nvSpPr>
          <p:spPr bwMode="auto">
            <a:xfrm rot="-344306">
              <a:off x="4032" y="3911"/>
              <a:ext cx="162" cy="1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96"/>
            <p:cNvSpPr txBox="1">
              <a:spLocks noChangeArrowheads="1"/>
            </p:cNvSpPr>
            <p:nvPr/>
          </p:nvSpPr>
          <p:spPr bwMode="auto">
            <a:xfrm>
              <a:off x="3634" y="3701"/>
              <a:ext cx="360" cy="1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tiempo</a:t>
              </a:r>
              <a:endParaRPr lang="es-ES"/>
            </a:p>
          </p:txBody>
        </p:sp>
        <p:sp>
          <p:nvSpPr>
            <p:cNvPr id="88" name="Rectangle 97"/>
            <p:cNvSpPr>
              <a:spLocks noChangeArrowheads="1"/>
            </p:cNvSpPr>
            <p:nvPr/>
          </p:nvSpPr>
          <p:spPr bwMode="auto">
            <a:xfrm>
              <a:off x="1020" y="2568"/>
              <a:ext cx="3621" cy="158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" name="Text Box 99"/>
          <p:cNvSpPr txBox="1">
            <a:spLocks noChangeArrowheads="1"/>
          </p:cNvSpPr>
          <p:nvPr/>
        </p:nvSpPr>
        <p:spPr bwMode="auto">
          <a:xfrm>
            <a:off x="6804248" y="3429000"/>
            <a:ext cx="1635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Symbol" pitchFamily="18" charset="2"/>
              <a:buNone/>
            </a:pPr>
            <a:r>
              <a:rPr lang="es-ES_tradnl" sz="2000" i="1" dirty="0">
                <a:solidFill>
                  <a:srgbClr val="000000"/>
                </a:solidFill>
                <a:latin typeface="Arial" charset="0"/>
              </a:rPr>
              <a:t>Almacén formado por 4 </a:t>
            </a:r>
            <a:r>
              <a:rPr lang="es-ES_tradnl" sz="2000" i="1" dirty="0" err="1">
                <a:solidFill>
                  <a:srgbClr val="000000"/>
                </a:solidFill>
                <a:latin typeface="Arial" charset="0"/>
              </a:rPr>
              <a:t>datamarts</a:t>
            </a:r>
            <a:r>
              <a:rPr lang="es-ES_tradnl" sz="2000" i="1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Y" dirty="0" smtClean="0"/>
              <a:t>Procesamiento Analítico en Línea. OLAP(</a:t>
            </a:r>
            <a:r>
              <a:rPr lang="es-ES" dirty="0" err="1" smtClean="0"/>
              <a:t>On</a:t>
            </a:r>
            <a:r>
              <a:rPr lang="es-ES" dirty="0" smtClean="0"/>
              <a:t>-Line </a:t>
            </a:r>
            <a:r>
              <a:rPr lang="es-ES" dirty="0" err="1" smtClean="0"/>
              <a:t>Analytical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PY" dirty="0" smtClean="0"/>
              <a:t>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45243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7338" indent="-287338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s-ES_tradnl" sz="2400" dirty="0"/>
              <a:t>Las herramientas de OLAP presentan al usuario una visión multidimensional de los datos (esquema multidimensional) para cada actividad que es objeto de análisis.</a:t>
            </a:r>
          </a:p>
          <a:p>
            <a:pPr marL="287338" indent="-287338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s-ES_tradnl" sz="2400" dirty="0"/>
              <a:t>El usuario formula consultas a la herramienta OLAP seleccionando atributos de este esquema multidimensional sin conocer la estructura interna (esquema físico) del almacén de datos.</a:t>
            </a:r>
          </a:p>
          <a:p>
            <a:pPr marL="287338" indent="-287338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s-ES_tradnl" sz="2400" dirty="0"/>
              <a:t>La herramienta OLAP genera la correspondiente consulta y la envía al gestor de consultas del sistema (p.ej. mediante una sentencia SELECT).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20846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s-PY" dirty="0" smtClean="0"/>
              <a:t>Herramientas OLAP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1556792"/>
            <a:ext cx="7620000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s-ES_tradnl" sz="2400" dirty="0"/>
              <a:t>una consulta a un almacén de datos consiste generalmente en la obtención de </a:t>
            </a:r>
            <a:r>
              <a:rPr lang="es-ES_tradnl" sz="2400" dirty="0">
                <a:solidFill>
                  <a:srgbClr val="663300"/>
                </a:solidFill>
              </a:rPr>
              <a:t>medidas</a:t>
            </a:r>
            <a:r>
              <a:rPr lang="es-ES_tradnl" sz="2400" dirty="0"/>
              <a:t> sobre los </a:t>
            </a:r>
            <a:r>
              <a:rPr lang="es-ES_tradnl" sz="2400" dirty="0">
                <a:solidFill>
                  <a:srgbClr val="3AA537"/>
                </a:solidFill>
              </a:rPr>
              <a:t>hechos</a:t>
            </a:r>
            <a:r>
              <a:rPr lang="es-ES_tradnl" sz="2400" dirty="0"/>
              <a:t> parametrizadas por atributos de las </a:t>
            </a:r>
            <a:r>
              <a:rPr lang="es-ES_tradnl" sz="2400" dirty="0">
                <a:solidFill>
                  <a:schemeClr val="accent2"/>
                </a:solidFill>
              </a:rPr>
              <a:t>dimensiones</a:t>
            </a:r>
            <a:r>
              <a:rPr lang="es-ES_tradnl" sz="2400" dirty="0"/>
              <a:t> y restringidas por </a:t>
            </a:r>
            <a:r>
              <a:rPr lang="es-ES_tradnl" sz="2400" dirty="0">
                <a:solidFill>
                  <a:srgbClr val="CC0000"/>
                </a:solidFill>
              </a:rPr>
              <a:t>condiciones</a:t>
            </a:r>
            <a:r>
              <a:rPr lang="es-ES_tradnl" sz="2400" dirty="0"/>
              <a:t> impuestas sobre las dimensiones</a:t>
            </a:r>
            <a:endParaRPr lang="es-ES_tradnl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5" y="4527103"/>
            <a:ext cx="7011814" cy="923330"/>
          </a:xfrm>
          <a:prstGeom prst="rect">
            <a:avLst/>
          </a:prstGeom>
          <a:solidFill>
            <a:srgbClr val="F3C6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 dirty="0">
                <a:solidFill>
                  <a:srgbClr val="000099"/>
                </a:solidFill>
              </a:rPr>
              <a:t>¿</a:t>
            </a:r>
            <a:r>
              <a:rPr lang="es-ES_tradnl" sz="1800" dirty="0">
                <a:solidFill>
                  <a:srgbClr val="006699"/>
                </a:solidFill>
              </a:rPr>
              <a:t> </a:t>
            </a:r>
            <a:r>
              <a:rPr lang="es-ES_tradnl" sz="1800" dirty="0"/>
              <a:t>“</a:t>
            </a:r>
            <a:r>
              <a:rPr lang="es-ES_tradnl" sz="1800" dirty="0">
                <a:solidFill>
                  <a:srgbClr val="663300"/>
                </a:solidFill>
              </a:rPr>
              <a:t>Importe</a:t>
            </a:r>
            <a:r>
              <a:rPr lang="es-ES_tradnl" sz="1800" dirty="0"/>
              <a:t> total de las </a:t>
            </a:r>
            <a:r>
              <a:rPr lang="es-ES_tradnl" sz="1800" dirty="0">
                <a:solidFill>
                  <a:srgbClr val="3AA537"/>
                </a:solidFill>
              </a:rPr>
              <a:t>ventas</a:t>
            </a:r>
            <a:r>
              <a:rPr lang="es-ES_tradnl" sz="1800" dirty="0"/>
              <a:t> durante </a:t>
            </a:r>
            <a:r>
              <a:rPr lang="es-ES_tradnl" sz="1800" dirty="0">
                <a:solidFill>
                  <a:srgbClr val="CC0000"/>
                </a:solidFill>
              </a:rPr>
              <a:t>este año</a:t>
            </a:r>
            <a:r>
              <a:rPr lang="es-ES_tradnl" sz="1800" dirty="0"/>
              <a:t> de los productos del </a:t>
            </a:r>
            <a:r>
              <a:rPr lang="es-ES_tradnl" sz="1800" dirty="0">
                <a:solidFill>
                  <a:srgbClr val="0070C0"/>
                </a:solidFill>
              </a:rPr>
              <a:t>departamento</a:t>
            </a:r>
            <a:r>
              <a:rPr lang="es-ES_tradnl" sz="1800" dirty="0">
                <a:solidFill>
                  <a:schemeClr val="accent2"/>
                </a:solidFill>
              </a:rPr>
              <a:t> </a:t>
            </a:r>
            <a:r>
              <a:rPr lang="es-ES_tradnl" sz="1800" i="1" dirty="0">
                <a:solidFill>
                  <a:srgbClr val="CC0000"/>
                </a:solidFill>
              </a:rPr>
              <a:t>Bebidas</a:t>
            </a:r>
            <a:r>
              <a:rPr lang="es-ES_tradnl" sz="1800" dirty="0"/>
              <a:t>, por </a:t>
            </a:r>
            <a:r>
              <a:rPr lang="es-ES_tradnl" sz="1800" b="1" dirty="0">
                <a:solidFill>
                  <a:srgbClr val="000099"/>
                </a:solidFill>
              </a:rPr>
              <a:t>trimestre</a:t>
            </a:r>
            <a:r>
              <a:rPr lang="es-ES_tradnl" sz="1800" dirty="0"/>
              <a:t> y por </a:t>
            </a:r>
            <a:r>
              <a:rPr lang="es-ES_tradnl" sz="1800" b="1" dirty="0">
                <a:solidFill>
                  <a:srgbClr val="000099"/>
                </a:solidFill>
              </a:rPr>
              <a:t>categoría</a:t>
            </a:r>
            <a:r>
              <a:rPr lang="es-ES_tradnl" sz="1800" dirty="0"/>
              <a:t>” </a:t>
            </a:r>
            <a:r>
              <a:rPr lang="es-ES_tradnl" sz="1800" dirty="0">
                <a:solidFill>
                  <a:srgbClr val="000099"/>
                </a:solidFill>
              </a:rPr>
              <a:t>?</a:t>
            </a:r>
            <a:r>
              <a:rPr lang="es-ES_tradnl" sz="1800" dirty="0"/>
              <a:t>.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395752" y="3653937"/>
            <a:ext cx="0" cy="6048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51038" y="3683378"/>
            <a:ext cx="15875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 dirty="0">
                <a:solidFill>
                  <a:srgbClr val="663300"/>
                </a:solidFill>
                <a:latin typeface="Arial" charset="0"/>
              </a:rPr>
              <a:t>medida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2417172" y="4019062"/>
            <a:ext cx="1587" cy="4794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03790" y="3788119"/>
            <a:ext cx="17843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 dirty="0">
                <a:solidFill>
                  <a:srgbClr val="3AA537"/>
                </a:solidFill>
                <a:latin typeface="Arial" charset="0"/>
              </a:rPr>
              <a:t>hecho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4799012" y="4085778"/>
            <a:ext cx="1323975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79500" y="5396706"/>
            <a:ext cx="74390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600" b="1" dirty="0">
                <a:solidFill>
                  <a:srgbClr val="CC0000"/>
                </a:solidFill>
                <a:latin typeface="Arial" charset="0"/>
              </a:rPr>
              <a:t>Restricciones</a:t>
            </a:r>
            <a:r>
              <a:rPr lang="es-ES_tradnl" sz="1600" b="1" dirty="0">
                <a:solidFill>
                  <a:schemeClr val="accent2"/>
                </a:solidFill>
                <a:latin typeface="Arial" charset="0"/>
              </a:rPr>
              <a:t>: </a:t>
            </a:r>
            <a:r>
              <a:rPr lang="es-ES_tradnl" sz="1600" dirty="0">
                <a:solidFill>
                  <a:schemeClr val="accent2"/>
                </a:solidFill>
                <a:latin typeface="Arial" charset="0"/>
              </a:rPr>
              <a:t>productos del departamento Bebidas, ventas durante este año</a:t>
            </a:r>
            <a:endParaRPr lang="es-ES_tradnl" sz="1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079500" y="5713413"/>
            <a:ext cx="65516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600" b="1">
                <a:solidFill>
                  <a:srgbClr val="000099"/>
                </a:solidFill>
                <a:latin typeface="Arial" charset="0"/>
              </a:rPr>
              <a:t>Parámetros de la consulta:</a:t>
            </a:r>
            <a:r>
              <a:rPr lang="es-ES_tradnl" sz="1600">
                <a:solidFill>
                  <a:srgbClr val="000099"/>
                </a:solidFill>
                <a:latin typeface="Arial" charset="0"/>
              </a:rPr>
              <a:t> por categoría de producto y por trimestre</a:t>
            </a:r>
            <a:endParaRPr lang="es-ES_tradnl" sz="1600" b="1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56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s-PY" dirty="0" smtClean="0"/>
              <a:t>Herramientas OLAP</a:t>
            </a:r>
            <a:endParaRPr lang="en-US" dirty="0"/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>
                    <a:latin typeface="Arial" charset="0"/>
                  </a:rPr>
                  <a:t>“2002”</a:t>
                </a:r>
                <a:endParaRPr lang="es-ES" sz="1800">
                  <a:latin typeface="Arial" charset="0"/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>
                    <a:latin typeface="Arial" charset="0"/>
                  </a:rPr>
                  <a:t>“Bebidas”</a:t>
                </a:r>
                <a:endParaRPr lang="es-ES" sz="1800">
                  <a:latin typeface="Arial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>
                <a:latin typeface="Arial" charset="0"/>
              </a:rPr>
              <a:t>Producto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charset="0"/>
              </a:rPr>
              <a:t>Tiempo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sz="1800">
                <a:latin typeface="Arial" charset="0"/>
              </a:rPr>
              <a:t>Almacén</a:t>
            </a:r>
          </a:p>
        </p:txBody>
      </p: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4264025" y="2849563"/>
            <a:ext cx="1014413" cy="1717675"/>
            <a:chOff x="2510" y="1699"/>
            <a:chExt cx="639" cy="1082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600">
                  <a:latin typeface="Arial" charset="0"/>
                </a:rPr>
                <a:t>Ventas</a:t>
              </a: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Arial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Arial" charset="0"/>
                </a:rPr>
                <a:t>unidades</a:t>
              </a:r>
            </a:p>
          </p:txBody>
        </p:sp>
      </p:grp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Departamento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Nro_producto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Categoría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Marca</a:t>
            </a: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Tipo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Día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Mes</a:t>
            </a: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Día de la semana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Almacén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Ciudad</a:t>
            </a:r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Región</a:t>
            </a: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Tipo</a:t>
            </a: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Año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2000">
                <a:latin typeface="Arial" charset="0"/>
              </a:rPr>
              <a:t>“Importe total de ventas en este año, del departamento de “Bebidas”, por categoría y trimestre”</a:t>
            </a:r>
            <a:endParaRPr lang="es-ES" sz="2000">
              <a:latin typeface="Arial" charset="0"/>
            </a:endParaRPr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1200">
                <a:latin typeface="Arial" charset="0"/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29480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iliconindia.com:81/news/newsimages/special/HW4S6I0h.jpe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11560" y="188640"/>
            <a:ext cx="6660232" cy="479684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>
            <a:normAutofit fontScale="92500" lnSpcReduction="20000"/>
          </a:bodyPr>
          <a:lstStyle/>
          <a:p>
            <a:endParaRPr lang="es-PY" dirty="0" smtClean="0"/>
          </a:p>
          <a:p>
            <a:pPr lvl="1"/>
            <a:r>
              <a:rPr lang="es-PY" dirty="0" smtClean="0"/>
              <a:t>Esta empresa dirige su publicidad para atraer mas mujeres de estas </a:t>
            </a:r>
            <a:r>
              <a:rPr lang="es-PY" dirty="0" smtClean="0"/>
              <a:t>características </a:t>
            </a:r>
            <a:r>
              <a:rPr lang="es-PY" dirty="0" smtClean="0"/>
              <a:t>para que compren este tipo de </a:t>
            </a:r>
            <a:r>
              <a:rPr lang="es-PY" dirty="0" smtClean="0"/>
              <a:t>vehículos.</a:t>
            </a:r>
            <a:endParaRPr lang="es-PY" dirty="0" smtClean="0"/>
          </a:p>
          <a:p>
            <a:pPr lvl="1"/>
            <a:endParaRPr lang="es-PY" dirty="0" smtClean="0"/>
          </a:p>
          <a:p>
            <a:pPr lvl="1"/>
            <a:r>
              <a:rPr lang="es-PY" dirty="0" smtClean="0"/>
              <a:t>Así </a:t>
            </a:r>
            <a:r>
              <a:rPr lang="es-PY" dirty="0" smtClean="0"/>
              <a:t>podría evitar desperdiciar dinero intentando atraer a otras </a:t>
            </a:r>
            <a:r>
              <a:rPr lang="es-PY" dirty="0" smtClean="0"/>
              <a:t>categorías </a:t>
            </a:r>
            <a:r>
              <a:rPr lang="es-PY" dirty="0" smtClean="0"/>
              <a:t>de consumidores para que compren esos vehículos</a:t>
            </a:r>
          </a:p>
          <a:p>
            <a:pPr lvl="1"/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DATAWAREHOUSE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674" name="Picture 2" descr="Resultado de imagen para kia picanto 20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17032"/>
            <a:ext cx="3598267" cy="2029549"/>
          </a:xfrm>
          <a:prstGeom prst="rect">
            <a:avLst/>
          </a:prstGeom>
          <a:noFill/>
        </p:spPr>
      </p:pic>
      <p:sp>
        <p:nvSpPr>
          <p:cNvPr id="6" name="5 Flecha derecha"/>
          <p:cNvSpPr/>
          <p:nvPr/>
        </p:nvSpPr>
        <p:spPr>
          <a:xfrm>
            <a:off x="4572000" y="46531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7 Cruz"/>
          <p:cNvSpPr/>
          <p:nvPr/>
        </p:nvSpPr>
        <p:spPr>
          <a:xfrm rot="1483689">
            <a:off x="4644408" y="4491157"/>
            <a:ext cx="792088" cy="864096"/>
          </a:xfrm>
          <a:prstGeom prst="plus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698" name="Picture 2" descr="Resultado de imagen para tercera edad empresaria"/>
          <p:cNvPicPr>
            <a:picLocks noChangeAspect="1" noChangeArrowheads="1"/>
          </p:cNvPicPr>
          <p:nvPr/>
        </p:nvPicPr>
        <p:blipFill>
          <a:blip r:embed="rId4" cstate="print"/>
          <a:srcRect r="50230"/>
          <a:stretch>
            <a:fillRect/>
          </a:stretch>
        </p:blipFill>
        <p:spPr bwMode="auto">
          <a:xfrm>
            <a:off x="6012160" y="3501008"/>
            <a:ext cx="1872208" cy="3073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Concepto</a:t>
            </a:r>
          </a:p>
          <a:p>
            <a:r>
              <a:rPr lang="es-ES" dirty="0" smtClean="0"/>
              <a:t>Un </a:t>
            </a:r>
            <a:r>
              <a:rPr lang="es-ES" dirty="0" err="1" smtClean="0"/>
              <a:t>Datawarehouse</a:t>
            </a:r>
            <a:r>
              <a:rPr lang="es-ES" dirty="0" smtClean="0"/>
              <a:t> </a:t>
            </a:r>
            <a:r>
              <a:rPr lang="es-ES" dirty="0" smtClean="0"/>
              <a:t>(DW) es una base de datos que almacena información para la toma de decisiones. Dicha información es construida a partir de bases de datos que registran las transacciones de los negocios de la organización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DATAWAREHOUSE.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Características</a:t>
            </a:r>
            <a:endParaRPr lang="es-PY" dirty="0" smtClean="0"/>
          </a:p>
          <a:p>
            <a:pPr lvl="1"/>
            <a:r>
              <a:rPr lang="es-ES" dirty="0" smtClean="0"/>
              <a:t>Recolección de datos que se encuentran orientados a sujetos o temas.</a:t>
            </a:r>
          </a:p>
          <a:p>
            <a:pPr lvl="1"/>
            <a:r>
              <a:rPr lang="es-ES" dirty="0" smtClean="0"/>
              <a:t>Sus datos se integran en un único repositorio desde diversas fuentes de la empresa</a:t>
            </a:r>
          </a:p>
          <a:p>
            <a:pPr lvl="1"/>
            <a:r>
              <a:rPr lang="es-ES" dirty="0" smtClean="0"/>
              <a:t>Sus datos almacenados son por lo general menos volátiles que en un sistema transaccional.</a:t>
            </a:r>
          </a:p>
          <a:p>
            <a:pPr lvl="1"/>
            <a:r>
              <a:rPr lang="es-ES" dirty="0" smtClean="0"/>
              <a:t>Se usa para el soporte del proceso de toma de decisiones gerenciales.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DATAWAREHOUSE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>
            <a:normAutofit lnSpcReduction="10000"/>
          </a:bodyPr>
          <a:lstStyle/>
          <a:p>
            <a:r>
              <a:rPr lang="es-ES_tradnl" sz="2800" dirty="0" smtClean="0">
                <a:latin typeface="Arial" charset="0"/>
              </a:rPr>
              <a:t>Orientado hacia la información relevante de la organización</a:t>
            </a:r>
          </a:p>
          <a:p>
            <a:pPr lvl="1"/>
            <a:r>
              <a:rPr lang="es-ES_tradnl" sz="2400" dirty="0" smtClean="0">
                <a:latin typeface="Arial" charset="0"/>
              </a:rPr>
              <a:t>se diseña para consultar eficientemente información relativa a las  actividades (ventas, compras, producción, ...) básicas de la organización, no para soportar los procesos que se realizan en ella (gestión de pedidos, facturación, </a:t>
            </a:r>
            <a:r>
              <a:rPr lang="es-ES_tradnl" sz="2400" dirty="0" err="1" smtClean="0">
                <a:latin typeface="Arial" charset="0"/>
              </a:rPr>
              <a:t>etc</a:t>
            </a:r>
            <a:r>
              <a:rPr lang="es-ES_tradnl" sz="2400" dirty="0" smtClean="0">
                <a:latin typeface="Arial" charset="0"/>
              </a:rPr>
              <a:t>).</a:t>
            </a:r>
          </a:p>
          <a:p>
            <a:pPr lvl="1"/>
            <a:endParaRPr lang="en-US" dirty="0"/>
          </a:p>
        </p:txBody>
      </p:sp>
      <p:sp>
        <p:nvSpPr>
          <p:cNvPr id="32" name="3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Características</a:t>
            </a:r>
            <a:endParaRPr lang="en-US" dirty="0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911725" y="4648200"/>
            <a:ext cx="2860675" cy="1485900"/>
            <a:chOff x="9893" y="14183"/>
            <a:chExt cx="2756" cy="1382"/>
          </a:xfrm>
        </p:grpSpPr>
        <p:sp>
          <p:nvSpPr>
            <p:cNvPr id="5" name="AutoShape 53"/>
            <p:cNvSpPr>
              <a:spLocks noChangeArrowheads="1"/>
            </p:cNvSpPr>
            <p:nvPr/>
          </p:nvSpPr>
          <p:spPr bwMode="auto">
            <a:xfrm rot="676495">
              <a:off x="9893" y="14183"/>
              <a:ext cx="2756" cy="1382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54"/>
            <p:cNvSpPr txBox="1">
              <a:spLocks noChangeArrowheads="1"/>
            </p:cNvSpPr>
            <p:nvPr/>
          </p:nvSpPr>
          <p:spPr bwMode="auto">
            <a:xfrm>
              <a:off x="10376" y="14616"/>
              <a:ext cx="1488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altLang="ko-KR" sz="1800" b="1">
                  <a:latin typeface="Arial Narrow" pitchFamily="34" charset="0"/>
                  <a:ea typeface="Batang" pitchFamily="18" charset="-127"/>
                </a:rPr>
                <a:t>Información Necesaria</a:t>
              </a:r>
              <a:endParaRPr lang="es-ES" sz="1800" b="1"/>
            </a:p>
          </p:txBody>
        </p:sp>
      </p:grp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1066800" y="3962400"/>
            <a:ext cx="2705100" cy="231140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 flipV="1">
            <a:off x="3681413" y="5346700"/>
            <a:ext cx="1166812" cy="635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3003550" y="5602288"/>
            <a:ext cx="614363" cy="393700"/>
            <a:chOff x="8541" y="14224"/>
            <a:chExt cx="801" cy="522"/>
          </a:xfrm>
        </p:grpSpPr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PRODUCTO</a:t>
              </a:r>
              <a:endParaRPr lang="es-ES" sz="900"/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2944813" y="4778375"/>
            <a:ext cx="614362" cy="392113"/>
            <a:chOff x="8541" y="14224"/>
            <a:chExt cx="801" cy="522"/>
          </a:xfrm>
        </p:grpSpPr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GAMA</a:t>
              </a:r>
              <a:endParaRPr lang="es-ES" sz="900"/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255838" y="5238750"/>
            <a:ext cx="615950" cy="395288"/>
            <a:chOff x="8541" y="14224"/>
            <a:chExt cx="801" cy="522"/>
          </a:xfrm>
        </p:grpSpPr>
        <p:sp>
          <p:nvSpPr>
            <p:cNvPr id="16" name="Text Box 62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VENTA</a:t>
              </a:r>
              <a:endParaRPr lang="es-ES" sz="900"/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2116138" y="4778375"/>
            <a:ext cx="615950" cy="392113"/>
            <a:chOff x="8541" y="14224"/>
            <a:chExt cx="801" cy="522"/>
          </a:xfrm>
        </p:grpSpPr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PAÍS</a:t>
              </a:r>
              <a:endParaRPr lang="es-ES" sz="900"/>
            </a:p>
          </p:txBody>
        </p:sp>
        <p:sp>
          <p:nvSpPr>
            <p:cNvPr id="20" name="Text Box 66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1700213" y="4078288"/>
            <a:ext cx="1517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ko-KR" sz="1400" b="1">
                <a:latin typeface="Arial" charset="0"/>
                <a:ea typeface="Batang" pitchFamily="18" charset="-127"/>
              </a:rPr>
              <a:t>Base de Datos Transaccional</a:t>
            </a:r>
            <a:endParaRPr lang="es-ES" sz="1400" b="1"/>
          </a:p>
        </p:txBody>
      </p:sp>
      <p:sp>
        <p:nvSpPr>
          <p:cNvPr id="22" name="Freeform 78"/>
          <p:cNvSpPr>
            <a:spLocks/>
          </p:cNvSpPr>
          <p:nvPr/>
        </p:nvSpPr>
        <p:spPr bwMode="auto">
          <a:xfrm>
            <a:off x="1946275" y="4665663"/>
            <a:ext cx="1844675" cy="1431925"/>
          </a:xfrm>
          <a:custGeom>
            <a:avLst/>
            <a:gdLst/>
            <a:ahLst/>
            <a:cxnLst>
              <a:cxn ang="0">
                <a:pos x="1335" y="1810"/>
              </a:cxn>
              <a:cxn ang="0">
                <a:pos x="1755" y="1840"/>
              </a:cxn>
              <a:cxn ang="0">
                <a:pos x="2265" y="1750"/>
              </a:cxn>
              <a:cxn ang="0">
                <a:pos x="2280" y="955"/>
              </a:cxn>
              <a:cxn ang="0">
                <a:pos x="2220" y="190"/>
              </a:cxn>
              <a:cxn ang="0">
                <a:pos x="1155" y="70"/>
              </a:cxn>
              <a:cxn ang="0">
                <a:pos x="150" y="145"/>
              </a:cxn>
              <a:cxn ang="0">
                <a:pos x="255" y="940"/>
              </a:cxn>
              <a:cxn ang="0">
                <a:pos x="330" y="1330"/>
              </a:cxn>
              <a:cxn ang="0">
                <a:pos x="1215" y="1360"/>
              </a:cxn>
              <a:cxn ang="0">
                <a:pos x="1335" y="1810"/>
              </a:cxn>
            </a:cxnLst>
            <a:rect l="0" t="0" r="r" b="b"/>
            <a:pathLst>
              <a:path w="2408" h="1897">
                <a:moveTo>
                  <a:pt x="1335" y="1810"/>
                </a:moveTo>
                <a:cubicBezTo>
                  <a:pt x="1425" y="1890"/>
                  <a:pt x="1600" y="1850"/>
                  <a:pt x="1755" y="1840"/>
                </a:cubicBezTo>
                <a:cubicBezTo>
                  <a:pt x="1910" y="1830"/>
                  <a:pt x="2178" y="1897"/>
                  <a:pt x="2265" y="1750"/>
                </a:cubicBezTo>
                <a:cubicBezTo>
                  <a:pt x="2352" y="1603"/>
                  <a:pt x="2288" y="1215"/>
                  <a:pt x="2280" y="955"/>
                </a:cubicBezTo>
                <a:cubicBezTo>
                  <a:pt x="2272" y="695"/>
                  <a:pt x="2408" y="338"/>
                  <a:pt x="2220" y="190"/>
                </a:cubicBezTo>
                <a:cubicBezTo>
                  <a:pt x="2032" y="42"/>
                  <a:pt x="1500" y="77"/>
                  <a:pt x="1155" y="70"/>
                </a:cubicBezTo>
                <a:cubicBezTo>
                  <a:pt x="810" y="63"/>
                  <a:pt x="300" y="0"/>
                  <a:pt x="150" y="145"/>
                </a:cubicBezTo>
                <a:cubicBezTo>
                  <a:pt x="0" y="290"/>
                  <a:pt x="225" y="743"/>
                  <a:pt x="255" y="940"/>
                </a:cubicBezTo>
                <a:cubicBezTo>
                  <a:pt x="285" y="1137"/>
                  <a:pt x="170" y="1260"/>
                  <a:pt x="330" y="1330"/>
                </a:cubicBezTo>
                <a:cubicBezTo>
                  <a:pt x="490" y="1400"/>
                  <a:pt x="1048" y="1280"/>
                  <a:pt x="1215" y="1360"/>
                </a:cubicBezTo>
                <a:cubicBezTo>
                  <a:pt x="1382" y="1440"/>
                  <a:pt x="1245" y="1730"/>
                  <a:pt x="1335" y="1810"/>
                </a:cubicBezTo>
                <a:close/>
              </a:path>
            </a:pathLst>
          </a:custGeom>
          <a:noFill/>
          <a:ln w="38100" cap="flat">
            <a:solidFill>
              <a:srgbClr val="FF99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79"/>
          <p:cNvGrpSpPr>
            <a:grpSpLocks/>
          </p:cNvGrpSpPr>
          <p:nvPr/>
        </p:nvGrpSpPr>
        <p:grpSpPr bwMode="auto">
          <a:xfrm>
            <a:off x="1289050" y="4914900"/>
            <a:ext cx="614363" cy="392113"/>
            <a:chOff x="8541" y="14224"/>
            <a:chExt cx="801" cy="522"/>
          </a:xfrm>
        </p:grpSpPr>
        <p:sp>
          <p:nvSpPr>
            <p:cNvPr id="24" name="Text Box 80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CURSO</a:t>
              </a:r>
              <a:endParaRPr lang="es-ES" sz="900"/>
            </a:p>
          </p:txBody>
        </p:sp>
        <p:sp>
          <p:nvSpPr>
            <p:cNvPr id="25" name="Text Box 81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1150938" y="5457825"/>
            <a:ext cx="614362" cy="393700"/>
            <a:chOff x="8541" y="14224"/>
            <a:chExt cx="801" cy="522"/>
          </a:xfrm>
        </p:grpSpPr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REUNION</a:t>
              </a:r>
              <a:endParaRPr lang="es-ES" sz="900"/>
            </a:p>
          </p:txBody>
        </p:sp>
        <p:sp>
          <p:nvSpPr>
            <p:cNvPr id="28" name="Text Box 84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  <p:grpSp>
        <p:nvGrpSpPr>
          <p:cNvPr id="29" name="Group 85"/>
          <p:cNvGrpSpPr>
            <a:grpSpLocks/>
          </p:cNvGrpSpPr>
          <p:nvPr/>
        </p:nvGrpSpPr>
        <p:grpSpPr bwMode="auto">
          <a:xfrm>
            <a:off x="1893888" y="5772150"/>
            <a:ext cx="612775" cy="393700"/>
            <a:chOff x="8541" y="14224"/>
            <a:chExt cx="801" cy="522"/>
          </a:xfrm>
        </p:grpSpPr>
        <p:sp>
          <p:nvSpPr>
            <p:cNvPr id="30" name="Text Box 8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PROTOTIPO</a:t>
              </a:r>
              <a:endParaRPr lang="es-ES" sz="900"/>
            </a:p>
          </p:txBody>
        </p:sp>
        <p:sp>
          <p:nvSpPr>
            <p:cNvPr id="31" name="Text Box 8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itchFamily="34" charset="0"/>
                  <a:ea typeface="Batang" pitchFamily="18" charset="-127"/>
                </a:rPr>
                <a:t>...</a:t>
              </a:r>
              <a:endParaRPr lang="es-ES" sz="9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>
            <a:normAutofit/>
          </a:bodyPr>
          <a:lstStyle/>
          <a:p>
            <a:r>
              <a:rPr lang="es-ES_tradnl" sz="2800" dirty="0" smtClean="0">
                <a:latin typeface="Arial" charset="0"/>
              </a:rPr>
              <a:t>Integrado</a:t>
            </a:r>
          </a:p>
          <a:p>
            <a:pPr lvl="1">
              <a:lnSpc>
                <a:spcPct val="110000"/>
              </a:lnSpc>
            </a:pPr>
            <a:r>
              <a:rPr lang="es-ES_tradnl" sz="2400" dirty="0" smtClean="0">
                <a:latin typeface="Arial" charset="0"/>
              </a:rPr>
              <a:t>integra datos recogidos de diferentes sistemas operacionales de la organización (y/o fuentes externas).</a:t>
            </a:r>
          </a:p>
          <a:p>
            <a:pPr lvl="1"/>
            <a:endParaRPr lang="en-US" dirty="0"/>
          </a:p>
        </p:txBody>
      </p:sp>
      <p:sp>
        <p:nvSpPr>
          <p:cNvPr id="55" name="5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Características</a:t>
            </a:r>
            <a:endParaRPr lang="en-US" dirty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1905000" y="3581400"/>
            <a:ext cx="5029200" cy="2855913"/>
            <a:chOff x="1148" y="2708"/>
            <a:chExt cx="2788" cy="1299"/>
          </a:xfrm>
        </p:grpSpPr>
        <p:sp>
          <p:nvSpPr>
            <p:cNvPr id="33" name="AutoShape 3"/>
            <p:cNvSpPr>
              <a:spLocks noChangeArrowheads="1"/>
            </p:cNvSpPr>
            <p:nvPr/>
          </p:nvSpPr>
          <p:spPr bwMode="auto">
            <a:xfrm>
              <a:off x="1292" y="2931"/>
              <a:ext cx="576" cy="405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1986" y="3564"/>
              <a:ext cx="314" cy="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166" y="3082"/>
              <a:ext cx="79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charset="0"/>
                  <a:ea typeface="Batang" pitchFamily="18" charset="-127"/>
                </a:rPr>
                <a:t>Base de Datos Transaccional 1</a:t>
              </a:r>
              <a:endParaRPr lang="es-ES" sz="1000">
                <a:latin typeface="Arial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1148" y="2708"/>
              <a:ext cx="864" cy="1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2274" y="2820"/>
              <a:ext cx="504" cy="288"/>
            </a:xfrm>
            <a:prstGeom prst="flowChartInputOutput">
              <a:avLst/>
            </a:prstGeom>
            <a:solidFill>
              <a:srgbClr val="FFE6D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325" y="2850"/>
              <a:ext cx="43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 Narrow" pitchFamily="34" charset="0"/>
                  <a:ea typeface="Batang" pitchFamily="18" charset="-127"/>
                </a:rPr>
                <a:t>Fuente de Datos 1</a:t>
              </a:r>
              <a:endParaRPr lang="es-ES" sz="1000">
                <a:latin typeface="Arial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2983" y="3248"/>
              <a:ext cx="36" cy="2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2961" y="3240"/>
              <a:ext cx="46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charset="0"/>
                  <a:ea typeface="Batang" pitchFamily="18" charset="-127"/>
                </a:rPr>
                <a:t>Fuentes Externas</a:t>
              </a:r>
              <a:endParaRPr lang="es-ES" sz="1000">
                <a:latin typeface="Arial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916" y="3349"/>
              <a:ext cx="46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charset="0"/>
                  <a:ea typeface="Batang" pitchFamily="18" charset="-127"/>
                </a:rPr>
                <a:t>Fuentes Internas</a:t>
              </a:r>
              <a:endParaRPr lang="es-ES" sz="1000">
                <a:latin typeface="Arial" charset="0"/>
              </a:endParaRPr>
            </a:p>
          </p:txBody>
        </p:sp>
        <p:grpSp>
          <p:nvGrpSpPr>
            <p:cNvPr id="42" name="Group 12"/>
            <p:cNvGrpSpPr>
              <a:grpSpLocks/>
            </p:cNvGrpSpPr>
            <p:nvPr/>
          </p:nvGrpSpPr>
          <p:grpSpPr bwMode="auto">
            <a:xfrm>
              <a:off x="3380" y="2780"/>
              <a:ext cx="469" cy="392"/>
              <a:chOff x="10527" y="12221"/>
              <a:chExt cx="1172" cy="981"/>
            </a:xfrm>
          </p:grpSpPr>
          <p:sp>
            <p:nvSpPr>
              <p:cNvPr id="53" name="AutoShape 13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14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itchFamily="34" charset="0"/>
                    <a:ea typeface="Batang" pitchFamily="18" charset="-127"/>
                  </a:rPr>
                  <a:t>Fuente de Datos 2</a:t>
                </a:r>
                <a:endParaRPr lang="es-ES" sz="1000">
                  <a:latin typeface="Arial" charset="0"/>
                </a:endParaRPr>
              </a:p>
            </p:txBody>
          </p:sp>
        </p:grp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2876" y="2780"/>
              <a:ext cx="469" cy="388"/>
              <a:chOff x="11850" y="12244"/>
              <a:chExt cx="1172" cy="971"/>
            </a:xfrm>
          </p:grpSpPr>
          <p:sp>
            <p:nvSpPr>
              <p:cNvPr id="50" name="AutoShape 16"/>
              <p:cNvSpPr>
                <a:spLocks noChangeArrowheads="1"/>
              </p:cNvSpPr>
              <p:nvPr/>
            </p:nvSpPr>
            <p:spPr bwMode="auto">
              <a:xfrm>
                <a:off x="11961" y="12244"/>
                <a:ext cx="900" cy="900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>
                <a:off x="11850" y="12360"/>
                <a:ext cx="1172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itchFamily="34" charset="0"/>
                    <a:ea typeface="Batang" pitchFamily="18" charset="-127"/>
                  </a:rPr>
                  <a:t>Fuente de Datos 3</a:t>
                </a:r>
                <a:endParaRPr lang="es-ES" sz="1000">
                  <a:latin typeface="Arial" charset="0"/>
                </a:endParaRPr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11877" y="12878"/>
                <a:ext cx="611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800">
                    <a:latin typeface="Arial Narrow" pitchFamily="34" charset="0"/>
                    <a:ea typeface="Batang" pitchFamily="18" charset="-127"/>
                  </a:rPr>
                  <a:t>HTML</a:t>
                </a:r>
                <a:endParaRPr lang="es-ES" sz="800">
                  <a:latin typeface="Arial" charset="0"/>
                </a:endParaRPr>
              </a:p>
            </p:txBody>
          </p:sp>
        </p:grp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2178" y="2712"/>
              <a:ext cx="1758" cy="52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20"/>
            <p:cNvSpPr>
              <a:spLocks noChangeArrowheads="1"/>
            </p:cNvSpPr>
            <p:nvPr/>
          </p:nvSpPr>
          <p:spPr bwMode="auto">
            <a:xfrm>
              <a:off x="2310" y="3489"/>
              <a:ext cx="1394" cy="518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608" y="3695"/>
              <a:ext cx="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800" b="1">
                  <a:latin typeface="Arial" charset="0"/>
                  <a:ea typeface="Batang" pitchFamily="18" charset="-127"/>
                </a:rPr>
                <a:t>Almacén de Datos</a:t>
              </a:r>
              <a:endParaRPr lang="es-ES" sz="1800" b="1">
                <a:latin typeface="Arial" charset="0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2149" y="3006"/>
              <a:ext cx="4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800">
                  <a:latin typeface="Arial Narrow" pitchFamily="34" charset="0"/>
                  <a:ea typeface="Batang" pitchFamily="18" charset="-127"/>
                </a:rPr>
                <a:t>texto</a:t>
              </a:r>
              <a:endParaRPr lang="es-ES" sz="800">
                <a:latin typeface="Arial" charset="0"/>
              </a:endParaRPr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1292" y="3428"/>
              <a:ext cx="576" cy="420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177" y="3591"/>
              <a:ext cx="79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charset="0"/>
                  <a:ea typeface="Batang" pitchFamily="18" charset="-127"/>
                </a:rPr>
                <a:t>Base de Datos Transaccional 2</a:t>
              </a:r>
              <a:endParaRPr lang="es-ES" sz="100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>
                <a:latin typeface="Arial" charset="0"/>
              </a:rPr>
              <a:t>Variable en el tiempo </a:t>
            </a:r>
          </a:p>
          <a:p>
            <a:pPr lvl="1"/>
            <a:r>
              <a:rPr lang="es-ES_tradnl" sz="2400" dirty="0" smtClean="0">
                <a:latin typeface="Arial" charset="0"/>
              </a:rPr>
              <a:t>los datos son relativos a un periodo de tiempo y deben ser incrementados periódicament</a:t>
            </a:r>
            <a:r>
              <a:rPr lang="es-ES_tradnl" sz="2000" dirty="0" smtClean="0">
                <a:latin typeface="Arial" charset="0"/>
              </a:rPr>
              <a:t>e.</a:t>
            </a:r>
          </a:p>
          <a:p>
            <a:pPr lvl="1"/>
            <a:endParaRPr lang="es-ES_tradnl" sz="2000" dirty="0" smtClean="0">
              <a:latin typeface="Arial" charset="0"/>
            </a:endParaRPr>
          </a:p>
          <a:p>
            <a:pPr lvl="1"/>
            <a:endParaRPr lang="es-ES_tradnl" sz="2000" dirty="0" smtClean="0">
              <a:latin typeface="Arial" charset="0"/>
            </a:endParaRPr>
          </a:p>
        </p:txBody>
      </p:sp>
      <p:sp>
        <p:nvSpPr>
          <p:cNvPr id="125" name="12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Características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0" y="3048000"/>
            <a:ext cx="6099175" cy="6286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sz="1800" dirty="0">
                <a:solidFill>
                  <a:srgbClr val="000000"/>
                </a:solidFill>
                <a:latin typeface="Arial" charset="0"/>
              </a:rPr>
              <a:t>Los datos son almacenados como fotos (</a:t>
            </a:r>
            <a:r>
              <a:rPr lang="es-ES_tradnl" sz="1800" dirty="0" err="1">
                <a:solidFill>
                  <a:srgbClr val="000000"/>
                </a:solidFill>
                <a:latin typeface="Arial" charset="0"/>
              </a:rPr>
              <a:t>snapshots</a:t>
            </a:r>
            <a:r>
              <a:rPr lang="es-ES_tradnl" sz="1800" dirty="0">
                <a:solidFill>
                  <a:srgbClr val="000000"/>
                </a:solidFill>
                <a:latin typeface="Arial" charset="0"/>
              </a:rPr>
              <a:t>) </a:t>
            </a:r>
          </a:p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sz="1800" dirty="0">
                <a:solidFill>
                  <a:srgbClr val="000000"/>
                </a:solidFill>
                <a:latin typeface="Arial" charset="0"/>
              </a:rPr>
              <a:t>correspondientes a periodos de tiempo</a:t>
            </a:r>
            <a:r>
              <a:rPr lang="es-ES" sz="1800" dirty="0">
                <a:solidFill>
                  <a:srgbClr val="000000"/>
                </a:solidFill>
                <a:latin typeface="Arial" charset="0"/>
              </a:rPr>
              <a:t>. 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600" y="3810000"/>
            <a:ext cx="6445250" cy="2792413"/>
            <a:chOff x="1081" y="1680"/>
            <a:chExt cx="3692" cy="175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81" y="2019"/>
              <a:ext cx="1755" cy="1138"/>
              <a:chOff x="1081" y="2019"/>
              <a:chExt cx="1755" cy="1138"/>
            </a:xfrm>
          </p:grpSpPr>
          <p:sp>
            <p:nvSpPr>
              <p:cNvPr id="117" name="Rectangle 6"/>
              <p:cNvSpPr>
                <a:spLocks noChangeArrowheads="1"/>
              </p:cNvSpPr>
              <p:nvPr/>
            </p:nvSpPr>
            <p:spPr bwMode="auto">
              <a:xfrm>
                <a:off x="1544" y="2019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sz="1800" b="1">
                    <a:solidFill>
                      <a:srgbClr val="000000"/>
                    </a:solidFill>
                    <a:latin typeface="Arial" charset="0"/>
                  </a:rPr>
                  <a:t>Dat</a:t>
                </a:r>
                <a:r>
                  <a:rPr lang="es-ES_tradnl" sz="1800" b="1">
                    <a:solidFill>
                      <a:srgbClr val="000000"/>
                    </a:solidFill>
                    <a:latin typeface="Arial" charset="0"/>
                  </a:rPr>
                  <a:t>os</a:t>
                </a:r>
                <a:endParaRPr lang="es-ES" sz="18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8" name="Rectangle 7"/>
              <p:cNvSpPr>
                <a:spLocks noChangeArrowheads="1"/>
              </p:cNvSpPr>
              <p:nvPr/>
            </p:nvSpPr>
            <p:spPr bwMode="auto">
              <a:xfrm>
                <a:off x="1081" y="2019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_tradnl" sz="1800" b="1">
                    <a:solidFill>
                      <a:srgbClr val="000000"/>
                    </a:solidFill>
                    <a:latin typeface="Arial" charset="0"/>
                  </a:rPr>
                  <a:t>Tiempo</a:t>
                </a:r>
                <a:endParaRPr lang="es-ES" sz="18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1081" y="2302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sz="1600" b="1">
                    <a:solidFill>
                      <a:srgbClr val="000000"/>
                    </a:solidFill>
                    <a:latin typeface="Arial" charset="0"/>
                  </a:rPr>
                  <a:t>01/2003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1081" y="2591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sz="1600" b="1">
                    <a:solidFill>
                      <a:srgbClr val="000000"/>
                    </a:solidFill>
                    <a:latin typeface="Arial" charset="0"/>
                  </a:rPr>
                  <a:t>02/2003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1081" y="2880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sz="1600" b="1">
                    <a:solidFill>
                      <a:srgbClr val="000000"/>
                    </a:solidFill>
                    <a:latin typeface="Arial" charset="0"/>
                  </a:rPr>
                  <a:t>03/2003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1544" y="2302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r>
                  <a:rPr lang="es-ES" sz="1600" b="1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r>
                  <a:rPr lang="es-ES_tradnl" sz="1600" b="1">
                    <a:solidFill>
                      <a:srgbClr val="000000"/>
                    </a:solidFill>
                    <a:latin typeface="Arial" charset="0"/>
                  </a:rPr>
                  <a:t>atos</a:t>
                </a:r>
                <a:r>
                  <a:rPr lang="es-ES" sz="1600" b="1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s-ES_tradnl" sz="1600" b="1">
                    <a:solidFill>
                      <a:srgbClr val="000000"/>
                    </a:solidFill>
                    <a:latin typeface="Arial" charset="0"/>
                  </a:rPr>
                  <a:t>de Enero</a:t>
                </a:r>
                <a:endParaRPr lang="es-E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2"/>
              <p:cNvSpPr>
                <a:spLocks noChangeArrowheads="1"/>
              </p:cNvSpPr>
              <p:nvPr/>
            </p:nvSpPr>
            <p:spPr bwMode="auto">
              <a:xfrm>
                <a:off x="1544" y="2591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r>
                  <a:rPr lang="es-ES_tradnl" sz="1600" b="1">
                    <a:solidFill>
                      <a:srgbClr val="000000"/>
                    </a:solidFill>
                    <a:latin typeface="Arial" charset="0"/>
                  </a:rPr>
                  <a:t>Datos de Febrero</a:t>
                </a:r>
                <a:endParaRPr lang="es-E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4" name="Rectangle 13"/>
              <p:cNvSpPr>
                <a:spLocks noChangeArrowheads="1"/>
              </p:cNvSpPr>
              <p:nvPr/>
            </p:nvSpPr>
            <p:spPr bwMode="auto">
              <a:xfrm>
                <a:off x="1544" y="2880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r>
                  <a:rPr lang="es-ES_tradnl" sz="1600" b="1">
                    <a:solidFill>
                      <a:srgbClr val="000000"/>
                    </a:solidFill>
                    <a:latin typeface="Arial" charset="0"/>
                  </a:rPr>
                  <a:t>Datos de Marzo</a:t>
                </a:r>
                <a:endParaRPr lang="es-E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1815" y="3208"/>
              <a:ext cx="1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800" b="1">
                  <a:solidFill>
                    <a:srgbClr val="000099"/>
                  </a:solidFill>
                  <a:latin typeface="Arial" charset="0"/>
                </a:rPr>
                <a:t> </a:t>
              </a: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330" y="1687"/>
              <a:ext cx="1977" cy="313"/>
              <a:chOff x="1330" y="1687"/>
              <a:chExt cx="1977" cy="313"/>
            </a:xfrm>
          </p:grpSpPr>
          <p:sp>
            <p:nvSpPr>
              <p:cNvPr id="115" name="Line 16"/>
              <p:cNvSpPr>
                <a:spLocks noChangeShapeType="1"/>
              </p:cNvSpPr>
              <p:nvPr/>
            </p:nvSpPr>
            <p:spPr bwMode="auto">
              <a:xfrm flipH="1">
                <a:off x="1330" y="1695"/>
                <a:ext cx="1977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/>
              <p:cNvSpPr>
                <a:spLocks noChangeShapeType="1"/>
              </p:cNvSpPr>
              <p:nvPr/>
            </p:nvSpPr>
            <p:spPr bwMode="auto">
              <a:xfrm>
                <a:off x="1333" y="1687"/>
                <a:ext cx="2" cy="31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290" y="1870"/>
              <a:ext cx="1291" cy="1151"/>
              <a:chOff x="3290" y="1870"/>
              <a:chExt cx="1291" cy="1151"/>
            </a:xfrm>
          </p:grpSpPr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3290" y="1870"/>
                <a:ext cx="1291" cy="1151"/>
              </a:xfrm>
              <a:custGeom>
                <a:avLst/>
                <a:gdLst/>
                <a:ahLst/>
                <a:cxnLst>
                  <a:cxn ang="0">
                    <a:pos x="1290" y="890"/>
                  </a:cxn>
                  <a:cxn ang="0">
                    <a:pos x="1290" y="0"/>
                  </a:cxn>
                  <a:cxn ang="0">
                    <a:pos x="0" y="259"/>
                  </a:cxn>
                  <a:cxn ang="0">
                    <a:pos x="0" y="1150"/>
                  </a:cxn>
                  <a:cxn ang="0">
                    <a:pos x="1290" y="890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white">
              <a:xfrm>
                <a:off x="3335" y="1914"/>
                <a:ext cx="1201" cy="1064"/>
              </a:xfrm>
              <a:custGeom>
                <a:avLst/>
                <a:gdLst/>
                <a:ahLst/>
                <a:cxnLst>
                  <a:cxn ang="0">
                    <a:pos x="1200" y="826"/>
                  </a:cxn>
                  <a:cxn ang="0">
                    <a:pos x="1200" y="0"/>
                  </a:cxn>
                  <a:cxn ang="0">
                    <a:pos x="0" y="235"/>
                  </a:cxn>
                  <a:cxn ang="0">
                    <a:pos x="0" y="1063"/>
                  </a:cxn>
                  <a:cxn ang="0">
                    <a:pos x="1200" y="826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>
                <a:off x="3405" y="2126"/>
                <a:ext cx="1056" cy="773"/>
              </a:xfrm>
              <a:custGeom>
                <a:avLst/>
                <a:gdLst/>
                <a:ahLst/>
                <a:cxnLst>
                  <a:cxn ang="0">
                    <a:pos x="1055" y="566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772"/>
                  </a:cxn>
                  <a:cxn ang="0">
                    <a:pos x="1055" y="566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>
                <a:off x="3405" y="1974"/>
                <a:ext cx="1056" cy="305"/>
              </a:xfrm>
              <a:custGeom>
                <a:avLst/>
                <a:gdLst/>
                <a:ahLst/>
                <a:cxnLst>
                  <a:cxn ang="0">
                    <a:pos x="1055" y="99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304"/>
                  </a:cxn>
                  <a:cxn ang="0">
                    <a:pos x="1055" y="9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3"/>
              <p:cNvSpPr>
                <a:spLocks/>
              </p:cNvSpPr>
              <p:nvPr/>
            </p:nvSpPr>
            <p:spPr bwMode="auto">
              <a:xfrm>
                <a:off x="3475" y="2354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24"/>
              <p:cNvSpPr>
                <a:spLocks/>
              </p:cNvSpPr>
              <p:nvPr/>
            </p:nvSpPr>
            <p:spPr bwMode="auto">
              <a:xfrm>
                <a:off x="3615" y="2326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>
                <a:off x="3752" y="2300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26"/>
              <p:cNvSpPr>
                <a:spLocks/>
              </p:cNvSpPr>
              <p:nvPr/>
            </p:nvSpPr>
            <p:spPr bwMode="auto">
              <a:xfrm>
                <a:off x="3892" y="2272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27"/>
              <p:cNvSpPr>
                <a:spLocks/>
              </p:cNvSpPr>
              <p:nvPr/>
            </p:nvSpPr>
            <p:spPr bwMode="auto">
              <a:xfrm>
                <a:off x="4032" y="2244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28"/>
              <p:cNvSpPr>
                <a:spLocks/>
              </p:cNvSpPr>
              <p:nvPr/>
            </p:nvSpPr>
            <p:spPr bwMode="auto">
              <a:xfrm>
                <a:off x="4170" y="2217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29"/>
              <p:cNvSpPr>
                <a:spLocks/>
              </p:cNvSpPr>
              <p:nvPr/>
            </p:nvSpPr>
            <p:spPr bwMode="auto">
              <a:xfrm>
                <a:off x="4310" y="2188"/>
                <a:ext cx="98" cy="92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2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0"/>
              <p:cNvSpPr>
                <a:spLocks/>
              </p:cNvSpPr>
              <p:nvPr/>
            </p:nvSpPr>
            <p:spPr bwMode="auto">
              <a:xfrm>
                <a:off x="3475" y="2452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auto">
              <a:xfrm>
                <a:off x="3615" y="2425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auto">
              <a:xfrm>
                <a:off x="3752" y="2398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3892" y="2370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4"/>
              <p:cNvSpPr>
                <a:spLocks/>
              </p:cNvSpPr>
              <p:nvPr/>
            </p:nvSpPr>
            <p:spPr bwMode="auto">
              <a:xfrm>
                <a:off x="4032" y="2343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35"/>
              <p:cNvSpPr>
                <a:spLocks/>
              </p:cNvSpPr>
              <p:nvPr/>
            </p:nvSpPr>
            <p:spPr bwMode="auto">
              <a:xfrm>
                <a:off x="4170" y="2315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36"/>
              <p:cNvSpPr>
                <a:spLocks/>
              </p:cNvSpPr>
              <p:nvPr/>
            </p:nvSpPr>
            <p:spPr bwMode="auto">
              <a:xfrm>
                <a:off x="4310" y="2288"/>
                <a:ext cx="98" cy="90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71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37"/>
              <p:cNvSpPr>
                <a:spLocks/>
              </p:cNvSpPr>
              <p:nvPr/>
            </p:nvSpPr>
            <p:spPr bwMode="auto">
              <a:xfrm>
                <a:off x="3475" y="2550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38"/>
              <p:cNvSpPr>
                <a:spLocks/>
              </p:cNvSpPr>
              <p:nvPr/>
            </p:nvSpPr>
            <p:spPr bwMode="auto">
              <a:xfrm>
                <a:off x="3615" y="2523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9"/>
              <p:cNvSpPr>
                <a:spLocks/>
              </p:cNvSpPr>
              <p:nvPr/>
            </p:nvSpPr>
            <p:spPr bwMode="auto">
              <a:xfrm>
                <a:off x="3752" y="2496"/>
                <a:ext cx="99" cy="90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8"/>
                  </a:cxn>
                  <a:cxn ang="0">
                    <a:pos x="0" y="89"/>
                  </a:cxn>
                  <a:cxn ang="0">
                    <a:pos x="98" y="70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40"/>
              <p:cNvSpPr>
                <a:spLocks/>
              </p:cNvSpPr>
              <p:nvPr/>
            </p:nvSpPr>
            <p:spPr bwMode="auto">
              <a:xfrm>
                <a:off x="3892" y="2469"/>
                <a:ext cx="97" cy="90"/>
              </a:xfrm>
              <a:custGeom>
                <a:avLst/>
                <a:gdLst/>
                <a:ahLst/>
                <a:cxnLst>
                  <a:cxn ang="0">
                    <a:pos x="96" y="69"/>
                  </a:cxn>
                  <a:cxn ang="0">
                    <a:pos x="96" y="0"/>
                  </a:cxn>
                  <a:cxn ang="0">
                    <a:pos x="0" y="17"/>
                  </a:cxn>
                  <a:cxn ang="0">
                    <a:pos x="0" y="89"/>
                  </a:cxn>
                  <a:cxn ang="0">
                    <a:pos x="96" y="6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41"/>
              <p:cNvSpPr>
                <a:spLocks/>
              </p:cNvSpPr>
              <p:nvPr/>
            </p:nvSpPr>
            <p:spPr bwMode="auto">
              <a:xfrm>
                <a:off x="4032" y="2441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2"/>
              <p:cNvSpPr>
                <a:spLocks/>
              </p:cNvSpPr>
              <p:nvPr/>
            </p:nvSpPr>
            <p:spPr bwMode="auto">
              <a:xfrm>
                <a:off x="4170" y="2413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43"/>
              <p:cNvSpPr>
                <a:spLocks/>
              </p:cNvSpPr>
              <p:nvPr/>
            </p:nvSpPr>
            <p:spPr bwMode="auto">
              <a:xfrm>
                <a:off x="4310" y="2386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44"/>
              <p:cNvSpPr>
                <a:spLocks/>
              </p:cNvSpPr>
              <p:nvPr/>
            </p:nvSpPr>
            <p:spPr bwMode="auto">
              <a:xfrm>
                <a:off x="3475" y="2649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45"/>
              <p:cNvSpPr>
                <a:spLocks/>
              </p:cNvSpPr>
              <p:nvPr/>
            </p:nvSpPr>
            <p:spPr bwMode="auto">
              <a:xfrm>
                <a:off x="3615" y="2621"/>
                <a:ext cx="96" cy="91"/>
              </a:xfrm>
              <a:custGeom>
                <a:avLst/>
                <a:gdLst/>
                <a:ahLst/>
                <a:cxnLst>
                  <a:cxn ang="0">
                    <a:pos x="95" y="72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2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46"/>
              <p:cNvSpPr>
                <a:spLocks/>
              </p:cNvSpPr>
              <p:nvPr/>
            </p:nvSpPr>
            <p:spPr bwMode="auto">
              <a:xfrm>
                <a:off x="3752" y="2595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47"/>
              <p:cNvSpPr>
                <a:spLocks/>
              </p:cNvSpPr>
              <p:nvPr/>
            </p:nvSpPr>
            <p:spPr bwMode="auto">
              <a:xfrm>
                <a:off x="3892" y="2567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8"/>
              <p:cNvSpPr>
                <a:spLocks/>
              </p:cNvSpPr>
              <p:nvPr/>
            </p:nvSpPr>
            <p:spPr bwMode="auto">
              <a:xfrm>
                <a:off x="4032" y="2539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49"/>
              <p:cNvSpPr>
                <a:spLocks/>
              </p:cNvSpPr>
              <p:nvPr/>
            </p:nvSpPr>
            <p:spPr bwMode="auto">
              <a:xfrm>
                <a:off x="4170" y="2512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50"/>
              <p:cNvSpPr>
                <a:spLocks/>
              </p:cNvSpPr>
              <p:nvPr/>
            </p:nvSpPr>
            <p:spPr bwMode="auto">
              <a:xfrm>
                <a:off x="4310" y="2484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51"/>
              <p:cNvSpPr>
                <a:spLocks/>
              </p:cNvSpPr>
              <p:nvPr/>
            </p:nvSpPr>
            <p:spPr bwMode="auto">
              <a:xfrm>
                <a:off x="3475" y="2747"/>
                <a:ext cx="98" cy="92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1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52"/>
              <p:cNvSpPr>
                <a:spLocks/>
              </p:cNvSpPr>
              <p:nvPr/>
            </p:nvSpPr>
            <p:spPr bwMode="auto">
              <a:xfrm>
                <a:off x="3615" y="2720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3386" y="1966"/>
              <a:ext cx="1291" cy="1151"/>
              <a:chOff x="3386" y="1966"/>
              <a:chExt cx="1291" cy="1151"/>
            </a:xfrm>
          </p:grpSpPr>
          <p:sp>
            <p:nvSpPr>
              <p:cNvPr id="47" name="Freeform 54"/>
              <p:cNvSpPr>
                <a:spLocks/>
              </p:cNvSpPr>
              <p:nvPr/>
            </p:nvSpPr>
            <p:spPr bwMode="auto">
              <a:xfrm>
                <a:off x="3386" y="1966"/>
                <a:ext cx="1291" cy="1151"/>
              </a:xfrm>
              <a:custGeom>
                <a:avLst/>
                <a:gdLst/>
                <a:ahLst/>
                <a:cxnLst>
                  <a:cxn ang="0">
                    <a:pos x="1290" y="890"/>
                  </a:cxn>
                  <a:cxn ang="0">
                    <a:pos x="1290" y="0"/>
                  </a:cxn>
                  <a:cxn ang="0">
                    <a:pos x="0" y="259"/>
                  </a:cxn>
                  <a:cxn ang="0">
                    <a:pos x="0" y="1150"/>
                  </a:cxn>
                  <a:cxn ang="0">
                    <a:pos x="1290" y="890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55"/>
              <p:cNvSpPr>
                <a:spLocks/>
              </p:cNvSpPr>
              <p:nvPr/>
            </p:nvSpPr>
            <p:spPr bwMode="white">
              <a:xfrm>
                <a:off x="3431" y="2010"/>
                <a:ext cx="1201" cy="1064"/>
              </a:xfrm>
              <a:custGeom>
                <a:avLst/>
                <a:gdLst/>
                <a:ahLst/>
                <a:cxnLst>
                  <a:cxn ang="0">
                    <a:pos x="1200" y="826"/>
                  </a:cxn>
                  <a:cxn ang="0">
                    <a:pos x="1200" y="0"/>
                  </a:cxn>
                  <a:cxn ang="0">
                    <a:pos x="0" y="235"/>
                  </a:cxn>
                  <a:cxn ang="0">
                    <a:pos x="0" y="1063"/>
                  </a:cxn>
                  <a:cxn ang="0">
                    <a:pos x="1200" y="826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56"/>
              <p:cNvSpPr>
                <a:spLocks/>
              </p:cNvSpPr>
              <p:nvPr/>
            </p:nvSpPr>
            <p:spPr bwMode="auto">
              <a:xfrm>
                <a:off x="3501" y="2222"/>
                <a:ext cx="1056" cy="773"/>
              </a:xfrm>
              <a:custGeom>
                <a:avLst/>
                <a:gdLst/>
                <a:ahLst/>
                <a:cxnLst>
                  <a:cxn ang="0">
                    <a:pos x="1055" y="566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772"/>
                  </a:cxn>
                  <a:cxn ang="0">
                    <a:pos x="1055" y="566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7"/>
              <p:cNvSpPr>
                <a:spLocks/>
              </p:cNvSpPr>
              <p:nvPr/>
            </p:nvSpPr>
            <p:spPr bwMode="auto">
              <a:xfrm>
                <a:off x="3501" y="2070"/>
                <a:ext cx="1056" cy="305"/>
              </a:xfrm>
              <a:custGeom>
                <a:avLst/>
                <a:gdLst/>
                <a:ahLst/>
                <a:cxnLst>
                  <a:cxn ang="0">
                    <a:pos x="1055" y="99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304"/>
                  </a:cxn>
                  <a:cxn ang="0">
                    <a:pos x="1055" y="9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8"/>
              <p:cNvSpPr>
                <a:spLocks/>
              </p:cNvSpPr>
              <p:nvPr/>
            </p:nvSpPr>
            <p:spPr bwMode="auto">
              <a:xfrm>
                <a:off x="3571" y="2450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3711" y="2422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60"/>
              <p:cNvSpPr>
                <a:spLocks/>
              </p:cNvSpPr>
              <p:nvPr/>
            </p:nvSpPr>
            <p:spPr bwMode="auto">
              <a:xfrm>
                <a:off x="3848" y="2396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3988" y="2368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2"/>
              <p:cNvSpPr>
                <a:spLocks/>
              </p:cNvSpPr>
              <p:nvPr/>
            </p:nvSpPr>
            <p:spPr bwMode="auto">
              <a:xfrm>
                <a:off x="4128" y="2340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3"/>
              <p:cNvSpPr>
                <a:spLocks/>
              </p:cNvSpPr>
              <p:nvPr/>
            </p:nvSpPr>
            <p:spPr bwMode="auto">
              <a:xfrm>
                <a:off x="4266" y="2313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4406" y="2284"/>
                <a:ext cx="98" cy="92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2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5"/>
              <p:cNvSpPr>
                <a:spLocks/>
              </p:cNvSpPr>
              <p:nvPr/>
            </p:nvSpPr>
            <p:spPr bwMode="auto">
              <a:xfrm>
                <a:off x="3571" y="2548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6"/>
              <p:cNvSpPr>
                <a:spLocks/>
              </p:cNvSpPr>
              <p:nvPr/>
            </p:nvSpPr>
            <p:spPr bwMode="auto">
              <a:xfrm>
                <a:off x="3711" y="2521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3848" y="2494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8"/>
              <p:cNvSpPr>
                <a:spLocks/>
              </p:cNvSpPr>
              <p:nvPr/>
            </p:nvSpPr>
            <p:spPr bwMode="auto">
              <a:xfrm>
                <a:off x="3988" y="2466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9"/>
              <p:cNvSpPr>
                <a:spLocks/>
              </p:cNvSpPr>
              <p:nvPr/>
            </p:nvSpPr>
            <p:spPr bwMode="auto">
              <a:xfrm>
                <a:off x="4128" y="2439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70"/>
              <p:cNvSpPr>
                <a:spLocks/>
              </p:cNvSpPr>
              <p:nvPr/>
            </p:nvSpPr>
            <p:spPr bwMode="auto">
              <a:xfrm>
                <a:off x="4266" y="2411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71"/>
              <p:cNvSpPr>
                <a:spLocks/>
              </p:cNvSpPr>
              <p:nvPr/>
            </p:nvSpPr>
            <p:spPr bwMode="auto">
              <a:xfrm>
                <a:off x="4406" y="2384"/>
                <a:ext cx="98" cy="90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71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72"/>
              <p:cNvSpPr>
                <a:spLocks/>
              </p:cNvSpPr>
              <p:nvPr/>
            </p:nvSpPr>
            <p:spPr bwMode="auto">
              <a:xfrm>
                <a:off x="3571" y="2646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73"/>
              <p:cNvSpPr>
                <a:spLocks/>
              </p:cNvSpPr>
              <p:nvPr/>
            </p:nvSpPr>
            <p:spPr bwMode="auto">
              <a:xfrm>
                <a:off x="3711" y="2619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74"/>
              <p:cNvSpPr>
                <a:spLocks/>
              </p:cNvSpPr>
              <p:nvPr/>
            </p:nvSpPr>
            <p:spPr bwMode="auto">
              <a:xfrm>
                <a:off x="3848" y="2592"/>
                <a:ext cx="99" cy="90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8"/>
                  </a:cxn>
                  <a:cxn ang="0">
                    <a:pos x="0" y="89"/>
                  </a:cxn>
                  <a:cxn ang="0">
                    <a:pos x="98" y="70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75"/>
              <p:cNvSpPr>
                <a:spLocks/>
              </p:cNvSpPr>
              <p:nvPr/>
            </p:nvSpPr>
            <p:spPr bwMode="auto">
              <a:xfrm>
                <a:off x="3988" y="2565"/>
                <a:ext cx="97" cy="90"/>
              </a:xfrm>
              <a:custGeom>
                <a:avLst/>
                <a:gdLst/>
                <a:ahLst/>
                <a:cxnLst>
                  <a:cxn ang="0">
                    <a:pos x="96" y="69"/>
                  </a:cxn>
                  <a:cxn ang="0">
                    <a:pos x="96" y="0"/>
                  </a:cxn>
                  <a:cxn ang="0">
                    <a:pos x="0" y="17"/>
                  </a:cxn>
                  <a:cxn ang="0">
                    <a:pos x="0" y="89"/>
                  </a:cxn>
                  <a:cxn ang="0">
                    <a:pos x="96" y="6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4128" y="2537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7"/>
              <p:cNvSpPr>
                <a:spLocks/>
              </p:cNvSpPr>
              <p:nvPr/>
            </p:nvSpPr>
            <p:spPr bwMode="auto">
              <a:xfrm>
                <a:off x="4266" y="2509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8"/>
              <p:cNvSpPr>
                <a:spLocks/>
              </p:cNvSpPr>
              <p:nvPr/>
            </p:nvSpPr>
            <p:spPr bwMode="auto">
              <a:xfrm>
                <a:off x="4406" y="2482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79"/>
              <p:cNvSpPr>
                <a:spLocks/>
              </p:cNvSpPr>
              <p:nvPr/>
            </p:nvSpPr>
            <p:spPr bwMode="auto">
              <a:xfrm>
                <a:off x="3571" y="2745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80"/>
              <p:cNvSpPr>
                <a:spLocks/>
              </p:cNvSpPr>
              <p:nvPr/>
            </p:nvSpPr>
            <p:spPr bwMode="auto">
              <a:xfrm>
                <a:off x="3711" y="2717"/>
                <a:ext cx="96" cy="91"/>
              </a:xfrm>
              <a:custGeom>
                <a:avLst/>
                <a:gdLst/>
                <a:ahLst/>
                <a:cxnLst>
                  <a:cxn ang="0">
                    <a:pos x="95" y="72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2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81"/>
              <p:cNvSpPr>
                <a:spLocks/>
              </p:cNvSpPr>
              <p:nvPr/>
            </p:nvSpPr>
            <p:spPr bwMode="auto">
              <a:xfrm>
                <a:off x="3848" y="2691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82"/>
              <p:cNvSpPr>
                <a:spLocks/>
              </p:cNvSpPr>
              <p:nvPr/>
            </p:nvSpPr>
            <p:spPr bwMode="auto">
              <a:xfrm>
                <a:off x="3988" y="2663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83"/>
              <p:cNvSpPr>
                <a:spLocks/>
              </p:cNvSpPr>
              <p:nvPr/>
            </p:nvSpPr>
            <p:spPr bwMode="auto">
              <a:xfrm>
                <a:off x="4128" y="2635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84"/>
              <p:cNvSpPr>
                <a:spLocks/>
              </p:cNvSpPr>
              <p:nvPr/>
            </p:nvSpPr>
            <p:spPr bwMode="auto">
              <a:xfrm>
                <a:off x="4266" y="2608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85"/>
              <p:cNvSpPr>
                <a:spLocks/>
              </p:cNvSpPr>
              <p:nvPr/>
            </p:nvSpPr>
            <p:spPr bwMode="auto">
              <a:xfrm>
                <a:off x="4406" y="2580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86"/>
              <p:cNvSpPr>
                <a:spLocks/>
              </p:cNvSpPr>
              <p:nvPr/>
            </p:nvSpPr>
            <p:spPr bwMode="auto">
              <a:xfrm>
                <a:off x="3571" y="2843"/>
                <a:ext cx="98" cy="92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1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7"/>
              <p:cNvSpPr>
                <a:spLocks/>
              </p:cNvSpPr>
              <p:nvPr/>
            </p:nvSpPr>
            <p:spPr bwMode="auto">
              <a:xfrm>
                <a:off x="3711" y="2816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3482" y="2062"/>
              <a:ext cx="1291" cy="1151"/>
              <a:chOff x="3482" y="2062"/>
              <a:chExt cx="1291" cy="1151"/>
            </a:xfrm>
          </p:grpSpPr>
          <p:sp>
            <p:nvSpPr>
              <p:cNvPr id="13" name="Freeform 89"/>
              <p:cNvSpPr>
                <a:spLocks/>
              </p:cNvSpPr>
              <p:nvPr/>
            </p:nvSpPr>
            <p:spPr bwMode="auto">
              <a:xfrm>
                <a:off x="3482" y="2062"/>
                <a:ext cx="1291" cy="1151"/>
              </a:xfrm>
              <a:custGeom>
                <a:avLst/>
                <a:gdLst/>
                <a:ahLst/>
                <a:cxnLst>
                  <a:cxn ang="0">
                    <a:pos x="1290" y="890"/>
                  </a:cxn>
                  <a:cxn ang="0">
                    <a:pos x="1290" y="0"/>
                  </a:cxn>
                  <a:cxn ang="0">
                    <a:pos x="0" y="259"/>
                  </a:cxn>
                  <a:cxn ang="0">
                    <a:pos x="0" y="1150"/>
                  </a:cxn>
                  <a:cxn ang="0">
                    <a:pos x="1290" y="890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0"/>
              <p:cNvSpPr>
                <a:spLocks/>
              </p:cNvSpPr>
              <p:nvPr/>
            </p:nvSpPr>
            <p:spPr bwMode="white">
              <a:xfrm>
                <a:off x="3527" y="2106"/>
                <a:ext cx="1201" cy="1064"/>
              </a:xfrm>
              <a:custGeom>
                <a:avLst/>
                <a:gdLst/>
                <a:ahLst/>
                <a:cxnLst>
                  <a:cxn ang="0">
                    <a:pos x="1200" y="826"/>
                  </a:cxn>
                  <a:cxn ang="0">
                    <a:pos x="1200" y="0"/>
                  </a:cxn>
                  <a:cxn ang="0">
                    <a:pos x="0" y="235"/>
                  </a:cxn>
                  <a:cxn ang="0">
                    <a:pos x="0" y="1063"/>
                  </a:cxn>
                  <a:cxn ang="0">
                    <a:pos x="1200" y="826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1"/>
              <p:cNvSpPr>
                <a:spLocks/>
              </p:cNvSpPr>
              <p:nvPr/>
            </p:nvSpPr>
            <p:spPr bwMode="auto">
              <a:xfrm>
                <a:off x="3597" y="2318"/>
                <a:ext cx="1056" cy="773"/>
              </a:xfrm>
              <a:custGeom>
                <a:avLst/>
                <a:gdLst/>
                <a:ahLst/>
                <a:cxnLst>
                  <a:cxn ang="0">
                    <a:pos x="1055" y="566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772"/>
                  </a:cxn>
                  <a:cxn ang="0">
                    <a:pos x="1055" y="566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2"/>
              <p:cNvSpPr>
                <a:spLocks/>
              </p:cNvSpPr>
              <p:nvPr/>
            </p:nvSpPr>
            <p:spPr bwMode="auto">
              <a:xfrm>
                <a:off x="3597" y="2166"/>
                <a:ext cx="1056" cy="305"/>
              </a:xfrm>
              <a:custGeom>
                <a:avLst/>
                <a:gdLst/>
                <a:ahLst/>
                <a:cxnLst>
                  <a:cxn ang="0">
                    <a:pos x="1055" y="99"/>
                  </a:cxn>
                  <a:cxn ang="0">
                    <a:pos x="1055" y="0"/>
                  </a:cxn>
                  <a:cxn ang="0">
                    <a:pos x="0" y="205"/>
                  </a:cxn>
                  <a:cxn ang="0">
                    <a:pos x="0" y="304"/>
                  </a:cxn>
                  <a:cxn ang="0">
                    <a:pos x="1055" y="9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3"/>
              <p:cNvSpPr>
                <a:spLocks/>
              </p:cNvSpPr>
              <p:nvPr/>
            </p:nvSpPr>
            <p:spPr bwMode="auto">
              <a:xfrm>
                <a:off x="3667" y="2546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4"/>
              <p:cNvSpPr>
                <a:spLocks/>
              </p:cNvSpPr>
              <p:nvPr/>
            </p:nvSpPr>
            <p:spPr bwMode="auto">
              <a:xfrm>
                <a:off x="3807" y="2518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5"/>
              <p:cNvSpPr>
                <a:spLocks/>
              </p:cNvSpPr>
              <p:nvPr/>
            </p:nvSpPr>
            <p:spPr bwMode="auto">
              <a:xfrm>
                <a:off x="3944" y="2492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6"/>
              <p:cNvSpPr>
                <a:spLocks/>
              </p:cNvSpPr>
              <p:nvPr/>
            </p:nvSpPr>
            <p:spPr bwMode="auto">
              <a:xfrm>
                <a:off x="4084" y="2464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7"/>
              <p:cNvSpPr>
                <a:spLocks/>
              </p:cNvSpPr>
              <p:nvPr/>
            </p:nvSpPr>
            <p:spPr bwMode="auto">
              <a:xfrm>
                <a:off x="4224" y="2436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8"/>
              <p:cNvSpPr>
                <a:spLocks/>
              </p:cNvSpPr>
              <p:nvPr/>
            </p:nvSpPr>
            <p:spPr bwMode="auto">
              <a:xfrm>
                <a:off x="4362" y="2409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9"/>
              <p:cNvSpPr>
                <a:spLocks/>
              </p:cNvSpPr>
              <p:nvPr/>
            </p:nvSpPr>
            <p:spPr bwMode="auto">
              <a:xfrm>
                <a:off x="4502" y="2380"/>
                <a:ext cx="98" cy="92"/>
              </a:xfrm>
              <a:custGeom>
                <a:avLst/>
                <a:gdLst/>
                <a:ahLst/>
                <a:cxnLst>
                  <a:cxn ang="0">
                    <a:pos x="97" y="72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2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0"/>
              <p:cNvSpPr>
                <a:spLocks/>
              </p:cNvSpPr>
              <p:nvPr/>
            </p:nvSpPr>
            <p:spPr bwMode="auto">
              <a:xfrm>
                <a:off x="3667" y="2644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1"/>
              <p:cNvSpPr>
                <a:spLocks/>
              </p:cNvSpPr>
              <p:nvPr/>
            </p:nvSpPr>
            <p:spPr bwMode="auto">
              <a:xfrm>
                <a:off x="3807" y="2617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2"/>
              <p:cNvSpPr>
                <a:spLocks/>
              </p:cNvSpPr>
              <p:nvPr/>
            </p:nvSpPr>
            <p:spPr bwMode="auto">
              <a:xfrm>
                <a:off x="3944" y="2590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3"/>
              <p:cNvSpPr>
                <a:spLocks/>
              </p:cNvSpPr>
              <p:nvPr/>
            </p:nvSpPr>
            <p:spPr bwMode="auto">
              <a:xfrm>
                <a:off x="4084" y="2562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4"/>
              <p:cNvSpPr>
                <a:spLocks/>
              </p:cNvSpPr>
              <p:nvPr/>
            </p:nvSpPr>
            <p:spPr bwMode="auto">
              <a:xfrm>
                <a:off x="4224" y="2535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5"/>
              <p:cNvSpPr>
                <a:spLocks/>
              </p:cNvSpPr>
              <p:nvPr/>
            </p:nvSpPr>
            <p:spPr bwMode="auto">
              <a:xfrm>
                <a:off x="4362" y="2507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6"/>
              <p:cNvSpPr>
                <a:spLocks/>
              </p:cNvSpPr>
              <p:nvPr/>
            </p:nvSpPr>
            <p:spPr bwMode="auto">
              <a:xfrm>
                <a:off x="4502" y="2480"/>
                <a:ext cx="98" cy="90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71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7"/>
              <p:cNvSpPr>
                <a:spLocks/>
              </p:cNvSpPr>
              <p:nvPr/>
            </p:nvSpPr>
            <p:spPr bwMode="auto">
              <a:xfrm>
                <a:off x="3667" y="2742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8"/>
              <p:cNvSpPr>
                <a:spLocks/>
              </p:cNvSpPr>
              <p:nvPr/>
            </p:nvSpPr>
            <p:spPr bwMode="auto">
              <a:xfrm>
                <a:off x="3807" y="2715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9"/>
              <p:cNvSpPr>
                <a:spLocks/>
              </p:cNvSpPr>
              <p:nvPr/>
            </p:nvSpPr>
            <p:spPr bwMode="auto">
              <a:xfrm>
                <a:off x="3944" y="2688"/>
                <a:ext cx="99" cy="90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8"/>
                  </a:cxn>
                  <a:cxn ang="0">
                    <a:pos x="0" y="89"/>
                  </a:cxn>
                  <a:cxn ang="0">
                    <a:pos x="98" y="70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0"/>
              <p:cNvSpPr>
                <a:spLocks/>
              </p:cNvSpPr>
              <p:nvPr/>
            </p:nvSpPr>
            <p:spPr bwMode="auto">
              <a:xfrm>
                <a:off x="4084" y="2661"/>
                <a:ext cx="97" cy="90"/>
              </a:xfrm>
              <a:custGeom>
                <a:avLst/>
                <a:gdLst/>
                <a:ahLst/>
                <a:cxnLst>
                  <a:cxn ang="0">
                    <a:pos x="96" y="69"/>
                  </a:cxn>
                  <a:cxn ang="0">
                    <a:pos x="96" y="0"/>
                  </a:cxn>
                  <a:cxn ang="0">
                    <a:pos x="0" y="17"/>
                  </a:cxn>
                  <a:cxn ang="0">
                    <a:pos x="0" y="89"/>
                  </a:cxn>
                  <a:cxn ang="0">
                    <a:pos x="96" y="6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1"/>
              <p:cNvSpPr>
                <a:spLocks/>
              </p:cNvSpPr>
              <p:nvPr/>
            </p:nvSpPr>
            <p:spPr bwMode="auto">
              <a:xfrm>
                <a:off x="4224" y="2633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4362" y="2605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3"/>
              <p:cNvSpPr>
                <a:spLocks/>
              </p:cNvSpPr>
              <p:nvPr/>
            </p:nvSpPr>
            <p:spPr bwMode="auto">
              <a:xfrm>
                <a:off x="4502" y="2578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14"/>
              <p:cNvSpPr>
                <a:spLocks/>
              </p:cNvSpPr>
              <p:nvPr/>
            </p:nvSpPr>
            <p:spPr bwMode="auto">
              <a:xfrm>
                <a:off x="3667" y="2841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5"/>
              <p:cNvSpPr>
                <a:spLocks/>
              </p:cNvSpPr>
              <p:nvPr/>
            </p:nvSpPr>
            <p:spPr bwMode="auto">
              <a:xfrm>
                <a:off x="3807" y="2813"/>
                <a:ext cx="96" cy="91"/>
              </a:xfrm>
              <a:custGeom>
                <a:avLst/>
                <a:gdLst/>
                <a:ahLst/>
                <a:cxnLst>
                  <a:cxn ang="0">
                    <a:pos x="95" y="72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2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16"/>
              <p:cNvSpPr>
                <a:spLocks/>
              </p:cNvSpPr>
              <p:nvPr/>
            </p:nvSpPr>
            <p:spPr bwMode="auto">
              <a:xfrm>
                <a:off x="3944" y="2787"/>
                <a:ext cx="99" cy="89"/>
              </a:xfrm>
              <a:custGeom>
                <a:avLst/>
                <a:gdLst/>
                <a:ahLst/>
                <a:cxnLst>
                  <a:cxn ang="0">
                    <a:pos x="98" y="70"/>
                  </a:cxn>
                  <a:cxn ang="0">
                    <a:pos x="98" y="0"/>
                  </a:cxn>
                  <a:cxn ang="0">
                    <a:pos x="0" y="17"/>
                  </a:cxn>
                  <a:cxn ang="0">
                    <a:pos x="0" y="88"/>
                  </a:cxn>
                  <a:cxn ang="0">
                    <a:pos x="98" y="70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17"/>
              <p:cNvSpPr>
                <a:spLocks/>
              </p:cNvSpPr>
              <p:nvPr/>
            </p:nvSpPr>
            <p:spPr bwMode="auto">
              <a:xfrm>
                <a:off x="4084" y="2759"/>
                <a:ext cx="97" cy="91"/>
              </a:xfrm>
              <a:custGeom>
                <a:avLst/>
                <a:gdLst/>
                <a:ahLst/>
                <a:cxnLst>
                  <a:cxn ang="0">
                    <a:pos x="96" y="70"/>
                  </a:cxn>
                  <a:cxn ang="0">
                    <a:pos x="96" y="0"/>
                  </a:cxn>
                  <a:cxn ang="0">
                    <a:pos x="0" y="18"/>
                  </a:cxn>
                  <a:cxn ang="0">
                    <a:pos x="0" y="90"/>
                  </a:cxn>
                  <a:cxn ang="0">
                    <a:pos x="96" y="70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18"/>
              <p:cNvSpPr>
                <a:spLocks/>
              </p:cNvSpPr>
              <p:nvPr/>
            </p:nvSpPr>
            <p:spPr bwMode="auto">
              <a:xfrm>
                <a:off x="4224" y="2731"/>
                <a:ext cx="96" cy="91"/>
              </a:xfrm>
              <a:custGeom>
                <a:avLst/>
                <a:gdLst/>
                <a:ahLst/>
                <a:cxnLst>
                  <a:cxn ang="0">
                    <a:pos x="95" y="70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5" y="70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19"/>
              <p:cNvSpPr>
                <a:spLocks/>
              </p:cNvSpPr>
              <p:nvPr/>
            </p:nvSpPr>
            <p:spPr bwMode="auto">
              <a:xfrm>
                <a:off x="4362" y="2704"/>
                <a:ext cx="98" cy="90"/>
              </a:xfrm>
              <a:custGeom>
                <a:avLst/>
                <a:gdLst/>
                <a:ahLst/>
                <a:cxnLst>
                  <a:cxn ang="0">
                    <a:pos x="97" y="69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7" y="6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20"/>
              <p:cNvSpPr>
                <a:spLocks/>
              </p:cNvSpPr>
              <p:nvPr/>
            </p:nvSpPr>
            <p:spPr bwMode="auto">
              <a:xfrm>
                <a:off x="4502" y="2676"/>
                <a:ext cx="98" cy="91"/>
              </a:xfrm>
              <a:custGeom>
                <a:avLst/>
                <a:gdLst/>
                <a:ahLst/>
                <a:cxnLst>
                  <a:cxn ang="0">
                    <a:pos x="97" y="70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0"/>
                  </a:cxn>
                  <a:cxn ang="0">
                    <a:pos x="97" y="70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21"/>
              <p:cNvSpPr>
                <a:spLocks/>
              </p:cNvSpPr>
              <p:nvPr/>
            </p:nvSpPr>
            <p:spPr bwMode="auto">
              <a:xfrm>
                <a:off x="3667" y="2939"/>
                <a:ext cx="98" cy="92"/>
              </a:xfrm>
              <a:custGeom>
                <a:avLst/>
                <a:gdLst/>
                <a:ahLst/>
                <a:cxnLst>
                  <a:cxn ang="0">
                    <a:pos x="97" y="71"/>
                  </a:cxn>
                  <a:cxn ang="0">
                    <a:pos x="97" y="0"/>
                  </a:cxn>
                  <a:cxn ang="0">
                    <a:pos x="0" y="19"/>
                  </a:cxn>
                  <a:cxn ang="0">
                    <a:pos x="0" y="91"/>
                  </a:cxn>
                  <a:cxn ang="0">
                    <a:pos x="97" y="71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2"/>
              <p:cNvSpPr>
                <a:spLocks/>
              </p:cNvSpPr>
              <p:nvPr/>
            </p:nvSpPr>
            <p:spPr bwMode="auto">
              <a:xfrm>
                <a:off x="3807" y="2912"/>
                <a:ext cx="96" cy="90"/>
              </a:xfrm>
              <a:custGeom>
                <a:avLst/>
                <a:gdLst/>
                <a:ahLst/>
                <a:cxnLst>
                  <a:cxn ang="0">
                    <a:pos x="95" y="69"/>
                  </a:cxn>
                  <a:cxn ang="0">
                    <a:pos x="95" y="0"/>
                  </a:cxn>
                  <a:cxn ang="0">
                    <a:pos x="0" y="19"/>
                  </a:cxn>
                  <a:cxn ang="0">
                    <a:pos x="0" y="89"/>
                  </a:cxn>
                  <a:cxn ang="0">
                    <a:pos x="95" y="6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Line 123"/>
            <p:cNvSpPr>
              <a:spLocks noChangeShapeType="1"/>
            </p:cNvSpPr>
            <p:nvPr/>
          </p:nvSpPr>
          <p:spPr bwMode="auto">
            <a:xfrm>
              <a:off x="3310" y="1680"/>
              <a:ext cx="0" cy="3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2459</TotalTime>
  <Words>2253</Words>
  <Application>Microsoft Office PowerPoint</Application>
  <PresentationFormat>Presentación en pantalla (4:3)</PresentationFormat>
  <Paragraphs>495</Paragraphs>
  <Slides>36</Slides>
  <Notes>4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Concurrencia</vt:lpstr>
      <vt:lpstr>DATAWAREHOUSE</vt:lpstr>
      <vt:lpstr>DATAWAREHOUSE</vt:lpstr>
      <vt:lpstr>DATAWAREHOUSE</vt:lpstr>
      <vt:lpstr>DATAWAREHOUSE</vt:lpstr>
      <vt:lpstr>DATAWAREHOUSE.</vt:lpstr>
      <vt:lpstr>DATAWAREHOUSE</vt:lpstr>
      <vt:lpstr>Características</vt:lpstr>
      <vt:lpstr>Características</vt:lpstr>
      <vt:lpstr>Características</vt:lpstr>
      <vt:lpstr>Características</vt:lpstr>
      <vt:lpstr>Diferencias entre un datawarehouse y base de datos operacional</vt:lpstr>
      <vt:lpstr>Diferencias(2)</vt:lpstr>
      <vt:lpstr>Arquitectura de un DW</vt:lpstr>
      <vt:lpstr>Arquitectura de un DW</vt:lpstr>
      <vt:lpstr>ETL</vt:lpstr>
      <vt:lpstr>Proceso de Extracción, Transformación y Carga (ETL) de datos en el DW</vt:lpstr>
      <vt:lpstr>Procesamiento Analítico en Línea. OLAP(On-Line Analytical Processing )</vt:lpstr>
      <vt:lpstr>Herramientas OLAP</vt:lpstr>
      <vt:lpstr>ROLAP Y MOLAP</vt:lpstr>
      <vt:lpstr>ROLAP Y MOLAP</vt:lpstr>
      <vt:lpstr>Arquitectura de un DW</vt:lpstr>
      <vt:lpstr>Arquitectura de un DW</vt:lpstr>
      <vt:lpstr>Arquitectura de un DW</vt:lpstr>
      <vt:lpstr>Arquitectura de un DW</vt:lpstr>
      <vt:lpstr>Arquitectura de un DW</vt:lpstr>
      <vt:lpstr>Arquitectura de un DW</vt:lpstr>
      <vt:lpstr>CUBOS OLAP</vt:lpstr>
      <vt:lpstr>CUBOS OLAP</vt:lpstr>
      <vt:lpstr>CUBOS OLAP</vt:lpstr>
      <vt:lpstr>Arquitectura de un DW</vt:lpstr>
      <vt:lpstr>Arquitectura de un DW</vt:lpstr>
      <vt:lpstr>Arquitectura de un DW</vt:lpstr>
      <vt:lpstr>Arquitectura de un DW</vt:lpstr>
      <vt:lpstr>Procesamiento Analítico en Línea. OLAP(On-Line Analytical Processing )</vt:lpstr>
      <vt:lpstr>Herramientas OLAP</vt:lpstr>
      <vt:lpstr>Herramientas OLAP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</dc:title>
  <dc:creator>HP</dc:creator>
  <cp:lastModifiedBy>Maria Mercedes Melian</cp:lastModifiedBy>
  <cp:revision>30</cp:revision>
  <dcterms:created xsi:type="dcterms:W3CDTF">2016-10-16T17:51:28Z</dcterms:created>
  <dcterms:modified xsi:type="dcterms:W3CDTF">2016-10-18T17:14:54Z</dcterms:modified>
</cp:coreProperties>
</file>