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329" r:id="rId4"/>
    <p:sldId id="259" r:id="rId5"/>
    <p:sldId id="306" r:id="rId6"/>
    <p:sldId id="307" r:id="rId7"/>
    <p:sldId id="309" r:id="rId8"/>
    <p:sldId id="311" r:id="rId9"/>
    <p:sldId id="313" r:id="rId10"/>
    <p:sldId id="312" r:id="rId11"/>
    <p:sldId id="323" r:id="rId12"/>
    <p:sldId id="314" r:id="rId13"/>
    <p:sldId id="325" r:id="rId14"/>
    <p:sldId id="327" r:id="rId15"/>
    <p:sldId id="328" r:id="rId16"/>
    <p:sldId id="326" r:id="rId17"/>
    <p:sldId id="330" r:id="rId18"/>
    <p:sldId id="324" r:id="rId19"/>
    <p:sldId id="315" r:id="rId20"/>
    <p:sldId id="316" r:id="rId21"/>
    <p:sldId id="317" r:id="rId22"/>
    <p:sldId id="318" r:id="rId23"/>
    <p:sldId id="319" r:id="rId24"/>
    <p:sldId id="320" r:id="rId25"/>
    <p:sldId id="331" r:id="rId26"/>
    <p:sldId id="332" r:id="rId27"/>
    <p:sldId id="333" r:id="rId28"/>
    <p:sldId id="335" r:id="rId29"/>
    <p:sldId id="334" r:id="rId30"/>
    <p:sldId id="336" r:id="rId31"/>
    <p:sldId id="337" r:id="rId32"/>
    <p:sldId id="339" r:id="rId33"/>
    <p:sldId id="338" r:id="rId34"/>
    <p:sldId id="340" r:id="rId35"/>
    <p:sldId id="341" r:id="rId36"/>
    <p:sldId id="342" r:id="rId37"/>
    <p:sldId id="321" r:id="rId38"/>
    <p:sldId id="32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3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CECA1-CE66-474A-89B7-BD582706F91A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9F243-49FE-4763-A3B2-0EBCEBBD65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 smtClean="0"/>
              <a:t>Ciencia que trata de los principios, métodos y fines de la clasificación, generalmente científica; se aplica, en especial, dentro de la biología para la ordenación jerarquizada y sistemática de los grupos de animales y de vegetales.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F243-49FE-4763-A3B2-0EBCEBBD651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F00BC1-3DDF-492B-B222-C840BB8941E7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2FE22C-FB5F-489E-B012-3018724B2071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4B42A-3137-47BF-A02F-C42F03C311C0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93A495-C0F5-4E3E-929C-3D7735A8935A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ED17E2-F954-4EE8-A6E7-1B8761F1CF7B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8B8B1-CB16-4DFE-9C2E-97045E6402D0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901C6-276F-4C2B-808D-0D344BC20C0E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EC2DBB-BA52-4025-99A7-6C7D703B469D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65BF8-94FA-4E26-95C2-0D43563954B8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CE3BB15-FDBF-4DDF-980F-77B8A90390AF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98DAF5-E2A0-4EBE-8D89-E22EC31C5EEC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AA61A0-49B8-44C6-A507-87014E6AA34F}" type="datetime1">
              <a:rPr lang="en-US" smtClean="0"/>
              <a:pPr/>
              <a:t>10/20/2016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F5414D-83DB-403E-96B6-5C02ECBB1A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" TargetMode="External"/><Relationship Id="rId2" Type="http://schemas.openxmlformats.org/officeDocument/2006/relationships/hyperlink" Target="http://aws.amazon.com/es/dynamod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ta.stackoverflow.com/questions/69164/does-stack-overflow-use-caching-and-if-so-how/69172#6917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base.apache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uchdb.apache.org/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o4j.org/" TargetMode="External"/><Relationship Id="rId2" Type="http://schemas.openxmlformats.org/officeDocument/2006/relationships/hyperlink" Target="http://www.objectivity.com/infinitegrap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JSON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MapReduc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Y" dirty="0" err="1" smtClean="0">
                <a:solidFill>
                  <a:schemeClr val="tx1"/>
                </a:solidFill>
              </a:rPr>
              <a:t>Introduccion</a:t>
            </a:r>
            <a:r>
              <a:rPr lang="es-PY" dirty="0" smtClean="0">
                <a:solidFill>
                  <a:schemeClr val="tx1"/>
                </a:solidFill>
              </a:rPr>
              <a:t> a </a:t>
            </a:r>
            <a:r>
              <a:rPr lang="es-PY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r>
              <a:rPr lang="es-ES" dirty="0" smtClean="0"/>
              <a:t>No son suficientemente maduros para algunas empresas</a:t>
            </a:r>
          </a:p>
          <a:p>
            <a:r>
              <a:rPr lang="es-ES" dirty="0" smtClean="0"/>
              <a:t>Falta de experiencia</a:t>
            </a:r>
          </a:p>
          <a:p>
            <a:r>
              <a:rPr lang="es-ES" dirty="0" smtClean="0"/>
              <a:t>No trata con datos críticos que requieren ACID</a:t>
            </a:r>
          </a:p>
          <a:p>
            <a:r>
              <a:rPr lang="es-ES" dirty="0" smtClean="0"/>
              <a:t>Problemas de compatibilidad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Desventajas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Las bases de datos relacionales tradicionales nos permiten definir la estructura de un esquema que demanda regla rígidas y garantizan ACID.</a:t>
            </a:r>
          </a:p>
          <a:p>
            <a:r>
              <a:rPr lang="es-ES" dirty="0" smtClean="0"/>
              <a:t>Las aplicaciones web modernas presentan desafíos muy distintos a las que presentan los sistemas empresariales tradicionales (</a:t>
            </a:r>
            <a:r>
              <a:rPr lang="es-ES" dirty="0" err="1" smtClean="0"/>
              <a:t>e.j</a:t>
            </a:r>
            <a:r>
              <a:rPr lang="es-ES" dirty="0" smtClean="0"/>
              <a:t>. sistemas bancarios)</a:t>
            </a:r>
          </a:p>
          <a:p>
            <a:pPr lvl="1"/>
            <a:r>
              <a:rPr lang="es-ES" dirty="0" smtClean="0"/>
              <a:t>Datos a escala web</a:t>
            </a:r>
          </a:p>
          <a:p>
            <a:pPr lvl="1"/>
            <a:r>
              <a:rPr lang="es-ES" dirty="0" smtClean="0"/>
              <a:t>Alta frecuencia de lecturas y escrituras</a:t>
            </a:r>
          </a:p>
          <a:p>
            <a:pPr lvl="1"/>
            <a:r>
              <a:rPr lang="es-ES" dirty="0" smtClean="0"/>
              <a:t>Cambios de esquema de datos frecuentes</a:t>
            </a:r>
          </a:p>
          <a:p>
            <a:pPr lvl="1"/>
            <a:r>
              <a:rPr lang="es-ES" dirty="0" smtClean="0"/>
              <a:t>Las aplicaciones sociales (no bancarias) no necesitan el mismo nivel de ACID</a:t>
            </a:r>
          </a:p>
          <a:p>
            <a:pPr marL="393192" lvl="1" indent="0">
              <a:buNone/>
            </a:pPr>
            <a:r>
              <a:rPr lang="es-ES" sz="2700" dirty="0"/>
              <a:t>Algunas de las opciones de </a:t>
            </a:r>
            <a:r>
              <a:rPr lang="es-ES" sz="2700" dirty="0" err="1"/>
              <a:t>NoSQL</a:t>
            </a:r>
            <a:r>
              <a:rPr lang="es-ES" sz="2700" dirty="0"/>
              <a:t> actualmente disponibles son: </a:t>
            </a:r>
            <a:r>
              <a:rPr lang="es-ES" sz="2700" dirty="0" err="1"/>
              <a:t>Cassandra</a:t>
            </a:r>
            <a:r>
              <a:rPr lang="es-ES" sz="2700" dirty="0"/>
              <a:t>, </a:t>
            </a:r>
            <a:r>
              <a:rPr lang="es-ES" sz="2700" dirty="0" err="1"/>
              <a:t>MongoDB</a:t>
            </a:r>
            <a:r>
              <a:rPr lang="es-ES" sz="2700" dirty="0"/>
              <a:t>, </a:t>
            </a:r>
            <a:r>
              <a:rPr lang="es-ES" sz="2700" dirty="0" err="1"/>
              <a:t>Jackrabbit</a:t>
            </a:r>
            <a:r>
              <a:rPr lang="es-ES" sz="2700" dirty="0"/>
              <a:t>, </a:t>
            </a:r>
            <a:r>
              <a:rPr lang="es-ES" sz="2700" dirty="0" err="1"/>
              <a:t>CouchDB</a:t>
            </a:r>
            <a:r>
              <a:rPr lang="es-ES" sz="2700" dirty="0"/>
              <a:t>, </a:t>
            </a:r>
            <a:r>
              <a:rPr lang="es-ES" sz="2700" dirty="0" err="1"/>
              <a:t>BigTable</a:t>
            </a:r>
            <a:r>
              <a:rPr lang="es-ES" sz="2700" dirty="0"/>
              <a:t> y </a:t>
            </a:r>
            <a:r>
              <a:rPr lang="es-ES" sz="2700" dirty="0" err="1"/>
              <a:t>Dynamo</a:t>
            </a:r>
            <a:r>
              <a:rPr lang="es-ES" sz="2700" dirty="0"/>
              <a:t>.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RBDMS vs </a:t>
            </a:r>
            <a:r>
              <a:rPr lang="es-PY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0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r>
              <a:rPr lang="es-ES" dirty="0" smtClean="0"/>
              <a:t>Almacenes de clave – </a:t>
            </a:r>
            <a:r>
              <a:rPr lang="es-ES" dirty="0" smtClean="0"/>
              <a:t>valor</a:t>
            </a:r>
          </a:p>
          <a:p>
            <a:pPr lvl="1"/>
            <a:r>
              <a:rPr lang="es-PY" dirty="0"/>
              <a:t>Estas son las más sencillas de entender. Simplemente guardan </a:t>
            </a:r>
            <a:r>
              <a:rPr lang="es-PY" dirty="0" err="1"/>
              <a:t>tuplas</a:t>
            </a:r>
            <a:r>
              <a:rPr lang="es-PY" dirty="0"/>
              <a:t> que contienen una clave y su valor. Cuándo se quiere recuperar un dato, simplemente se busca por su clave y se recupera el valor.</a:t>
            </a:r>
          </a:p>
          <a:p>
            <a:pPr lvl="1"/>
            <a:r>
              <a:rPr lang="es-PY" dirty="0"/>
              <a:t>En esta categoría encontramos: </a:t>
            </a:r>
          </a:p>
          <a:p>
            <a:pPr lvl="2"/>
            <a:r>
              <a:rPr lang="es-PY" dirty="0" err="1">
                <a:hlinkClick r:id="rId2"/>
              </a:rPr>
              <a:t>DynamoDB</a:t>
            </a:r>
            <a:r>
              <a:rPr lang="es-PY" dirty="0"/>
              <a:t>: desarrollada por Amazon, es una opción de almacenaje que </a:t>
            </a:r>
            <a:r>
              <a:rPr lang="es-PY" dirty="0" smtClean="0"/>
              <a:t>podemos </a:t>
            </a:r>
            <a:r>
              <a:rPr lang="es-PY" dirty="0"/>
              <a:t>usar desde los Amazon Web </a:t>
            </a:r>
            <a:r>
              <a:rPr lang="es-PY" dirty="0" err="1"/>
              <a:t>Services</a:t>
            </a:r>
            <a:r>
              <a:rPr lang="es-PY" dirty="0"/>
              <a:t>. La utilizan el Washington Post y </a:t>
            </a:r>
            <a:r>
              <a:rPr lang="es-PY" dirty="0" err="1"/>
              <a:t>Scopely</a:t>
            </a:r>
            <a:r>
              <a:rPr lang="es-PY" dirty="0"/>
              <a:t>.</a:t>
            </a:r>
          </a:p>
          <a:p>
            <a:pPr lvl="2"/>
            <a:r>
              <a:rPr lang="es-PY" dirty="0" err="1">
                <a:hlinkClick r:id="rId3"/>
              </a:rPr>
              <a:t>Redis</a:t>
            </a:r>
            <a:r>
              <a:rPr lang="es-PY" dirty="0"/>
              <a:t>: desarrollada en C y de código abierto, es utilizada por </a:t>
            </a:r>
            <a:r>
              <a:rPr lang="es-PY" dirty="0" err="1"/>
              <a:t>Craiglist</a:t>
            </a:r>
            <a:r>
              <a:rPr lang="es-PY" dirty="0"/>
              <a:t> y </a:t>
            </a:r>
            <a:r>
              <a:rPr lang="es-PY" dirty="0" err="1"/>
              <a:t>Stack</a:t>
            </a:r>
            <a:r>
              <a:rPr lang="es-PY" dirty="0"/>
              <a:t> </a:t>
            </a:r>
            <a:r>
              <a:rPr lang="es-PY" dirty="0" err="1"/>
              <a:t>Overflow</a:t>
            </a:r>
            <a:r>
              <a:rPr lang="es-PY" dirty="0"/>
              <a:t> (</a:t>
            </a:r>
            <a:r>
              <a:rPr lang="es-PY" dirty="0">
                <a:hlinkClick r:id="rId4"/>
              </a:rPr>
              <a:t>a modo de caché</a:t>
            </a:r>
            <a:r>
              <a:rPr lang="es-PY" dirty="0"/>
              <a:t>).</a:t>
            </a:r>
          </a:p>
          <a:p>
            <a:endParaRPr lang="es-ES" dirty="0" smtClean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Taxonomía de soluciones </a:t>
            </a:r>
            <a:r>
              <a:rPr lang="es-PY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Almacenes </a:t>
            </a:r>
            <a:r>
              <a:rPr lang="es-ES" dirty="0" smtClean="0"/>
              <a:t>de familia de </a:t>
            </a:r>
            <a:r>
              <a:rPr lang="es-ES" dirty="0" smtClean="0"/>
              <a:t>columnas</a:t>
            </a:r>
            <a:endParaRPr lang="es-PY" b="1" dirty="0" smtClean="0"/>
          </a:p>
          <a:p>
            <a:pPr lvl="1"/>
            <a:r>
              <a:rPr lang="es-PY" dirty="0" smtClean="0"/>
              <a:t>Este tipo de bases de datos están pensadas para realizar consultas y agregaciones sobre grandes cantidades de datos. Funcionan de forma parecida a las bases de datos relacionales, pero almacenando columnas de datos en lugar de registros.</a:t>
            </a:r>
          </a:p>
          <a:p>
            <a:pPr lvl="1"/>
            <a:r>
              <a:rPr lang="es-PY" dirty="0" smtClean="0"/>
              <a:t>En </a:t>
            </a:r>
            <a:r>
              <a:rPr lang="es-PY" dirty="0"/>
              <a:t>esta categoría encontramos: </a:t>
            </a:r>
          </a:p>
          <a:p>
            <a:pPr lvl="2"/>
            <a:r>
              <a:rPr lang="es-PY" dirty="0" err="1">
                <a:hlinkClick r:id="rId3"/>
              </a:rPr>
              <a:t>Cassandra</a:t>
            </a:r>
            <a:r>
              <a:rPr lang="es-PY" dirty="0"/>
              <a:t>: incluida en esta sección, aunque en realidad sigue un modelo híbrido entre orientada a columnas y clave-valor. Es utilizada por Facebook y Twitter (aunque dejaron de usarla para almacenar tweets).</a:t>
            </a:r>
          </a:p>
          <a:p>
            <a:pPr lvl="2"/>
            <a:r>
              <a:rPr lang="es-PY" dirty="0" err="1">
                <a:hlinkClick r:id="rId4"/>
              </a:rPr>
              <a:t>HBase</a:t>
            </a:r>
            <a:r>
              <a:rPr lang="es-PY" dirty="0"/>
              <a:t>. Escrita en Java y mantenida por el </a:t>
            </a:r>
            <a:r>
              <a:rPr lang="es-PY" dirty="0" err="1"/>
              <a:t>Projecto</a:t>
            </a:r>
            <a:r>
              <a:rPr lang="es-PY" dirty="0"/>
              <a:t> </a:t>
            </a:r>
            <a:r>
              <a:rPr lang="es-PY" dirty="0" err="1"/>
              <a:t>Hadoop</a:t>
            </a:r>
            <a:r>
              <a:rPr lang="es-PY" dirty="0"/>
              <a:t> de Apache, se utiliza para procesar grandes cantidades de datos. La utilizan Facebook, Twitter o </a:t>
            </a:r>
            <a:r>
              <a:rPr lang="es-PY" dirty="0" err="1"/>
              <a:t>Yahoo</a:t>
            </a:r>
            <a:r>
              <a:rPr lang="es-PY" dirty="0"/>
              <a:t>.</a:t>
            </a:r>
          </a:p>
          <a:p>
            <a:endParaRPr lang="es-ES" dirty="0" smtClean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Taxonomía de soluciones </a:t>
            </a:r>
            <a:r>
              <a:rPr lang="es-PY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1"/>
          </a:xfrm>
        </p:spPr>
        <p:txBody>
          <a:bodyPr>
            <a:normAutofit/>
          </a:bodyPr>
          <a:lstStyle/>
          <a:p>
            <a:r>
              <a:rPr lang="es-ES" dirty="0" smtClean="0"/>
              <a:t>Almacenes </a:t>
            </a:r>
            <a:r>
              <a:rPr lang="es-ES" dirty="0" smtClean="0"/>
              <a:t>de </a:t>
            </a:r>
            <a:r>
              <a:rPr lang="es-ES" dirty="0" smtClean="0"/>
              <a:t>documentos</a:t>
            </a:r>
          </a:p>
          <a:p>
            <a:pPr lvl="1"/>
            <a:r>
              <a:rPr lang="es-PY" dirty="0"/>
              <a:t>Son aquellas que gestionan datos </a:t>
            </a:r>
            <a:r>
              <a:rPr lang="es-PY" dirty="0" err="1"/>
              <a:t>semi</a:t>
            </a:r>
            <a:r>
              <a:rPr lang="es-PY" dirty="0"/>
              <a:t> estructurados. Es decir documentos. Estos datos son almacenados en algún formato estándar como puede ser XML, JSON o BSON. Para hacernos una idea un documento suele ser algo parecido a:</a:t>
            </a:r>
          </a:p>
          <a:p>
            <a:pPr lvl="1"/>
            <a:endParaRPr lang="es-PY" dirty="0" smtClean="0"/>
          </a:p>
          <a:p>
            <a:pPr lvl="1"/>
            <a:endParaRPr lang="es-PY" dirty="0" smtClean="0"/>
          </a:p>
          <a:p>
            <a:endParaRPr lang="es-ES" dirty="0" smtClean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Taxonomía de soluciones </a:t>
            </a:r>
            <a:r>
              <a:rPr lang="es-PY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510" y="3429000"/>
            <a:ext cx="2410227" cy="320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3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1"/>
          </a:xfrm>
        </p:spPr>
        <p:txBody>
          <a:bodyPr>
            <a:normAutofit/>
          </a:bodyPr>
          <a:lstStyle/>
          <a:p>
            <a:pPr lvl="1"/>
            <a:r>
              <a:rPr lang="es-PY" dirty="0"/>
              <a:t>Son las bases de datos </a:t>
            </a:r>
            <a:r>
              <a:rPr lang="es-PY" dirty="0" err="1"/>
              <a:t>NoSQL</a:t>
            </a:r>
            <a:r>
              <a:rPr lang="es-PY" dirty="0"/>
              <a:t> más versátiles. Se pueden utilizar en gran cantidad de proyectos, incluyendo muchos que tradicionalmente funcionarían sobre bases de datos relacionales.</a:t>
            </a:r>
          </a:p>
          <a:p>
            <a:pPr lvl="1"/>
            <a:r>
              <a:rPr lang="es-PY" dirty="0"/>
              <a:t>En esta categoría encontramos: </a:t>
            </a:r>
          </a:p>
          <a:p>
            <a:pPr lvl="2"/>
            <a:r>
              <a:rPr lang="es-PY" dirty="0" err="1">
                <a:hlinkClick r:id="rId2"/>
              </a:rPr>
              <a:t>MongoDB</a:t>
            </a:r>
            <a:r>
              <a:rPr lang="es-PY" dirty="0"/>
              <a:t>: probablemente la base de datos </a:t>
            </a:r>
            <a:r>
              <a:rPr lang="es-PY" dirty="0" err="1"/>
              <a:t>NoSQL</a:t>
            </a:r>
            <a:r>
              <a:rPr lang="es-PY" dirty="0"/>
              <a:t> más famosa del momento. </a:t>
            </a:r>
            <a:r>
              <a:rPr lang="es-PY" dirty="0" smtClean="0"/>
              <a:t>Algunas </a:t>
            </a:r>
            <a:r>
              <a:rPr lang="es-PY" dirty="0"/>
              <a:t>compañías que actualmente utilizan </a:t>
            </a:r>
            <a:r>
              <a:rPr lang="es-PY" dirty="0" err="1"/>
              <a:t>MongoDB</a:t>
            </a:r>
            <a:r>
              <a:rPr lang="es-PY" dirty="0"/>
              <a:t> son </a:t>
            </a:r>
            <a:r>
              <a:rPr lang="es-PY" dirty="0" err="1"/>
              <a:t>Foursquare</a:t>
            </a:r>
            <a:r>
              <a:rPr lang="es-PY" dirty="0"/>
              <a:t> o eBay.</a:t>
            </a:r>
          </a:p>
          <a:p>
            <a:pPr lvl="2"/>
            <a:r>
              <a:rPr lang="es-PY" dirty="0" err="1">
                <a:hlinkClick r:id="rId3"/>
              </a:rPr>
              <a:t>CouchDB</a:t>
            </a:r>
            <a:r>
              <a:rPr lang="es-PY" dirty="0"/>
              <a:t>: es la base de datos orientada a documentos de Apache. Una de sus interesantes características es que los datos son accesibles a través de una API </a:t>
            </a:r>
            <a:r>
              <a:rPr lang="es-PY" dirty="0" err="1"/>
              <a:t>Rest</a:t>
            </a:r>
            <a:r>
              <a:rPr lang="es-PY" dirty="0"/>
              <a:t>. Este sistema es utilizado por compañías como </a:t>
            </a:r>
            <a:r>
              <a:rPr lang="es-PY" dirty="0" err="1"/>
              <a:t>Credit</a:t>
            </a:r>
            <a:r>
              <a:rPr lang="es-PY" dirty="0"/>
              <a:t> </a:t>
            </a:r>
            <a:r>
              <a:rPr lang="es-PY" dirty="0" err="1"/>
              <a:t>Suisse</a:t>
            </a:r>
            <a:r>
              <a:rPr lang="es-PY" dirty="0"/>
              <a:t> y la BBC.</a:t>
            </a:r>
          </a:p>
          <a:p>
            <a:pPr lvl="1"/>
            <a:endParaRPr lang="es-PY" dirty="0" smtClean="0"/>
          </a:p>
          <a:p>
            <a:pPr lvl="1"/>
            <a:endParaRPr lang="es-PY" dirty="0" smtClean="0"/>
          </a:p>
          <a:p>
            <a:endParaRPr lang="es-ES" dirty="0" smtClean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Taxonomía de soluciones </a:t>
            </a:r>
            <a:r>
              <a:rPr lang="es-PY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r>
              <a:rPr lang="es-ES" dirty="0" smtClean="0"/>
              <a:t>Almacenes </a:t>
            </a:r>
            <a:r>
              <a:rPr lang="es-ES" dirty="0" smtClean="0"/>
              <a:t>de </a:t>
            </a:r>
            <a:r>
              <a:rPr lang="es-ES" dirty="0" smtClean="0"/>
              <a:t>grafos</a:t>
            </a:r>
          </a:p>
          <a:p>
            <a:pPr lvl="1"/>
            <a:r>
              <a:rPr lang="es-PY" dirty="0"/>
              <a:t>Basadas en la teoría de grafos utilizan nodos y aristas para representar los datos almacenados. Son muy útiles para guardar información en modelos con muchas relaciones, como redes y conexiones sociales.</a:t>
            </a:r>
          </a:p>
          <a:p>
            <a:pPr lvl="1"/>
            <a:r>
              <a:rPr lang="es-PY" dirty="0"/>
              <a:t>En esta categoría encontramos: </a:t>
            </a:r>
          </a:p>
          <a:p>
            <a:pPr lvl="2"/>
            <a:r>
              <a:rPr lang="es-PY" dirty="0" err="1">
                <a:hlinkClick r:id="rId2"/>
              </a:rPr>
              <a:t>Infinite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Graph</a:t>
            </a:r>
            <a:r>
              <a:rPr lang="es-PY" dirty="0"/>
              <a:t>: escrita en Java y C++ por la compañía </a:t>
            </a:r>
            <a:r>
              <a:rPr lang="es-PY" dirty="0" err="1"/>
              <a:t>Objectivity</a:t>
            </a:r>
            <a:r>
              <a:rPr lang="es-PY" dirty="0"/>
              <a:t>. Tiene dos modelos de licenciamiento: uno gratuito y otro de pago.</a:t>
            </a:r>
          </a:p>
          <a:p>
            <a:pPr lvl="2"/>
            <a:r>
              <a:rPr lang="es-PY" dirty="0">
                <a:hlinkClick r:id="rId3"/>
              </a:rPr>
              <a:t>Neo4j</a:t>
            </a:r>
            <a:r>
              <a:rPr lang="es-PY" dirty="0"/>
              <a:t>: base de datos de código abierto, escrita en Java por la compañía Neo </a:t>
            </a:r>
            <a:r>
              <a:rPr lang="es-PY" dirty="0" err="1"/>
              <a:t>Technology</a:t>
            </a:r>
            <a:r>
              <a:rPr lang="es-PY" dirty="0"/>
              <a:t>. Utilizada por compañías como HP, </a:t>
            </a:r>
            <a:r>
              <a:rPr lang="es-PY" dirty="0" err="1"/>
              <a:t>Infojobs</a:t>
            </a:r>
            <a:r>
              <a:rPr lang="es-PY" dirty="0"/>
              <a:t> o Cisco.</a:t>
            </a:r>
          </a:p>
          <a:p>
            <a:pPr marL="630936" lvl="2" indent="0">
              <a:buNone/>
            </a:pPr>
            <a:endParaRPr lang="es-ES" dirty="0" smtClean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Taxonomía de soluciones </a:t>
            </a:r>
            <a:r>
              <a:rPr lang="es-PY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r>
              <a:rPr lang="es-ES" dirty="0" smtClean="0"/>
              <a:t>Almacenes </a:t>
            </a:r>
            <a:r>
              <a:rPr lang="es-ES" dirty="0" smtClean="0"/>
              <a:t>de </a:t>
            </a:r>
            <a:r>
              <a:rPr lang="es-ES" dirty="0" smtClean="0"/>
              <a:t>grafos</a:t>
            </a:r>
          </a:p>
          <a:p>
            <a:pPr lvl="2"/>
            <a:r>
              <a:rPr lang="es-ES" dirty="0" smtClean="0"/>
              <a:t>La </a:t>
            </a:r>
            <a:r>
              <a:rPr lang="es-ES" dirty="0" err="1" smtClean="0"/>
              <a:t>informacion</a:t>
            </a:r>
            <a:r>
              <a:rPr lang="es-ES" dirty="0" smtClean="0"/>
              <a:t> es representada en nodos</a:t>
            </a:r>
          </a:p>
          <a:p>
            <a:pPr lvl="2"/>
            <a:r>
              <a:rPr lang="es-ES" dirty="0" smtClean="0"/>
              <a:t>Ya está normalizada</a:t>
            </a:r>
          </a:p>
          <a:p>
            <a:pPr lvl="2"/>
            <a:r>
              <a:rPr lang="es-ES" dirty="0" smtClean="0"/>
              <a:t>No es necesario </a:t>
            </a:r>
            <a:r>
              <a:rPr lang="es-ES" dirty="0" err="1" smtClean="0"/>
              <a:t>difinir</a:t>
            </a:r>
            <a:r>
              <a:rPr lang="es-ES" dirty="0" smtClean="0"/>
              <a:t> cantidad de atributos</a:t>
            </a:r>
          </a:p>
          <a:p>
            <a:pPr lvl="2"/>
            <a:r>
              <a:rPr lang="es-ES" dirty="0" smtClean="0"/>
              <a:t>Registros de longitud variable</a:t>
            </a:r>
          </a:p>
          <a:p>
            <a:pPr lvl="2"/>
            <a:endParaRPr lang="es-ES" dirty="0" smtClean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Taxonomía de soluciones </a:t>
            </a:r>
            <a:r>
              <a:rPr lang="es-PY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3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Las bases de datos relacionales tradicionales nos permiten definir la estructura de un esquema que demanda regla rígidas y garantizan ACID.</a:t>
            </a:r>
          </a:p>
          <a:p>
            <a:r>
              <a:rPr lang="es-ES" dirty="0" smtClean="0"/>
              <a:t>Las aplicaciones web modernas presentan </a:t>
            </a:r>
            <a:r>
              <a:rPr lang="es-ES" dirty="0" err="1" smtClean="0"/>
              <a:t>desafios</a:t>
            </a:r>
            <a:r>
              <a:rPr lang="es-ES" dirty="0" smtClean="0"/>
              <a:t> muy distintos a las que presentan los sistemas empresariales tradicionales (</a:t>
            </a:r>
            <a:r>
              <a:rPr lang="es-ES" dirty="0" err="1" smtClean="0"/>
              <a:t>e.j</a:t>
            </a:r>
            <a:r>
              <a:rPr lang="es-ES" dirty="0" smtClean="0"/>
              <a:t>. sistemas bancarios)</a:t>
            </a:r>
          </a:p>
          <a:p>
            <a:pPr lvl="1"/>
            <a:r>
              <a:rPr lang="es-ES" dirty="0" smtClean="0"/>
              <a:t>Datos a escala web</a:t>
            </a:r>
          </a:p>
          <a:p>
            <a:pPr lvl="1"/>
            <a:r>
              <a:rPr lang="es-ES" dirty="0" smtClean="0"/>
              <a:t>Alta frecuencia de lecturas y escrituras</a:t>
            </a:r>
          </a:p>
          <a:p>
            <a:pPr lvl="1"/>
            <a:r>
              <a:rPr lang="es-ES" dirty="0" smtClean="0"/>
              <a:t>Cambios de esquema de datos frecuentes</a:t>
            </a:r>
          </a:p>
          <a:p>
            <a:pPr lvl="1"/>
            <a:r>
              <a:rPr lang="es-ES" dirty="0" smtClean="0"/>
              <a:t>Las aplicaciones sociales (no bancarias) no necesitan el mismo nivel de ACID</a:t>
            </a:r>
          </a:p>
          <a:p>
            <a:pPr marL="393192" lvl="1" indent="0">
              <a:buNone/>
            </a:pPr>
            <a:r>
              <a:rPr lang="es-ES" sz="2700" dirty="0"/>
              <a:t>Algunas de las opciones de </a:t>
            </a:r>
            <a:r>
              <a:rPr lang="es-ES" sz="2700" dirty="0" err="1"/>
              <a:t>NoSQL</a:t>
            </a:r>
            <a:r>
              <a:rPr lang="es-ES" sz="2700" dirty="0"/>
              <a:t> actualmente disponibles son: </a:t>
            </a:r>
            <a:r>
              <a:rPr lang="es-ES" sz="2700" dirty="0" err="1"/>
              <a:t>Cassandra</a:t>
            </a:r>
            <a:r>
              <a:rPr lang="es-ES" sz="2700" dirty="0"/>
              <a:t>, </a:t>
            </a:r>
            <a:r>
              <a:rPr lang="es-ES" sz="2700" dirty="0" err="1"/>
              <a:t>MongoDB</a:t>
            </a:r>
            <a:r>
              <a:rPr lang="es-ES" sz="2700" dirty="0"/>
              <a:t>, </a:t>
            </a:r>
            <a:r>
              <a:rPr lang="es-ES" sz="2700" dirty="0" err="1"/>
              <a:t>Jackrabbit</a:t>
            </a:r>
            <a:r>
              <a:rPr lang="es-ES" sz="2700" dirty="0"/>
              <a:t>, </a:t>
            </a:r>
            <a:r>
              <a:rPr lang="es-ES" sz="2700" dirty="0" err="1"/>
              <a:t>CouchDB</a:t>
            </a:r>
            <a:r>
              <a:rPr lang="es-ES" sz="2700" dirty="0"/>
              <a:t>, </a:t>
            </a:r>
            <a:r>
              <a:rPr lang="es-ES" sz="2700" dirty="0" err="1"/>
              <a:t>BigTable</a:t>
            </a:r>
            <a:r>
              <a:rPr lang="es-ES" sz="2700" dirty="0"/>
              <a:t> y </a:t>
            </a:r>
            <a:r>
              <a:rPr lang="es-ES" sz="2700" dirty="0" err="1"/>
              <a:t>Dynamo</a:t>
            </a:r>
            <a:r>
              <a:rPr lang="es-ES" sz="2700" dirty="0"/>
              <a:t>.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Arquitectura </a:t>
            </a:r>
            <a:r>
              <a:rPr lang="es-PY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pPr fontAlgn="base"/>
            <a:r>
              <a:rPr lang="es-ES" b="1" dirty="0" err="1" smtClean="0">
                <a:hlinkClick r:id="rId2"/>
              </a:rPr>
              <a:t>MongoDB</a:t>
            </a:r>
            <a:r>
              <a:rPr lang="es-ES" dirty="0" smtClean="0"/>
              <a:t> es un gestor de datos </a:t>
            </a:r>
            <a:r>
              <a:rPr lang="es-ES" b="1" dirty="0" err="1" smtClean="0"/>
              <a:t>NoSQL</a:t>
            </a:r>
            <a:r>
              <a:rPr lang="es-ES" b="1" dirty="0" smtClean="0"/>
              <a:t> distribuido de tipo documental</a:t>
            </a:r>
            <a:r>
              <a:rPr lang="es-ES" dirty="0" smtClean="0"/>
              <a:t> que almacena documentos en un formato similar </a:t>
            </a:r>
            <a:r>
              <a:rPr lang="es-ES" dirty="0" smtClean="0"/>
              <a:t>a </a:t>
            </a:r>
            <a:r>
              <a:rPr lang="es-ES" dirty="0" smtClean="0">
                <a:hlinkClick r:id="rId3"/>
              </a:rPr>
              <a:t>JSON</a:t>
            </a:r>
            <a:r>
              <a:rPr lang="es-ES" dirty="0" smtClean="0"/>
              <a:t> (para ser más exactos internamente usa BSON). Está escrita en C++ y es </a:t>
            </a:r>
            <a:r>
              <a:rPr lang="es-ES" b="1" dirty="0" err="1" smtClean="0"/>
              <a:t>multi</a:t>
            </a:r>
            <a:r>
              <a:rPr lang="es-ES" b="1" dirty="0" smtClean="0"/>
              <a:t>-plataforma</a:t>
            </a:r>
            <a:r>
              <a:rPr lang="es-ES" dirty="0" smtClean="0"/>
              <a:t>, </a:t>
            </a:r>
            <a:r>
              <a:rPr lang="es-ES" b="1" dirty="0" smtClean="0"/>
              <a:t>Open </a:t>
            </a:r>
            <a:r>
              <a:rPr lang="es-ES" b="1" dirty="0" err="1" smtClean="0"/>
              <a:t>Source</a:t>
            </a:r>
            <a:r>
              <a:rPr lang="es-ES" b="1" dirty="0" smtClean="0"/>
              <a:t> y gratuito</a:t>
            </a:r>
            <a:r>
              <a:rPr lang="es-ES" dirty="0" smtClean="0"/>
              <a:t>.</a:t>
            </a:r>
          </a:p>
          <a:p>
            <a:pPr marL="109728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/>
          <a:lstStyle/>
          <a:p>
            <a:r>
              <a:rPr lang="es-PY" dirty="0" err="1" smtClean="0"/>
              <a:t>Not</a:t>
            </a:r>
            <a:r>
              <a:rPr lang="es-PY" dirty="0" smtClean="0"/>
              <a:t> </a:t>
            </a:r>
            <a:r>
              <a:rPr lang="es-PY" dirty="0" err="1" smtClean="0"/>
              <a:t>Only</a:t>
            </a:r>
            <a:r>
              <a:rPr lang="es-PY" dirty="0" smtClean="0"/>
              <a:t> SQL</a:t>
            </a:r>
          </a:p>
          <a:p>
            <a:r>
              <a:rPr lang="es-PY" dirty="0" smtClean="0"/>
              <a:t>Proporciona un mecanismo para el almacenamiento y obtención de información que se modela en un formato distinto a las relacione tabulares propias de las bases de datos relacionales.</a:t>
            </a:r>
          </a:p>
          <a:p>
            <a:r>
              <a:rPr lang="es-ES" dirty="0" smtClean="0"/>
              <a:t>Esta nueva forma de trabajar responde a otra forma de organización de los datos que permiten una menor rigidez de los datos y formas novedosas de trabajo</a:t>
            </a:r>
            <a:endParaRPr lang="es-PY" dirty="0" smtClean="0"/>
          </a:p>
          <a:p>
            <a:pPr lvl="1"/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Qué es </a:t>
            </a:r>
            <a:r>
              <a:rPr lang="es-PY" dirty="0" err="1" smtClean="0">
                <a:solidFill>
                  <a:schemeClr val="tx1"/>
                </a:solidFill>
              </a:rPr>
              <a:t>NoSQL</a:t>
            </a:r>
            <a:r>
              <a:rPr lang="es-PY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pPr fontAlgn="base"/>
            <a:r>
              <a:rPr lang="es-ES" dirty="0" smtClean="0"/>
              <a:t>El proyecto nació a finales del año 2007 como un proyecto interno de una empresa llamada </a:t>
            </a:r>
            <a:r>
              <a:rPr lang="es-ES" b="1" dirty="0" smtClean="0"/>
              <a:t>10Gen</a:t>
            </a:r>
            <a:r>
              <a:rPr lang="es-ES" dirty="0" smtClean="0"/>
              <a:t> para usarlo en una aplicación de Internet que estaban desarrollando, pero en 2009 decidieron liberarlo como Open </a:t>
            </a:r>
            <a:r>
              <a:rPr lang="es-ES" dirty="0" err="1" smtClean="0"/>
              <a:t>Source</a:t>
            </a:r>
            <a:r>
              <a:rPr lang="es-ES" dirty="0" smtClean="0"/>
              <a:t> y dedicarse íntegramente a él, ofreciendo soporte comercial y servicios relacionados.</a:t>
            </a:r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pPr fontAlgn="base"/>
            <a:r>
              <a:rPr lang="es-ES" dirty="0" smtClean="0"/>
              <a:t>Su nombre proviene de la palabra en inglés </a:t>
            </a:r>
            <a:r>
              <a:rPr lang="es-ES" b="1" dirty="0" err="1" smtClean="0"/>
              <a:t>Humongous</a:t>
            </a:r>
            <a:r>
              <a:rPr lang="es-ES" dirty="0" smtClean="0"/>
              <a:t>, que significa literalmente "algo realmente grande", y se refiere a su capacidad de gestionar cantidades enormes de datos. 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pPr fontAlgn="base"/>
            <a:r>
              <a:rPr lang="es-ES" dirty="0" smtClean="0"/>
              <a:t>Sus principales características son:</a:t>
            </a:r>
          </a:p>
          <a:p>
            <a:pPr lvl="1" fontAlgn="base"/>
            <a:r>
              <a:rPr lang="es-ES" dirty="0" smtClean="0"/>
              <a:t>Basado en el motor V8 de Google </a:t>
            </a:r>
            <a:r>
              <a:rPr lang="es-ES" dirty="0" err="1" smtClean="0"/>
              <a:t>Chrome</a:t>
            </a:r>
            <a:r>
              <a:rPr lang="es-ES" dirty="0" smtClean="0"/>
              <a:t> para </a:t>
            </a:r>
            <a:r>
              <a:rPr lang="es-ES" dirty="0" err="1" smtClean="0"/>
              <a:t>JavaScript</a:t>
            </a:r>
            <a:r>
              <a:rPr lang="es-ES" dirty="0" smtClean="0"/>
              <a:t>. Facilidad de aprendizaje por basarse en este lenguaje.</a:t>
            </a:r>
          </a:p>
          <a:p>
            <a:pPr lvl="1" fontAlgn="base"/>
            <a:endParaRPr lang="es-ES" dirty="0" smtClean="0"/>
          </a:p>
          <a:p>
            <a:pPr lvl="1" fontAlgn="base"/>
            <a:r>
              <a:rPr lang="es-ES" dirty="0" smtClean="0"/>
              <a:t>Almacenamiento flexible basado en JSON sin necesidad de definir esquemas previamente.</a:t>
            </a:r>
          </a:p>
          <a:p>
            <a:pPr lvl="1" fontAlgn="base"/>
            <a:endParaRPr lang="es-ES" dirty="0" smtClean="0"/>
          </a:p>
          <a:p>
            <a:pPr lvl="1" fontAlgn="base"/>
            <a:r>
              <a:rPr lang="es-ES" dirty="0" smtClean="0"/>
              <a:t>Soporte para creación de índices a partir de cualquier atributo, lo que facilita mucho su uso </a:t>
            </a:r>
            <a:r>
              <a:rPr lang="es-ES" dirty="0" smtClean="0"/>
              <a:t>porque </a:t>
            </a:r>
            <a:r>
              <a:rPr lang="es-ES" dirty="0" smtClean="0"/>
              <a:t>no es necesario definir procesos </a:t>
            </a:r>
            <a:r>
              <a:rPr lang="es-ES" dirty="0" err="1" smtClean="0">
                <a:hlinkClick r:id="rId2"/>
              </a:rPr>
              <a:t>Map</a:t>
            </a:r>
            <a:r>
              <a:rPr lang="es-ES" dirty="0" smtClean="0">
                <a:hlinkClick r:id="rId2"/>
              </a:rPr>
              <a:t>-Reduce</a:t>
            </a:r>
            <a:r>
              <a:rPr lang="es-ES" dirty="0" smtClean="0"/>
              <a:t>.</a:t>
            </a:r>
          </a:p>
          <a:p>
            <a:pPr lvl="1" fontAlgn="base"/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 fontScale="77500" lnSpcReduction="20000"/>
          </a:bodyPr>
          <a:lstStyle/>
          <a:p>
            <a:pPr marL="393192" lvl="1" indent="0" fontAlgn="base">
              <a:buNone/>
            </a:pPr>
            <a:r>
              <a:rPr lang="es-ES" sz="2800" dirty="0"/>
              <a:t>Sus principales características </a:t>
            </a:r>
            <a:r>
              <a:rPr lang="es-ES" sz="2800" dirty="0" smtClean="0"/>
              <a:t>son (</a:t>
            </a:r>
            <a:r>
              <a:rPr lang="es-ES" sz="2800" dirty="0" err="1" smtClean="0"/>
              <a:t>cont</a:t>
            </a:r>
            <a:r>
              <a:rPr lang="es-ES" sz="2800" dirty="0" smtClean="0"/>
              <a:t>):</a:t>
            </a:r>
            <a:endParaRPr lang="es-ES" sz="2800" dirty="0"/>
          </a:p>
          <a:p>
            <a:pPr marL="393192" lvl="1" indent="0" fontAlgn="base">
              <a:buNone/>
            </a:pPr>
            <a:endParaRPr lang="es-ES" sz="2800" dirty="0" smtClean="0"/>
          </a:p>
          <a:p>
            <a:pPr lvl="1" fontAlgn="base"/>
            <a:r>
              <a:rPr lang="es-ES" sz="2800" dirty="0" smtClean="0"/>
              <a:t>Alto </a:t>
            </a:r>
            <a:r>
              <a:rPr lang="es-ES" sz="2800" dirty="0" smtClean="0"/>
              <a:t>rendimiento para consultas y actualizaciones.</a:t>
            </a:r>
          </a:p>
          <a:p>
            <a:pPr lvl="1" fontAlgn="base"/>
            <a:endParaRPr lang="es-ES" sz="2800" dirty="0" smtClean="0"/>
          </a:p>
          <a:p>
            <a:pPr lvl="1" fontAlgn="base"/>
            <a:r>
              <a:rPr lang="es-ES" sz="2800" dirty="0" smtClean="0"/>
              <a:t>Consultas flexibles basadas en documentos.</a:t>
            </a:r>
          </a:p>
          <a:p>
            <a:pPr lvl="1" fontAlgn="base"/>
            <a:endParaRPr lang="es-ES" sz="2800" dirty="0" smtClean="0"/>
          </a:p>
          <a:p>
            <a:pPr lvl="1" fontAlgn="base"/>
            <a:r>
              <a:rPr lang="es-ES" sz="2800" dirty="0" smtClean="0"/>
              <a:t>Alta capacidad de crecimiento, replicación y escalabilidad: puedes escalar horizontalmente simplemente añadiendo máquinas baratas sin ver afectado el rendimiento ni complicar la gestión.</a:t>
            </a:r>
          </a:p>
          <a:p>
            <a:pPr lvl="1" fontAlgn="base"/>
            <a:endParaRPr lang="es-ES" sz="2800" dirty="0" smtClean="0"/>
          </a:p>
          <a:p>
            <a:pPr lvl="1" fontAlgn="base"/>
            <a:r>
              <a:rPr lang="es-ES" sz="2800" dirty="0" smtClean="0"/>
              <a:t>Soporte para almacenamiento independiente de archivos de cualquier tamaño basado en </a:t>
            </a:r>
            <a:r>
              <a:rPr lang="es-ES" sz="2800" dirty="0" err="1" smtClean="0"/>
              <a:t>GridFS</a:t>
            </a:r>
            <a:r>
              <a:rPr lang="es-ES" sz="2800" dirty="0" smtClean="0"/>
              <a:t>.</a:t>
            </a:r>
          </a:p>
          <a:p>
            <a:pPr lvl="1" fontAlgn="base"/>
            <a:endParaRPr lang="es-ES" sz="2800" dirty="0" smtClean="0"/>
          </a:p>
          <a:p>
            <a:pPr lvl="1" fontAlgn="base"/>
            <a:r>
              <a:rPr lang="es-ES" sz="2800" dirty="0" smtClean="0"/>
              <a:t>Soporte para tareas </a:t>
            </a:r>
            <a:r>
              <a:rPr lang="es-ES" sz="2800" dirty="0" err="1" smtClean="0"/>
              <a:t>Map</a:t>
            </a:r>
            <a:r>
              <a:rPr lang="es-ES" sz="2800" dirty="0" smtClean="0"/>
              <a:t>-Reduce si es necesario.</a:t>
            </a:r>
          </a:p>
          <a:p>
            <a:pPr fontAlgn="base"/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s-ES" dirty="0" smtClean="0"/>
              <a:t>Aplicaciones</a:t>
            </a:r>
          </a:p>
          <a:p>
            <a:pPr fontAlgn="base">
              <a:buNone/>
            </a:pPr>
            <a:r>
              <a:rPr lang="es-ES" dirty="0" smtClean="0"/>
              <a:t>Este tipo de bases de datos no sustituyen a las bases de datos tradicionales, como SQL Server, Oracle o </a:t>
            </a:r>
            <a:r>
              <a:rPr lang="es-ES" dirty="0" err="1" smtClean="0"/>
              <a:t>MySQL</a:t>
            </a:r>
            <a:r>
              <a:rPr lang="es-ES" dirty="0" smtClean="0"/>
              <a:t>, sino que </a:t>
            </a:r>
            <a:r>
              <a:rPr lang="es-ES" b="1" dirty="0" smtClean="0"/>
              <a:t>las complementan para ciertos tipos de aplicaciones</a:t>
            </a:r>
            <a:r>
              <a:rPr lang="es-ES" dirty="0" smtClean="0"/>
              <a:t> especializadas. Las bases de datos documentales como </a:t>
            </a:r>
            <a:r>
              <a:rPr lang="es-ES" dirty="0" err="1" smtClean="0"/>
              <a:t>MongoDB</a:t>
            </a:r>
            <a:r>
              <a:rPr lang="es-ES" dirty="0" smtClean="0"/>
              <a:t> se utilizan para multitud de tareas, pero fundamentalmente cuando necesitamos </a:t>
            </a:r>
            <a:r>
              <a:rPr lang="es-ES" b="1" dirty="0" smtClean="0"/>
              <a:t>flexibilidad </a:t>
            </a:r>
            <a:r>
              <a:rPr lang="es-ES" dirty="0" smtClean="0"/>
              <a:t>en la definición de los datos, </a:t>
            </a:r>
            <a:r>
              <a:rPr lang="es-ES" b="1" dirty="0" smtClean="0"/>
              <a:t>sencillez </a:t>
            </a:r>
            <a:r>
              <a:rPr lang="es-ES" dirty="0" smtClean="0"/>
              <a:t>a la hora de acceder a éstos, </a:t>
            </a:r>
            <a:r>
              <a:rPr lang="es-ES" b="1" dirty="0" smtClean="0"/>
              <a:t>gran rendimiento</a:t>
            </a:r>
            <a:r>
              <a:rPr lang="es-ES" dirty="0" smtClean="0"/>
              <a:t> y posibilidad de </a:t>
            </a:r>
            <a:r>
              <a:rPr lang="es-ES" b="1" dirty="0" smtClean="0"/>
              <a:t>crecer muy rápido</a:t>
            </a:r>
            <a:r>
              <a:rPr lang="es-ES" dirty="0" smtClean="0"/>
              <a:t>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fontAlgn="base"/>
            <a:r>
              <a:rPr lang="es-ES" dirty="0" smtClean="0"/>
              <a:t>Principales componentes</a:t>
            </a:r>
          </a:p>
          <a:p>
            <a:pPr lvl="1" fontAlgn="base"/>
            <a:r>
              <a:rPr lang="es-ES" sz="2400" dirty="0" err="1"/>
              <a:t>Mongod</a:t>
            </a:r>
            <a:r>
              <a:rPr lang="es-ES" sz="2400" dirty="0"/>
              <a:t> </a:t>
            </a:r>
            <a:r>
              <a:rPr lang="es-ES" sz="2400" dirty="0" smtClean="0"/>
              <a:t>(núcleo </a:t>
            </a:r>
            <a:r>
              <a:rPr lang="es-ES" sz="2400" dirty="0"/>
              <a:t>de la base de datos)</a:t>
            </a:r>
          </a:p>
          <a:p>
            <a:pPr lvl="1" fontAlgn="base"/>
            <a:endParaRPr lang="es-ES" sz="2400" dirty="0"/>
          </a:p>
          <a:p>
            <a:pPr lvl="1" fontAlgn="base"/>
            <a:r>
              <a:rPr lang="es-ES" sz="2400" dirty="0"/>
              <a:t>Mongos (controlador de la base de datos)</a:t>
            </a:r>
          </a:p>
          <a:p>
            <a:pPr lvl="1" fontAlgn="base"/>
            <a:endParaRPr lang="es-ES" sz="2400" dirty="0"/>
          </a:p>
          <a:p>
            <a:pPr lvl="1" fontAlgn="base"/>
            <a:r>
              <a:rPr lang="es-ES" sz="2400" dirty="0" err="1"/>
              <a:t>GridFS</a:t>
            </a:r>
            <a:r>
              <a:rPr lang="es-ES" sz="2400" dirty="0"/>
              <a:t> </a:t>
            </a:r>
            <a:r>
              <a:rPr lang="es-ES" sz="2400" dirty="0" smtClean="0"/>
              <a:t>(Función </a:t>
            </a:r>
            <a:r>
              <a:rPr lang="es-ES" sz="2400" dirty="0"/>
              <a:t>de Almacenamiento)</a:t>
            </a:r>
          </a:p>
          <a:p>
            <a:pPr marL="393192" lvl="1" indent="0" fontAlgn="base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fontAlgn="base"/>
            <a:r>
              <a:rPr lang="es-ES" dirty="0" err="1" smtClean="0"/>
              <a:t>Mongod</a:t>
            </a:r>
            <a:endParaRPr lang="es-ES" dirty="0" smtClean="0"/>
          </a:p>
          <a:p>
            <a:pPr marL="393192" lvl="1" indent="0" fontAlgn="base">
              <a:buNone/>
            </a:pPr>
            <a:r>
              <a:rPr lang="es-ES" dirty="0" smtClean="0"/>
              <a:t>Motor central de la BD, puede correr como programa o demonio y posee tres funcionalidades</a:t>
            </a:r>
          </a:p>
          <a:p>
            <a:pPr marL="393192" lvl="1" indent="0" fontAlgn="base">
              <a:buNone/>
            </a:pPr>
            <a:r>
              <a:rPr lang="es-ES" dirty="0"/>
              <a:t>	</a:t>
            </a:r>
            <a:r>
              <a:rPr lang="es-ES" dirty="0" err="1" smtClean="0"/>
              <a:t>Standalone</a:t>
            </a:r>
            <a:r>
              <a:rPr lang="es-ES" dirty="0" smtClean="0"/>
              <a:t> Server</a:t>
            </a:r>
          </a:p>
          <a:p>
            <a:pPr marL="393192" lvl="1" indent="0" fontAlgn="base">
              <a:buNone/>
            </a:pPr>
            <a:r>
              <a:rPr lang="es-ES" dirty="0"/>
              <a:t>	</a:t>
            </a:r>
            <a:r>
              <a:rPr lang="es-ES" dirty="0" err="1" smtClean="0"/>
              <a:t>Config</a:t>
            </a:r>
            <a:r>
              <a:rPr lang="es-ES" dirty="0" smtClean="0"/>
              <a:t> Server</a:t>
            </a:r>
          </a:p>
          <a:p>
            <a:pPr marL="393192" lvl="1" indent="0" fontAlgn="base">
              <a:buNone/>
            </a:pPr>
            <a:r>
              <a:rPr lang="es-ES" dirty="0"/>
              <a:t>	</a:t>
            </a:r>
            <a:r>
              <a:rPr lang="es-ES" dirty="0" err="1" smtClean="0"/>
              <a:t>Shard</a:t>
            </a:r>
            <a:r>
              <a:rPr lang="es-ES" dirty="0" smtClean="0"/>
              <a:t> </a:t>
            </a:r>
            <a:r>
              <a:rPr lang="es-ES" dirty="0" err="1" smtClean="0"/>
              <a:t>Partition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fontAlgn="base"/>
            <a:r>
              <a:rPr lang="es-ES" sz="2400" dirty="0" smtClean="0"/>
              <a:t>Mongos</a:t>
            </a:r>
          </a:p>
          <a:p>
            <a:pPr lvl="1" fontAlgn="base"/>
            <a:r>
              <a:rPr lang="es-ES" sz="2400" dirty="0" smtClean="0"/>
              <a:t>Brinda transparencia a las aplicaciones clientes</a:t>
            </a:r>
            <a:endParaRPr lang="es-ES" sz="2400" dirty="0"/>
          </a:p>
          <a:p>
            <a:pPr lvl="1" fontAlgn="base"/>
            <a:endParaRPr lang="es-ES" sz="2400" dirty="0"/>
          </a:p>
          <a:p>
            <a:pPr marL="393192" lvl="1" indent="0" fontAlgn="base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52492"/>
            <a:ext cx="5860926" cy="400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2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fontAlgn="base"/>
            <a:r>
              <a:rPr lang="es-ES" dirty="0" err="1" smtClean="0"/>
              <a:t>Mongod</a:t>
            </a:r>
            <a:endParaRPr lang="es-ES" dirty="0" smtClean="0"/>
          </a:p>
          <a:p>
            <a:pPr marL="393192" lvl="1" indent="0" fontAlgn="base">
              <a:buNone/>
            </a:pPr>
            <a:r>
              <a:rPr lang="es-ES" dirty="0" smtClean="0"/>
              <a:t>Motor central de la BD, puede correr como programa o demonio y posee tres funcionalidades</a:t>
            </a:r>
          </a:p>
          <a:p>
            <a:pPr marL="393192" lvl="1" indent="0" fontAlgn="base">
              <a:buNone/>
            </a:pPr>
            <a:r>
              <a:rPr lang="es-ES" dirty="0"/>
              <a:t>	</a:t>
            </a:r>
            <a:r>
              <a:rPr lang="es-ES" dirty="0" err="1" smtClean="0"/>
              <a:t>Standalone</a:t>
            </a:r>
            <a:r>
              <a:rPr lang="es-ES" dirty="0" smtClean="0"/>
              <a:t> Server</a:t>
            </a:r>
          </a:p>
          <a:p>
            <a:pPr marL="393192" lvl="1" indent="0" fontAlgn="base">
              <a:buNone/>
            </a:pPr>
            <a:r>
              <a:rPr lang="es-ES" dirty="0"/>
              <a:t>	</a:t>
            </a:r>
            <a:r>
              <a:rPr lang="es-ES" dirty="0" err="1" smtClean="0"/>
              <a:t>Config</a:t>
            </a:r>
            <a:r>
              <a:rPr lang="es-ES" dirty="0" smtClean="0"/>
              <a:t> Server</a:t>
            </a:r>
          </a:p>
          <a:p>
            <a:pPr marL="393192" lvl="1" indent="0" fontAlgn="base">
              <a:buNone/>
            </a:pPr>
            <a:r>
              <a:rPr lang="es-ES" dirty="0"/>
              <a:t>	</a:t>
            </a:r>
            <a:r>
              <a:rPr lang="es-ES" dirty="0" err="1" smtClean="0"/>
              <a:t>Shard</a:t>
            </a:r>
            <a:r>
              <a:rPr lang="es-ES" dirty="0" smtClean="0"/>
              <a:t> </a:t>
            </a:r>
            <a:r>
              <a:rPr lang="es-ES" dirty="0" err="1" smtClean="0"/>
              <a:t>Partition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fontAlgn="base"/>
            <a:r>
              <a:rPr lang="es-ES" sz="2800" dirty="0" err="1"/>
              <a:t>GridFS</a:t>
            </a:r>
            <a:r>
              <a:rPr lang="es-ES" sz="2800" dirty="0"/>
              <a:t> </a:t>
            </a:r>
            <a:endParaRPr lang="es-ES" sz="2800" dirty="0" smtClean="0"/>
          </a:p>
          <a:p>
            <a:pPr lvl="1" fontAlgn="base"/>
            <a:r>
              <a:rPr lang="es-ES" sz="2400" dirty="0" err="1"/>
              <a:t>Funcion</a:t>
            </a:r>
            <a:r>
              <a:rPr lang="es-ES" sz="2400" dirty="0"/>
              <a:t> que almacena y extrae ficheros de la </a:t>
            </a:r>
            <a:r>
              <a:rPr lang="es-ES" sz="2400" dirty="0" smtClean="0"/>
              <a:t>BD</a:t>
            </a:r>
          </a:p>
          <a:p>
            <a:pPr lvl="1" fontAlgn="base"/>
            <a:endParaRPr lang="es-ES" sz="2400" dirty="0"/>
          </a:p>
          <a:p>
            <a:pPr lvl="1" fontAlgn="base"/>
            <a:r>
              <a:rPr lang="es-ES" sz="2400" dirty="0"/>
              <a:t>Define dos colecciones files y </a:t>
            </a:r>
            <a:r>
              <a:rPr lang="es-ES" sz="2400" dirty="0" err="1" smtClean="0"/>
              <a:t>chunks</a:t>
            </a:r>
            <a:endParaRPr lang="es-ES" sz="2400" dirty="0" smtClean="0"/>
          </a:p>
          <a:p>
            <a:pPr lvl="1" fontAlgn="base"/>
            <a:endParaRPr lang="es-ES" sz="2400" dirty="0"/>
          </a:p>
          <a:p>
            <a:pPr lvl="1" fontAlgn="base"/>
            <a:r>
              <a:rPr lang="es-ES" sz="2400" dirty="0"/>
              <a:t>Ficheros mayores a 10MB se dividirán en partes menores, y cada bloque se </a:t>
            </a:r>
            <a:r>
              <a:rPr lang="es-ES" sz="2400" dirty="0" err="1"/>
              <a:t>guardrá</a:t>
            </a:r>
            <a:r>
              <a:rPr lang="es-ES" sz="2400" dirty="0"/>
              <a:t> </a:t>
            </a:r>
            <a:r>
              <a:rPr lang="es-ES" sz="2400" dirty="0"/>
              <a:t>como un documento en la colección de bloques.</a:t>
            </a:r>
            <a:endParaRPr lang="es-ES" sz="2400" dirty="0"/>
          </a:p>
          <a:p>
            <a:pPr marL="393192" lvl="1" indent="0" fontAlgn="base">
              <a:buNone/>
            </a:pPr>
            <a:endParaRPr lang="es-ES" sz="2400" dirty="0"/>
          </a:p>
          <a:p>
            <a:pPr marL="393192" lvl="1" indent="0" fontAlgn="base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/>
          <a:lstStyle/>
          <a:p>
            <a:r>
              <a:rPr lang="es-PY" dirty="0"/>
              <a:t>Existen aplicaciones para las que las bases de </a:t>
            </a:r>
            <a:r>
              <a:rPr lang="es-PY" dirty="0" smtClean="0"/>
              <a:t>datos relacionales </a:t>
            </a:r>
            <a:r>
              <a:rPr lang="es-PY" dirty="0"/>
              <a:t>no son la mejor solución</a:t>
            </a:r>
            <a:r>
              <a:rPr lang="es-PY" dirty="0" smtClean="0"/>
              <a:t>...</a:t>
            </a:r>
          </a:p>
          <a:p>
            <a:pPr marL="109728" indent="0">
              <a:buNone/>
            </a:pPr>
            <a:endParaRPr lang="es-PY" dirty="0"/>
          </a:p>
          <a:p>
            <a:r>
              <a:rPr lang="es-PY" dirty="0" smtClean="0"/>
              <a:t>O </a:t>
            </a:r>
            <a:r>
              <a:rPr lang="es-PY" dirty="0"/>
              <a:t>para las cuales no todo se resuelve mejor </a:t>
            </a:r>
            <a:r>
              <a:rPr lang="es-PY" dirty="0" smtClean="0"/>
              <a:t>usando  exclusivamente </a:t>
            </a:r>
            <a:r>
              <a:rPr lang="es-PY" dirty="0"/>
              <a:t>una base de datos relacional.</a:t>
            </a:r>
          </a:p>
          <a:p>
            <a:pPr lvl="1"/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Motivación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marL="393192" lvl="1" indent="0" fontAlgn="base">
              <a:buNone/>
            </a:pPr>
            <a:endParaRPr lang="es-ES" sz="2400" dirty="0"/>
          </a:p>
          <a:p>
            <a:pPr marL="393192" lvl="1" indent="0" fontAlgn="base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</a:t>
            </a:r>
            <a:r>
              <a:rPr lang="es-PY" dirty="0" smtClean="0">
                <a:solidFill>
                  <a:schemeClr val="tx1"/>
                </a:solidFill>
              </a:rPr>
              <a:t>DB. Arquitectura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5" y="1556792"/>
            <a:ext cx="8554505" cy="456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5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</a:t>
            </a:r>
            <a:r>
              <a:rPr lang="es-PY" dirty="0" smtClean="0">
                <a:solidFill>
                  <a:schemeClr val="tx1"/>
                </a:solidFill>
              </a:rPr>
              <a:t>DB. Model</a:t>
            </a:r>
            <a:r>
              <a:rPr lang="es-PY" dirty="0" smtClean="0">
                <a:solidFill>
                  <a:schemeClr val="tx1"/>
                </a:solidFill>
              </a:rPr>
              <a:t>o de Datos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857656" cy="446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5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marL="393192" lvl="1" indent="0" fontAlgn="base">
              <a:buNone/>
            </a:pPr>
            <a:endParaRPr lang="es-ES" sz="2400" dirty="0"/>
          </a:p>
          <a:p>
            <a:pPr marL="393192" lvl="1" indent="0" fontAlgn="base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</a:t>
            </a:r>
            <a:r>
              <a:rPr lang="es-PY" dirty="0" smtClean="0">
                <a:solidFill>
                  <a:schemeClr val="tx1"/>
                </a:solidFill>
              </a:rPr>
              <a:t>DB. Modelo de Datos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6" y="1532019"/>
            <a:ext cx="8393196" cy="412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4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fontAlgn="base"/>
            <a:r>
              <a:rPr lang="es-ES" sz="2800" dirty="0" smtClean="0"/>
              <a:t>Esquema Flexible</a:t>
            </a:r>
          </a:p>
          <a:p>
            <a:pPr lvl="1" fontAlgn="base"/>
            <a:r>
              <a:rPr lang="es-ES" sz="2400" dirty="0" smtClean="0"/>
              <a:t>Las colecciones no fuerzan una estructura idéntica para los documentos.</a:t>
            </a:r>
          </a:p>
          <a:p>
            <a:pPr lvl="1" fontAlgn="base"/>
            <a:r>
              <a:rPr lang="es-ES" sz="2400" dirty="0" smtClean="0"/>
              <a:t>Los documentos no necesitan la misma cantidad de campos, y aquellos comunes pueden contener diferentes tipos de datos</a:t>
            </a:r>
          </a:p>
          <a:p>
            <a:pPr lvl="1" fontAlgn="base"/>
            <a:r>
              <a:rPr lang="es-ES" sz="2400" dirty="0" smtClean="0"/>
              <a:t>Cada documento necesita un número relevante de campos de la entidad.</a:t>
            </a:r>
            <a:endParaRPr lang="es-ES" sz="2400" dirty="0"/>
          </a:p>
          <a:p>
            <a:pPr marL="393192" lvl="1" indent="0" fontAlgn="base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fontAlgn="base"/>
            <a:r>
              <a:rPr lang="es-ES" sz="2800" dirty="0" smtClean="0"/>
              <a:t>Estructura de un documento</a:t>
            </a:r>
          </a:p>
          <a:p>
            <a:pPr lvl="1" fontAlgn="base"/>
            <a:r>
              <a:rPr lang="es-ES" sz="2400" dirty="0" smtClean="0"/>
              <a:t>Guarda la estructura de datos en documentos tipo BSON, usando un esquema </a:t>
            </a:r>
            <a:r>
              <a:rPr lang="es-ES" sz="2400" dirty="0" err="1" smtClean="0"/>
              <a:t>dinamico</a:t>
            </a:r>
            <a:r>
              <a:rPr lang="es-ES" sz="2400" dirty="0" smtClean="0"/>
              <a:t> con la siguiente disposición:</a:t>
            </a:r>
          </a:p>
          <a:p>
            <a:pPr lvl="1" fontAlgn="base"/>
            <a:r>
              <a:rPr lang="es-ES" sz="2400" dirty="0" smtClean="0"/>
              <a:t>{ campo1: valor1,</a:t>
            </a:r>
          </a:p>
          <a:p>
            <a:pPr marL="393192" lvl="1" indent="0" fontAlgn="base">
              <a:buNone/>
            </a:pPr>
            <a:r>
              <a:rPr lang="es-ES" sz="2400" dirty="0" smtClean="0"/>
              <a:t>	campo2: valor2,</a:t>
            </a:r>
          </a:p>
          <a:p>
            <a:pPr marL="393192" lvl="1" indent="0" fontAlgn="base">
              <a:buNone/>
            </a:pPr>
            <a:r>
              <a:rPr lang="es-ES" sz="2400" dirty="0"/>
              <a:t>	</a:t>
            </a:r>
            <a:r>
              <a:rPr lang="es-ES" sz="2400" dirty="0" smtClean="0"/>
              <a:t>campo3:  valor3,</a:t>
            </a:r>
          </a:p>
          <a:p>
            <a:pPr marL="393192" lvl="1" indent="0" fontAlgn="base">
              <a:buNone/>
            </a:pPr>
            <a:r>
              <a:rPr lang="es-ES" sz="2400" dirty="0"/>
              <a:t> </a:t>
            </a:r>
            <a:r>
              <a:rPr lang="es-ES" sz="2400" dirty="0" smtClean="0"/>
              <a:t>   …</a:t>
            </a:r>
          </a:p>
          <a:p>
            <a:pPr marL="393192" lvl="1" indent="0" fontAlgn="base">
              <a:buNone/>
            </a:pPr>
            <a:r>
              <a:rPr lang="es-ES" sz="2400" dirty="0"/>
              <a:t> </a:t>
            </a:r>
            <a:r>
              <a:rPr lang="es-ES" sz="2400" dirty="0" smtClean="0"/>
              <a:t>    </a:t>
            </a:r>
            <a:r>
              <a:rPr lang="es-ES" sz="2400" dirty="0" err="1" smtClean="0"/>
              <a:t>campoN</a:t>
            </a:r>
            <a:r>
              <a:rPr lang="es-ES" sz="2400" dirty="0" smtClean="0"/>
              <a:t>: </a:t>
            </a:r>
            <a:r>
              <a:rPr lang="es-ES" sz="2400" dirty="0" err="1" smtClean="0"/>
              <a:t>valorN</a:t>
            </a:r>
            <a:endParaRPr lang="es-ES" sz="2400" dirty="0" smtClean="0"/>
          </a:p>
          <a:p>
            <a:pPr marL="393192" lvl="1" indent="0" fontAlgn="base">
              <a:buNone/>
            </a:pPr>
            <a:r>
              <a:rPr lang="es-ES" sz="2400" dirty="0" smtClean="0"/>
              <a:t>   }</a:t>
            </a:r>
            <a:endParaRPr lang="es-ES" sz="2400" dirty="0"/>
          </a:p>
          <a:p>
            <a:pPr marL="393192" lvl="1" indent="0" fontAlgn="base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pPr fontAlgn="base"/>
            <a:r>
              <a:rPr lang="es-ES" sz="2800" dirty="0" smtClean="0"/>
              <a:t>Respaldos y Restauración</a:t>
            </a:r>
          </a:p>
          <a:p>
            <a:pPr lvl="1" fontAlgn="base"/>
            <a:r>
              <a:rPr lang="es-ES" sz="2400" dirty="0" smtClean="0"/>
              <a:t>Respaldos</a:t>
            </a:r>
          </a:p>
          <a:p>
            <a:pPr lvl="2" fontAlgn="base"/>
            <a:r>
              <a:rPr lang="es-ES" sz="2200" dirty="0" smtClean="0"/>
              <a:t>Se utiliza el ejecutable </a:t>
            </a:r>
            <a:r>
              <a:rPr lang="es-ES" sz="2200" dirty="0" err="1" smtClean="0"/>
              <a:t>mongodump</a:t>
            </a:r>
            <a:endParaRPr lang="es-ES" sz="2200" dirty="0" smtClean="0"/>
          </a:p>
          <a:p>
            <a:pPr lvl="1" fontAlgn="base"/>
            <a:endParaRPr lang="es-ES" sz="2400" dirty="0"/>
          </a:p>
          <a:p>
            <a:pPr lvl="1" fontAlgn="base"/>
            <a:r>
              <a:rPr lang="es-ES" sz="2400" dirty="0" smtClean="0"/>
              <a:t>Restauración</a:t>
            </a:r>
          </a:p>
          <a:p>
            <a:pPr lvl="2" fontAlgn="base"/>
            <a:r>
              <a:rPr lang="es-ES" sz="2200" dirty="0" smtClean="0"/>
              <a:t>Se utiliza </a:t>
            </a:r>
            <a:r>
              <a:rPr lang="es-ES" sz="2200" dirty="0" err="1" smtClean="0"/>
              <a:t>mongorestore</a:t>
            </a:r>
            <a:endParaRPr lang="es-ES" sz="2200" dirty="0"/>
          </a:p>
          <a:p>
            <a:pPr marL="393192" lvl="1" indent="0" fontAlgn="base">
              <a:buNone/>
            </a:pPr>
            <a:endParaRPr lang="es-ES" sz="2400" dirty="0"/>
          </a:p>
          <a:p>
            <a:pPr marL="393192" lvl="1" indent="0" fontAlgn="base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3" y="1700808"/>
            <a:ext cx="870296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5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s-ES" dirty="0" smtClean="0"/>
              <a:t>Aplicaciones</a:t>
            </a:r>
          </a:p>
          <a:p>
            <a:pPr fontAlgn="base">
              <a:buNone/>
            </a:pPr>
            <a:r>
              <a:rPr lang="es-ES" dirty="0" smtClean="0"/>
              <a:t>Es adecuada para crear </a:t>
            </a:r>
            <a:r>
              <a:rPr lang="es-ES" b="1" dirty="0" smtClean="0"/>
              <a:t>aplicaciones de Internet</a:t>
            </a:r>
            <a:r>
              <a:rPr lang="es-ES" dirty="0" smtClean="0"/>
              <a:t> que registren muchos datos o que simplemente queramos crear de manera muy flexible, pero también para </a:t>
            </a:r>
            <a:r>
              <a:rPr lang="es-ES" b="1" dirty="0" smtClean="0"/>
              <a:t>sistemas muy grandes</a:t>
            </a:r>
            <a:r>
              <a:rPr lang="es-ES" dirty="0" smtClean="0"/>
              <a:t> como registradores de datos de sensores, que pueden llegar a recibir decenas o cientos de miles de lecturas de datos por segundo, pasando por </a:t>
            </a:r>
            <a:r>
              <a:rPr lang="es-ES" b="1" dirty="0" smtClean="0"/>
              <a:t>gestores de datos de ventas</a:t>
            </a:r>
            <a:r>
              <a:rPr lang="es-ES" dirty="0" smtClean="0"/>
              <a:t>, infraestructura de almacenamiento para </a:t>
            </a:r>
            <a:r>
              <a:rPr lang="es-ES" b="1" dirty="0" smtClean="0"/>
              <a:t>redes sociales</a:t>
            </a:r>
            <a:r>
              <a:rPr lang="es-ES" dirty="0" smtClean="0"/>
              <a:t>, </a:t>
            </a:r>
            <a:r>
              <a:rPr lang="es-ES" b="1" dirty="0" smtClean="0"/>
              <a:t>juegos masivos online</a:t>
            </a:r>
            <a:r>
              <a:rPr lang="es-ES" dirty="0" smtClean="0"/>
              <a:t>, gestores de </a:t>
            </a:r>
            <a:r>
              <a:rPr lang="es-ES" b="1" dirty="0" smtClean="0"/>
              <a:t>contenidos</a:t>
            </a:r>
            <a:r>
              <a:rPr lang="es-ES" dirty="0" smtClean="0"/>
              <a:t>, aplicaciones de </a:t>
            </a:r>
            <a:r>
              <a:rPr lang="es-ES" b="1" dirty="0" smtClean="0"/>
              <a:t>análisis de datos</a:t>
            </a:r>
            <a:r>
              <a:rPr lang="es-ES" dirty="0" smtClean="0"/>
              <a:t> </a:t>
            </a:r>
            <a:r>
              <a:rPr lang="es-ES" dirty="0" err="1" smtClean="0"/>
              <a:t>y</a:t>
            </a:r>
            <a:r>
              <a:rPr lang="es-ES" i="1" dirty="0" err="1" smtClean="0"/>
              <a:t>reporting</a:t>
            </a:r>
            <a:r>
              <a:rPr lang="es-ES" i="1" dirty="0" smtClean="0"/>
              <a:t>...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s-ES" sz="3600" dirty="0" smtClean="0"/>
              <a:t>Aplicaciones</a:t>
            </a:r>
          </a:p>
          <a:p>
            <a:pPr fontAlgn="base"/>
            <a:endParaRPr lang="es-ES" dirty="0" smtClean="0"/>
          </a:p>
          <a:p>
            <a:pPr fontAlgn="base">
              <a:buNone/>
            </a:pPr>
            <a:r>
              <a:rPr lang="es-ES" sz="3100" dirty="0" smtClean="0"/>
              <a:t>Actualmente lo utilizan para empresas como eBay, </a:t>
            </a:r>
            <a:r>
              <a:rPr lang="es-ES" sz="3100" dirty="0" err="1" smtClean="0"/>
              <a:t>Foursquare</a:t>
            </a:r>
            <a:r>
              <a:rPr lang="es-ES" sz="3100" dirty="0" smtClean="0"/>
              <a:t>, </a:t>
            </a:r>
            <a:r>
              <a:rPr lang="es-ES" sz="3100" dirty="0" err="1" smtClean="0"/>
              <a:t>SourceForge</a:t>
            </a:r>
            <a:r>
              <a:rPr lang="es-ES" sz="3100" dirty="0" smtClean="0"/>
              <a:t>, </a:t>
            </a:r>
            <a:r>
              <a:rPr lang="es-ES" sz="3100" dirty="0" err="1" smtClean="0"/>
              <a:t>The</a:t>
            </a:r>
            <a:r>
              <a:rPr lang="es-ES" sz="3100" dirty="0" smtClean="0"/>
              <a:t> New York Times, </a:t>
            </a:r>
            <a:r>
              <a:rPr lang="es-ES" sz="3100" dirty="0" err="1" smtClean="0"/>
              <a:t>The</a:t>
            </a:r>
            <a:r>
              <a:rPr lang="es-ES" sz="3100" dirty="0" smtClean="0"/>
              <a:t> </a:t>
            </a:r>
            <a:r>
              <a:rPr lang="es-ES" sz="3100" dirty="0" err="1" smtClean="0"/>
              <a:t>Guardian</a:t>
            </a:r>
            <a:r>
              <a:rPr lang="es-ES" sz="3100" dirty="0" smtClean="0"/>
              <a:t>, </a:t>
            </a:r>
            <a:r>
              <a:rPr lang="es-ES" sz="3100" dirty="0" smtClean="0"/>
              <a:t>SAP</a:t>
            </a:r>
            <a:r>
              <a:rPr lang="es-ES" sz="3100" dirty="0"/>
              <a:t>,</a:t>
            </a:r>
            <a:r>
              <a:rPr lang="es-ES" sz="3100" dirty="0" smtClean="0"/>
              <a:t> pero </a:t>
            </a:r>
            <a:r>
              <a:rPr lang="es-ES" sz="3100" dirty="0" smtClean="0"/>
              <a:t>también muchas empresas pequeñas que quieren poder desarrollar de manera ágil, barata, sencilla y sin miedo a poder crecer más adelante.</a:t>
            </a:r>
          </a:p>
          <a:p>
            <a:pPr fontAlgn="base">
              <a:buNone/>
            </a:pPr>
            <a:r>
              <a:rPr lang="es-ES" sz="3100" dirty="0" smtClean="0"/>
              <a:t>Al estar basada en JavaScript se lleva especialmente bien con todo tipo de aplicaciones web, especialmente las más </a:t>
            </a:r>
            <a:r>
              <a:rPr lang="es-ES" sz="3100" dirty="0" smtClean="0"/>
              <a:t>modernas </a:t>
            </a:r>
            <a:r>
              <a:rPr lang="es-ES" sz="3100" i="1" dirty="0" smtClean="0"/>
              <a:t>Single </a:t>
            </a:r>
            <a:r>
              <a:rPr lang="es-ES" sz="3100" i="1" dirty="0" smtClean="0"/>
              <a:t>Page </a:t>
            </a:r>
            <a:r>
              <a:rPr lang="es-ES" sz="3100" i="1" dirty="0" err="1" smtClean="0"/>
              <a:t>Applications</a:t>
            </a:r>
            <a:r>
              <a:rPr lang="es-ES" sz="3100" dirty="0" smtClean="0"/>
              <a:t>.</a:t>
            </a:r>
          </a:p>
          <a:p>
            <a:pPr fontAlgn="base">
              <a:buNone/>
            </a:pPr>
            <a:r>
              <a:rPr lang="es-ES" sz="3100" dirty="0" smtClean="0"/>
              <a:t>En general </a:t>
            </a:r>
            <a:r>
              <a:rPr lang="es-ES" sz="3100" b="1" dirty="0" err="1" smtClean="0"/>
              <a:t>MongoDB</a:t>
            </a:r>
            <a:r>
              <a:rPr lang="es-ES" sz="3100" b="1" dirty="0" smtClean="0"/>
              <a:t> puede utilizarse para casi cualquier cosa para la que utilizarías SQL Server o </a:t>
            </a:r>
            <a:r>
              <a:rPr lang="es-ES" sz="3100" b="1" dirty="0" err="1" smtClean="0"/>
              <a:t>MySQL</a:t>
            </a:r>
            <a:r>
              <a:rPr lang="es-ES" sz="3100" dirty="0" smtClean="0"/>
              <a:t>, pero sin la rigidez que presentan este tipo de bases de datos.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2"/>
          </a:xfrm>
        </p:spPr>
        <p:txBody>
          <a:bodyPr>
            <a:normAutofit/>
          </a:bodyPr>
          <a:lstStyle/>
          <a:p>
            <a:pPr lvl="1"/>
            <a:r>
              <a:rPr lang="es-PY" dirty="0" smtClean="0"/>
              <a:t>No cumple con el esquema entidad-relación</a:t>
            </a:r>
          </a:p>
          <a:p>
            <a:pPr lvl="1"/>
            <a:r>
              <a:rPr lang="es-PY" dirty="0" smtClean="0"/>
              <a:t>No impone una estructura de datos</a:t>
            </a:r>
          </a:p>
          <a:p>
            <a:pPr lvl="1"/>
            <a:r>
              <a:rPr lang="es-PY" dirty="0" smtClean="0"/>
              <a:t>Almacena los datos en diferentes formatos</a:t>
            </a:r>
            <a:endParaRPr lang="en-U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Qué es </a:t>
            </a:r>
            <a:r>
              <a:rPr lang="es-PY" dirty="0" err="1" smtClean="0">
                <a:solidFill>
                  <a:schemeClr val="tx1"/>
                </a:solidFill>
              </a:rPr>
              <a:t>NoSQL</a:t>
            </a:r>
            <a:r>
              <a:rPr lang="es-PY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 lnSpcReduction="10000"/>
          </a:bodyPr>
          <a:lstStyle/>
          <a:p>
            <a:r>
              <a:rPr lang="es-ES" b="1" dirty="0" smtClean="0"/>
              <a:t>Consistencia: </a:t>
            </a:r>
            <a:r>
              <a:rPr lang="es-ES" dirty="0" smtClean="0"/>
              <a:t>No se implementan mecanismos rígidos de consistencia como los presentes en las bases de datos relacionales, donde la confirmación de un cambio implica una comunicación del mismo a todos los nodos que lo repliquen. Las bases de datos </a:t>
            </a:r>
            <a:r>
              <a:rPr lang="es-ES" dirty="0" err="1" smtClean="0"/>
              <a:t>NoSQL</a:t>
            </a:r>
            <a:r>
              <a:rPr lang="es-ES" dirty="0" smtClean="0"/>
              <a:t> son ACID, esto significa que una transacción cumple lo siguiente:</a:t>
            </a:r>
          </a:p>
          <a:p>
            <a:pPr lvl="8"/>
            <a:r>
              <a:rPr lang="es-ES" sz="2800" dirty="0" smtClean="0"/>
              <a:t>Atomicidad</a:t>
            </a:r>
          </a:p>
          <a:p>
            <a:pPr lvl="8"/>
            <a:r>
              <a:rPr lang="es-ES" sz="2800" dirty="0" smtClean="0"/>
              <a:t>Consistencia</a:t>
            </a:r>
          </a:p>
          <a:p>
            <a:pPr lvl="8"/>
            <a:r>
              <a:rPr lang="es-ES" sz="2800" dirty="0" smtClean="0"/>
              <a:t>Aislamiento</a:t>
            </a:r>
          </a:p>
          <a:p>
            <a:pPr lvl="8"/>
            <a:r>
              <a:rPr lang="es-ES" sz="2800" dirty="0" smtClean="0"/>
              <a:t>Durabilidad</a:t>
            </a:r>
          </a:p>
          <a:p>
            <a:pPr lvl="1"/>
            <a:endParaRPr lang="es-ES" dirty="0" smtClean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>
                <a:solidFill>
                  <a:schemeClr val="tx1"/>
                </a:solidFill>
              </a:rPr>
              <a:t>Características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pPr lvl="1"/>
            <a:r>
              <a:rPr lang="es-ES" b="1" dirty="0" smtClean="0"/>
              <a:t>Atomicidad:</a:t>
            </a:r>
            <a:r>
              <a:rPr lang="es-ES" dirty="0" smtClean="0"/>
              <a:t> es la propiedad que asegura que la operación se ha realizado o no, y por lo tanto ante un fallo del sistema no puede quedar a medias.</a:t>
            </a:r>
          </a:p>
          <a:p>
            <a:pPr lvl="1"/>
            <a:endParaRPr lang="es-ES" dirty="0" smtClean="0"/>
          </a:p>
          <a:p>
            <a:pPr lvl="1"/>
            <a:r>
              <a:rPr lang="es-ES" b="1" dirty="0"/>
              <a:t>Consistencia:</a:t>
            </a:r>
            <a:r>
              <a:rPr lang="es-ES" dirty="0"/>
              <a:t> es la propiedad que asegura que sólo se empieza aquello que se puede acabar. Por lo tanto se ejecutan aquellas operaciones que no van a romper la reglas y directrices de integridad de la base de datos.</a:t>
            </a:r>
          </a:p>
          <a:p>
            <a:pPr lvl="1"/>
            <a:endParaRPr lang="es-ES" dirty="0" smtClean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Características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pPr lvl="1"/>
            <a:r>
              <a:rPr lang="es-ES" b="1" dirty="0" smtClean="0"/>
              <a:t>Aislamiento:</a:t>
            </a:r>
            <a:r>
              <a:rPr lang="es-ES" dirty="0" smtClean="0"/>
              <a:t> es la propiedad que asegura que una operación no puede afectar a otras. Esto asegura que la realización de dos transacciones sobre la misma información sean independientes y no generen ningún tipo de error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Durabilidad:</a:t>
            </a:r>
            <a:r>
              <a:rPr lang="es-ES" dirty="0"/>
              <a:t> es la propiedad que asegura que una vez realizada la operación, ésta persistirá y no se podrá deshacer aunque falle el sistema.</a:t>
            </a:r>
          </a:p>
          <a:p>
            <a:pPr lvl="1"/>
            <a:endParaRPr lang="es-ES" dirty="0" smtClean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Características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r>
              <a:rPr lang="es-ES" b="1" dirty="0" smtClean="0"/>
              <a:t>Estructura distribuida: </a:t>
            </a:r>
            <a:r>
              <a:rPr lang="es-ES" dirty="0" smtClean="0"/>
              <a:t>Generalmente se distribuyen los datos mediante mecanismos </a:t>
            </a:r>
            <a:r>
              <a:rPr lang="es-ES" dirty="0" smtClean="0"/>
              <a:t>distribuidos </a:t>
            </a:r>
            <a:r>
              <a:rPr lang="es-ES" dirty="0" smtClean="0"/>
              <a:t>como las redes P2P.</a:t>
            </a:r>
          </a:p>
          <a:p>
            <a:r>
              <a:rPr lang="es-ES" b="1" dirty="0" smtClean="0"/>
              <a:t>Escalabilidad Horizontal: </a:t>
            </a:r>
            <a:r>
              <a:rPr lang="es-ES" dirty="0" smtClean="0"/>
              <a:t>La implementación típica se realiza en muchos nodos de capacidad de procesado limitado, en vez de utilizar grandes ‘</a:t>
            </a:r>
            <a:r>
              <a:rPr lang="es-ES" i="1" dirty="0" smtClean="0"/>
              <a:t>mainframes</a:t>
            </a:r>
            <a:r>
              <a:rPr lang="es-ES" dirty="0" smtClean="0"/>
              <a:t>‘.</a:t>
            </a:r>
          </a:p>
          <a:p>
            <a:r>
              <a:rPr lang="es-ES" b="1" dirty="0" smtClean="0"/>
              <a:t>Tolerancia a fallos</a:t>
            </a:r>
            <a:r>
              <a:rPr lang="es-ES" dirty="0" smtClean="0"/>
              <a:t> (debido a la estructura ACID),</a:t>
            </a:r>
            <a:r>
              <a:rPr lang="es-ES" b="1" dirty="0" smtClean="0"/>
              <a:t> redundancia </a:t>
            </a:r>
            <a:r>
              <a:rPr lang="es-ES" dirty="0" smtClean="0"/>
              <a:t>y sin cuellos de botella.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Características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7"/>
          </a:xfrm>
        </p:spPr>
        <p:txBody>
          <a:bodyPr>
            <a:normAutofit/>
          </a:bodyPr>
          <a:lstStyle/>
          <a:p>
            <a:r>
              <a:rPr lang="es-ES" dirty="0" smtClean="0"/>
              <a:t>Preparadas para grandes </a:t>
            </a:r>
            <a:r>
              <a:rPr lang="es-ES" dirty="0" smtClean="0"/>
              <a:t>volúmenes </a:t>
            </a:r>
            <a:r>
              <a:rPr lang="es-ES" dirty="0" smtClean="0"/>
              <a:t>de </a:t>
            </a:r>
            <a:r>
              <a:rPr lang="es-ES" dirty="0" smtClean="0"/>
              <a:t>información estructurada, </a:t>
            </a:r>
            <a:r>
              <a:rPr lang="es-ES" dirty="0" smtClean="0"/>
              <a:t>semi estructurada y sin estructurar.</a:t>
            </a:r>
          </a:p>
          <a:p>
            <a:r>
              <a:rPr lang="es-ES" dirty="0" smtClean="0"/>
              <a:t>Facilitan iteración rápida, </a:t>
            </a:r>
            <a:r>
              <a:rPr lang="es-ES" dirty="0" smtClean="0"/>
              <a:t>metodología </a:t>
            </a:r>
            <a:r>
              <a:rPr lang="es-ES" dirty="0"/>
              <a:t>á</a:t>
            </a:r>
            <a:r>
              <a:rPr lang="es-ES" dirty="0" smtClean="0"/>
              <a:t>giles </a:t>
            </a:r>
            <a:r>
              <a:rPr lang="es-ES" dirty="0" smtClean="0"/>
              <a:t>y </a:t>
            </a:r>
            <a:r>
              <a:rPr lang="es-ES" dirty="0" smtClean="0"/>
              <a:t>despliegue continuo.</a:t>
            </a:r>
            <a:endParaRPr lang="es-ES" dirty="0" smtClean="0"/>
          </a:p>
          <a:p>
            <a:r>
              <a:rPr lang="es-ES" dirty="0" smtClean="0"/>
              <a:t>Coherente con la </a:t>
            </a:r>
            <a:r>
              <a:rPr lang="es-ES" dirty="0" smtClean="0"/>
              <a:t>programación </a:t>
            </a:r>
            <a:r>
              <a:rPr lang="es-ES" dirty="0" smtClean="0"/>
              <a:t>orientada a objetos</a:t>
            </a:r>
          </a:p>
          <a:p>
            <a:r>
              <a:rPr lang="es-ES" dirty="0" smtClean="0"/>
              <a:t>Arquitectura eficiente y escalable.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14D-83DB-403E-96B6-5C02ECBB1A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Ventajas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4478</TotalTime>
  <Words>1476</Words>
  <Application>Microsoft Office PowerPoint</Application>
  <PresentationFormat>Presentación en pantalla (4:3)</PresentationFormat>
  <Paragraphs>237</Paragraphs>
  <Slides>38</Slides>
  <Notes>1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Concurrencia</vt:lpstr>
      <vt:lpstr>Introduccion a NoSQL</vt:lpstr>
      <vt:lpstr>Qué es NoSQL?</vt:lpstr>
      <vt:lpstr>Motivación</vt:lpstr>
      <vt:lpstr>Qué es NoSQL?</vt:lpstr>
      <vt:lpstr>Características</vt:lpstr>
      <vt:lpstr>Características</vt:lpstr>
      <vt:lpstr>Características</vt:lpstr>
      <vt:lpstr>Características</vt:lpstr>
      <vt:lpstr>Ventajas</vt:lpstr>
      <vt:lpstr>Desventajas</vt:lpstr>
      <vt:lpstr>RBDMS vs NoSQL</vt:lpstr>
      <vt:lpstr>Taxonomía de soluciones NoSQL</vt:lpstr>
      <vt:lpstr>Taxonomía de soluciones NoSQL</vt:lpstr>
      <vt:lpstr>Taxonomía de soluciones NoSQL</vt:lpstr>
      <vt:lpstr>Taxonomía de soluciones NoSQL</vt:lpstr>
      <vt:lpstr>Taxonomía de soluciones NoSQL</vt:lpstr>
      <vt:lpstr>Taxonomía de soluciones NoSQL</vt:lpstr>
      <vt:lpstr>Arquitectura NoSQL</vt:lpstr>
      <vt:lpstr>Mongo DB</vt:lpstr>
      <vt:lpstr>Mongo DB</vt:lpstr>
      <vt:lpstr>Mongo DB</vt:lpstr>
      <vt:lpstr>Mongo DB</vt:lpstr>
      <vt:lpstr>Mongo DB</vt:lpstr>
      <vt:lpstr>Mongo DB</vt:lpstr>
      <vt:lpstr>Mongo DB</vt:lpstr>
      <vt:lpstr>Mongo DB</vt:lpstr>
      <vt:lpstr>Mongo DB</vt:lpstr>
      <vt:lpstr>Mongo DB</vt:lpstr>
      <vt:lpstr>Mongo DB</vt:lpstr>
      <vt:lpstr>Mongo DB. Arquitectura</vt:lpstr>
      <vt:lpstr>Mongo DB. Modelo de Datos</vt:lpstr>
      <vt:lpstr>Mongo DB. Modelo de Datos</vt:lpstr>
      <vt:lpstr>Mongo DB</vt:lpstr>
      <vt:lpstr>Mongo DB</vt:lpstr>
      <vt:lpstr>Mongo DB</vt:lpstr>
      <vt:lpstr>Mongo DB</vt:lpstr>
      <vt:lpstr>Mongo DB</vt:lpstr>
      <vt:lpstr>Mongo DB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DATAWAREHOUSE</dc:title>
  <dc:creator>HP</dc:creator>
  <cp:lastModifiedBy>Maria Mercedes Melian</cp:lastModifiedBy>
  <cp:revision>43</cp:revision>
  <dcterms:created xsi:type="dcterms:W3CDTF">2016-10-16T17:51:28Z</dcterms:created>
  <dcterms:modified xsi:type="dcterms:W3CDTF">2016-10-20T19:08:32Z</dcterms:modified>
</cp:coreProperties>
</file>