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0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63ABD7-A7B1-4A34-BFBD-CEA16E34A90B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0520FED-911B-42A6-8D3D-B2B7AD2C1470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Y" dirty="0" smtClean="0"/>
              <a:t>Big Data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La comprensión de una variedad cada vez mayor de datos</a:t>
            </a:r>
          </a:p>
          <a:p>
            <a:pPr lvl="1"/>
            <a:r>
              <a:rPr lang="es-PY" dirty="0" smtClean="0"/>
              <a:t>Debemos </a:t>
            </a:r>
            <a:r>
              <a:rPr lang="es-PY" dirty="0"/>
              <a:t>poder analizar datos tanto relacionales como no relacionales. Más del </a:t>
            </a:r>
            <a:r>
              <a:rPr lang="es-PY" dirty="0" smtClean="0"/>
              <a:t>85% de </a:t>
            </a:r>
            <a:r>
              <a:rPr lang="es-PY" dirty="0"/>
              <a:t>los datos capturados son desestructurados.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Retos actuales</a:t>
            </a:r>
          </a:p>
        </p:txBody>
      </p:sp>
    </p:spTree>
    <p:extLst>
      <p:ext uri="{BB962C8B-B14F-4D97-AF65-F5344CB8AC3E}">
        <p14:creationId xmlns:p14="http://schemas.microsoft.com/office/powerpoint/2010/main" val="90485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Habilitación de análisis en tiempo real de los datos</a:t>
            </a:r>
          </a:p>
          <a:p>
            <a:pPr lvl="1"/>
            <a:r>
              <a:rPr lang="es-PY" dirty="0" smtClean="0"/>
              <a:t>Los </a:t>
            </a:r>
            <a:r>
              <a:rPr lang="es-PY" dirty="0"/>
              <a:t>nuevos grandes generadores de datos (Twitter, Facebook, …) están </a:t>
            </a:r>
            <a:r>
              <a:rPr lang="es-PY" dirty="0" smtClean="0"/>
              <a:t>produciendo volúmenes </a:t>
            </a:r>
            <a:r>
              <a:rPr lang="es-PY" dirty="0"/>
              <a:t>de datos sin precedentes y en tiempo real, lo que no se puede </a:t>
            </a:r>
            <a:r>
              <a:rPr lang="es-PY" dirty="0" smtClean="0"/>
              <a:t>analizar eficazmente </a:t>
            </a:r>
            <a:r>
              <a:rPr lang="es-PY" dirty="0"/>
              <a:t>mediante procesos por lotes normales.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Retos actuales</a:t>
            </a:r>
          </a:p>
        </p:txBody>
      </p:sp>
    </p:spTree>
    <p:extLst>
      <p:ext uri="{BB962C8B-B14F-4D97-AF65-F5344CB8AC3E}">
        <p14:creationId xmlns:p14="http://schemas.microsoft.com/office/powerpoint/2010/main" val="1854682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Toma de </a:t>
            </a:r>
            <a:r>
              <a:rPr lang="es-PY" b="1" dirty="0" smtClean="0"/>
              <a:t>decisiones</a:t>
            </a:r>
          </a:p>
          <a:p>
            <a:pPr lvl="1"/>
            <a:r>
              <a:rPr lang="es-PY" dirty="0"/>
              <a:t>Tomar decisiones en base a datos empíricos y tendencias</a:t>
            </a:r>
          </a:p>
          <a:p>
            <a:pPr lvl="1"/>
            <a:r>
              <a:rPr lang="es-PY" dirty="0"/>
              <a:t>Tomar decisiones en base a corazonadas, instinto </a:t>
            </a:r>
            <a:r>
              <a:rPr lang="es-PY" dirty="0" smtClean="0"/>
              <a:t>o experiencias </a:t>
            </a:r>
            <a:r>
              <a:rPr lang="es-PY" dirty="0"/>
              <a:t>pasadas</a:t>
            </a:r>
            <a:endParaRPr lang="es-P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Utilidades</a:t>
            </a:r>
          </a:p>
        </p:txBody>
      </p:sp>
    </p:spTree>
    <p:extLst>
      <p:ext uri="{BB962C8B-B14F-4D97-AF65-F5344CB8AC3E}">
        <p14:creationId xmlns:p14="http://schemas.microsoft.com/office/powerpoint/2010/main" val="305832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 smtClean="0"/>
              <a:t>Transparencia</a:t>
            </a:r>
          </a:p>
          <a:p>
            <a:pPr lvl="1"/>
            <a:r>
              <a:rPr lang="es-PY" sz="2400" dirty="0"/>
              <a:t>Compartir y hacer accesible grandes volúmenes de datos a las partes </a:t>
            </a:r>
            <a:r>
              <a:rPr lang="es-PY" sz="2400" dirty="0" smtClean="0"/>
              <a:t>interesadas y </a:t>
            </a:r>
            <a:r>
              <a:rPr lang="es-PY" sz="2400" dirty="0"/>
              <a:t>de manera oportuna puede crear un enorme valor y aumentar la eficiencia.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Utilidades</a:t>
            </a:r>
          </a:p>
        </p:txBody>
      </p:sp>
    </p:spTree>
    <p:extLst>
      <p:ext uri="{BB962C8B-B14F-4D97-AF65-F5344CB8AC3E}">
        <p14:creationId xmlns:p14="http://schemas.microsoft.com/office/powerpoint/2010/main" val="151441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Experimentación</a:t>
            </a:r>
          </a:p>
          <a:p>
            <a:pPr lvl="1"/>
            <a:r>
              <a:rPr lang="es-PY" dirty="0"/>
              <a:t>Una vez recopilados los datos que </a:t>
            </a:r>
            <a:r>
              <a:rPr lang="es-PY" dirty="0" smtClean="0"/>
              <a:t>nos interesan</a:t>
            </a:r>
            <a:r>
              <a:rPr lang="es-PY" dirty="0"/>
              <a:t>, la experimentación y </a:t>
            </a:r>
            <a:r>
              <a:rPr lang="es-PY" dirty="0" smtClean="0"/>
              <a:t>la exploración </a:t>
            </a:r>
            <a:r>
              <a:rPr lang="es-PY" dirty="0"/>
              <a:t>de los mismos </a:t>
            </a:r>
            <a:r>
              <a:rPr lang="es-PY" dirty="0" smtClean="0"/>
              <a:t>puede mostrarnos </a:t>
            </a:r>
            <a:r>
              <a:rPr lang="es-PY" dirty="0"/>
              <a:t>información que a primera </a:t>
            </a:r>
            <a:r>
              <a:rPr lang="es-PY" dirty="0" smtClean="0"/>
              <a:t>vista nunca </a:t>
            </a:r>
            <a:r>
              <a:rPr lang="es-PY" dirty="0"/>
              <a:t>hubiésemos encontrado o que </a:t>
            </a:r>
            <a:r>
              <a:rPr lang="es-PY" dirty="0" smtClean="0"/>
              <a:t>nunca se </a:t>
            </a:r>
            <a:r>
              <a:rPr lang="es-PY" dirty="0"/>
              <a:t>nos hubiese ocurrido buscar.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Utilidades</a:t>
            </a:r>
          </a:p>
        </p:txBody>
      </p:sp>
    </p:spTree>
    <p:extLst>
      <p:ext uri="{BB962C8B-B14F-4D97-AF65-F5344CB8AC3E}">
        <p14:creationId xmlns:p14="http://schemas.microsoft.com/office/powerpoint/2010/main" val="101803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Innovación</a:t>
            </a:r>
          </a:p>
          <a:p>
            <a:pPr lvl="1"/>
            <a:r>
              <a:rPr lang="es-PY" dirty="0"/>
              <a:t>Permite crear nuevos productos y servicios, mejorar los existentes e, incluso, </a:t>
            </a:r>
            <a:r>
              <a:rPr lang="es-PY" dirty="0" smtClean="0"/>
              <a:t>crear nuevos </a:t>
            </a:r>
            <a:r>
              <a:rPr lang="es-PY" dirty="0"/>
              <a:t>modelos de negocio.</a:t>
            </a:r>
            <a:r>
              <a:rPr lang="es-PY" sz="2000" dirty="0" smtClean="0"/>
              <a:t>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Utilidades</a:t>
            </a:r>
          </a:p>
        </p:txBody>
      </p:sp>
    </p:spTree>
    <p:extLst>
      <p:ext uri="{BB962C8B-B14F-4D97-AF65-F5344CB8AC3E}">
        <p14:creationId xmlns:p14="http://schemas.microsoft.com/office/powerpoint/2010/main" val="99047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/>
              <a:t>Es una plataforma diseñada para almacenar y analizar </a:t>
            </a:r>
            <a:r>
              <a:rPr lang="es-PY" dirty="0" smtClean="0"/>
              <a:t>grandes volúmenes </a:t>
            </a:r>
            <a:r>
              <a:rPr lang="es-PY" dirty="0"/>
              <a:t>de datos de diferentes tipos. Basada en Google </a:t>
            </a:r>
            <a:r>
              <a:rPr lang="es-PY" dirty="0" err="1" smtClean="0"/>
              <a:t>Map</a:t>
            </a:r>
            <a:r>
              <a:rPr lang="es-PY" dirty="0" smtClean="0"/>
              <a:t>/Reduce </a:t>
            </a:r>
            <a:r>
              <a:rPr lang="es-PY" dirty="0"/>
              <a:t>y Google </a:t>
            </a:r>
            <a:r>
              <a:rPr lang="es-PY" dirty="0" err="1"/>
              <a:t>Filesystem</a:t>
            </a:r>
            <a:r>
              <a:rPr lang="es-PY" dirty="0"/>
              <a:t>.</a:t>
            </a:r>
            <a:endParaRPr lang="es-PY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HADOOP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234586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 err="1" smtClean="0"/>
              <a:t>Map</a:t>
            </a:r>
            <a:r>
              <a:rPr lang="es-PY" dirty="0"/>
              <a:t>: trabajos desarrollados por nosotros. Se</a:t>
            </a:r>
          </a:p>
          <a:p>
            <a:pPr marL="109728" indent="0">
              <a:buNone/>
            </a:pPr>
            <a:r>
              <a:rPr lang="es-PY" dirty="0" smtClean="0"/>
              <a:t> distribuyen </a:t>
            </a:r>
            <a:r>
              <a:rPr lang="es-PY" dirty="0"/>
              <a:t>las tareas en diferentes nodos y </a:t>
            </a:r>
            <a:r>
              <a:rPr lang="es-PY" dirty="0" smtClean="0"/>
              <a:t>se ejecutan</a:t>
            </a:r>
            <a:r>
              <a:rPr lang="es-PY" dirty="0"/>
              <a:t> </a:t>
            </a:r>
            <a:r>
              <a:rPr lang="es-PY" dirty="0" smtClean="0"/>
              <a:t>en </a:t>
            </a:r>
            <a:r>
              <a:rPr lang="es-PY" dirty="0"/>
              <a:t>paralelo. Esto genera una información intermedia.</a:t>
            </a:r>
          </a:p>
          <a:p>
            <a:r>
              <a:rPr lang="es-PY" b="1" dirty="0" smtClean="0"/>
              <a:t>Reduce</a:t>
            </a:r>
            <a:r>
              <a:rPr lang="es-PY" dirty="0"/>
              <a:t>: fusiona la información intermedia y se </a:t>
            </a:r>
            <a:r>
              <a:rPr lang="es-PY" dirty="0" smtClean="0"/>
              <a:t>la ofrece </a:t>
            </a:r>
            <a:r>
              <a:rPr lang="es-PY" dirty="0"/>
              <a:t>al usuario.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err="1" smtClean="0"/>
              <a:t>Map</a:t>
            </a:r>
            <a:r>
              <a:rPr lang="es-PY" dirty="0" smtClean="0"/>
              <a:t>/Reduce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313128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HDFS (Hadoop Distributed File System</a:t>
            </a:r>
            <a:r>
              <a:rPr lang="en-US" b="1" dirty="0" smtClean="0"/>
              <a:t>): </a:t>
            </a:r>
            <a:r>
              <a:rPr lang="es-PY" dirty="0" smtClean="0"/>
              <a:t>Sistema </a:t>
            </a:r>
            <a:r>
              <a:rPr lang="es-PY" dirty="0"/>
              <a:t>de archivos distribuidos, con </a:t>
            </a:r>
            <a:r>
              <a:rPr lang="es-PY" dirty="0" smtClean="0"/>
              <a:t>replicación automática </a:t>
            </a:r>
            <a:r>
              <a:rPr lang="es-PY" dirty="0"/>
              <a:t>y optimizado para lectura. Cada fichero </a:t>
            </a:r>
            <a:r>
              <a:rPr lang="es-PY" dirty="0" smtClean="0"/>
              <a:t>se partición </a:t>
            </a:r>
            <a:r>
              <a:rPr lang="es-PY" dirty="0"/>
              <a:t>y se distribuye en todos los servidores.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HDFS (Hadoop Distributed File System</a:t>
            </a:r>
            <a:r>
              <a:rPr lang="en-US" dirty="0" smtClean="0"/>
              <a:t>)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04945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 err="1"/>
              <a:t>Hive</a:t>
            </a:r>
            <a:r>
              <a:rPr lang="es-PY" dirty="0"/>
              <a:t>: Data </a:t>
            </a:r>
            <a:r>
              <a:rPr lang="es-PY" dirty="0" err="1"/>
              <a:t>Warehouse</a:t>
            </a:r>
            <a:r>
              <a:rPr lang="es-PY" dirty="0"/>
              <a:t> sobre </a:t>
            </a:r>
            <a:r>
              <a:rPr lang="es-PY" dirty="0" err="1"/>
              <a:t>Hadoop</a:t>
            </a:r>
            <a:r>
              <a:rPr lang="es-PY" dirty="0"/>
              <a:t> con lenguaje </a:t>
            </a:r>
            <a:r>
              <a:rPr lang="es-PY" dirty="0" err="1"/>
              <a:t>HiveQL</a:t>
            </a:r>
            <a:r>
              <a:rPr lang="es-PY" dirty="0"/>
              <a:t> (“SQL”).</a:t>
            </a:r>
          </a:p>
          <a:p>
            <a:r>
              <a:rPr lang="es-PY" b="1" dirty="0" err="1" smtClean="0"/>
              <a:t>Pig</a:t>
            </a:r>
            <a:r>
              <a:rPr lang="es-PY" dirty="0"/>
              <a:t>: Lenguaje de script para consulta y análisis de la </a:t>
            </a:r>
            <a:r>
              <a:rPr lang="es-PY" dirty="0" smtClean="0"/>
              <a:t>información. Desarrollado </a:t>
            </a:r>
            <a:r>
              <a:rPr lang="es-PY" dirty="0"/>
              <a:t>por </a:t>
            </a:r>
            <a:r>
              <a:rPr lang="es-PY" dirty="0" err="1"/>
              <a:t>Yahoo</a:t>
            </a:r>
            <a:r>
              <a:rPr lang="es-PY" dirty="0"/>
              <a:t>!.</a:t>
            </a:r>
          </a:p>
          <a:p>
            <a:r>
              <a:rPr lang="es-PY" b="1" dirty="0" err="1" smtClean="0"/>
              <a:t>Sqoop</a:t>
            </a:r>
            <a:r>
              <a:rPr lang="es-PY" dirty="0"/>
              <a:t>: Framework para la integración de bases de datos relacionales.</a:t>
            </a:r>
          </a:p>
          <a:p>
            <a:r>
              <a:rPr lang="es-PY" b="1" dirty="0" err="1" smtClean="0"/>
              <a:t>Flume</a:t>
            </a:r>
            <a:r>
              <a:rPr lang="es-PY" dirty="0"/>
              <a:t>: Servicio para recolectar, agregar y mover grandes volúmenes </a:t>
            </a:r>
            <a:r>
              <a:rPr lang="es-PY" dirty="0" smtClean="0"/>
              <a:t>de datos </a:t>
            </a:r>
            <a:r>
              <a:rPr lang="es-PY" dirty="0"/>
              <a:t>de eventos/</a:t>
            </a:r>
            <a:r>
              <a:rPr lang="es-PY" dirty="0" err="1"/>
              <a:t>logs</a:t>
            </a:r>
            <a:r>
              <a:rPr lang="es-PY" dirty="0"/>
              <a:t>.</a:t>
            </a:r>
            <a:endParaRPr lang="es-PY" b="1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/>
              <a:t>Otros proyectos alrededor de </a:t>
            </a:r>
            <a:r>
              <a:rPr lang="es-PY" dirty="0" err="1"/>
              <a:t>Hadoop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9262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“Big Data” es desde hacer un par de años una de las grandes tendencias dentro del mundo de la tecnología y del marketing, uno de esos “</a:t>
            </a:r>
            <a:r>
              <a:rPr lang="es-ES" dirty="0" err="1" smtClean="0"/>
              <a:t>buzzwords</a:t>
            </a:r>
            <a:r>
              <a:rPr lang="es-ES" dirty="0" smtClean="0"/>
              <a:t>” que en un momento dado empiezan a propagarse y aparecer por todo internet, las grandes empresas se interesan en ello, se crea una industria alrededor y, de repente, todo el mundo sabe lo que es Big Data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Introducción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/>
              <a:t>Arquitectura de un sistema </a:t>
            </a:r>
            <a:r>
              <a:rPr lang="es-PY" dirty="0" err="1" smtClean="0"/>
              <a:t>BigData</a:t>
            </a:r>
            <a:endParaRPr lang="es-PY" dirty="0"/>
          </a:p>
        </p:txBody>
      </p:sp>
      <p:pic>
        <p:nvPicPr>
          <p:cNvPr id="1026" name="Picture 2" descr="Componentes de la plataforma BIG DATA de BEEVA&#10;La arquitectura es flexible: diseño y selección de componentes en función d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9" b="11021"/>
          <a:stretch/>
        </p:blipFill>
        <p:spPr bwMode="auto">
          <a:xfrm>
            <a:off x="611560" y="1556791"/>
            <a:ext cx="8208912" cy="433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86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Cloudera VM</a:t>
            </a:r>
          </a:p>
          <a:p>
            <a:pPr lvl="1"/>
            <a:r>
              <a:rPr lang="es-MX" smtClean="0"/>
              <a:t>www.cloudera.com</a:t>
            </a:r>
            <a:endParaRPr lang="es-PY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Para experimentar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28721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395536" y="2924944"/>
            <a:ext cx="8229600" cy="1143000"/>
          </a:xfrm>
        </p:spPr>
        <p:txBody>
          <a:bodyPr/>
          <a:lstStyle/>
          <a:p>
            <a:pPr algn="ctr"/>
            <a:r>
              <a:rPr lang="es-MX" dirty="0" smtClean="0"/>
              <a:t>Gracias por la atención!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45933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No es una base de datos enorme</a:t>
            </a:r>
          </a:p>
          <a:p>
            <a:endParaRPr lang="es-PY" dirty="0" smtClean="0"/>
          </a:p>
          <a:p>
            <a:r>
              <a:rPr lang="es-ES" dirty="0" smtClean="0"/>
              <a:t>No es un </a:t>
            </a:r>
            <a:r>
              <a:rPr lang="es-ES" dirty="0" err="1" smtClean="0"/>
              <a:t>datawarehouse</a:t>
            </a:r>
            <a:r>
              <a:rPr lang="es-ES" dirty="0" smtClean="0"/>
              <a:t> enorme</a:t>
            </a:r>
          </a:p>
          <a:p>
            <a:endParaRPr lang="es-ES" dirty="0" smtClean="0"/>
          </a:p>
          <a:p>
            <a:r>
              <a:rPr lang="es-ES" dirty="0" smtClean="0"/>
              <a:t>No es una nueva forma de Business </a:t>
            </a:r>
            <a:r>
              <a:rPr lang="es-ES" dirty="0" err="1" smtClean="0"/>
              <a:t>Intelligence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No es llevar las base de datos a la nube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Qué no es Big Data?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Flecha derecha"/>
          <p:cNvSpPr/>
          <p:nvPr/>
        </p:nvSpPr>
        <p:spPr>
          <a:xfrm>
            <a:off x="467544" y="3573016"/>
            <a:ext cx="7416824" cy="864096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Y" dirty="0" smtClean="0"/>
              <a:t>Qué es Big Data?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6084168" y="4437112"/>
            <a:ext cx="1872208" cy="187220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>
                <a:ln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Y mucho más y lo que está por venir</a:t>
            </a:r>
            <a:endParaRPr lang="en-US" dirty="0">
              <a:ln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699792" y="278092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RFID</a:t>
            </a:r>
            <a:endParaRPr lang="en-US" dirty="0"/>
          </a:p>
        </p:txBody>
      </p:sp>
      <p:sp>
        <p:nvSpPr>
          <p:cNvPr id="6" name="5 Elipse"/>
          <p:cNvSpPr/>
          <p:nvPr/>
        </p:nvSpPr>
        <p:spPr>
          <a:xfrm>
            <a:off x="827584" y="2924944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200" dirty="0" smtClean="0"/>
              <a:t>Archivos(XML, </a:t>
            </a:r>
            <a:r>
              <a:rPr lang="es-PY" sz="1200" dirty="0" err="1" smtClean="0"/>
              <a:t>logs</a:t>
            </a:r>
            <a:r>
              <a:rPr lang="es-PY" sz="1200" dirty="0" smtClean="0"/>
              <a:t>)</a:t>
            </a:r>
            <a:endParaRPr lang="en-US" sz="1200" dirty="0"/>
          </a:p>
        </p:txBody>
      </p:sp>
      <p:sp>
        <p:nvSpPr>
          <p:cNvPr id="7" name="6 Elipse"/>
          <p:cNvSpPr/>
          <p:nvPr/>
        </p:nvSpPr>
        <p:spPr>
          <a:xfrm>
            <a:off x="4427984" y="5301208"/>
            <a:ext cx="1512168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Internet de las cosas</a:t>
            </a:r>
            <a:endParaRPr lang="en-US" dirty="0"/>
          </a:p>
        </p:txBody>
      </p:sp>
      <p:sp>
        <p:nvSpPr>
          <p:cNvPr id="8" name="7 Elipse"/>
          <p:cNvSpPr/>
          <p:nvPr/>
        </p:nvSpPr>
        <p:spPr>
          <a:xfrm>
            <a:off x="3563888" y="4005064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dirty="0" smtClean="0"/>
              <a:t>Sensores</a:t>
            </a:r>
            <a:endParaRPr lang="en-US" sz="1400" dirty="0"/>
          </a:p>
        </p:txBody>
      </p:sp>
      <p:sp>
        <p:nvSpPr>
          <p:cNvPr id="9" name="8 Elipse"/>
          <p:cNvSpPr/>
          <p:nvPr/>
        </p:nvSpPr>
        <p:spPr>
          <a:xfrm>
            <a:off x="251520" y="1412776"/>
            <a:ext cx="1872208" cy="1403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dirty="0" smtClean="0"/>
              <a:t>Base de Datos Relacionales</a:t>
            </a:r>
            <a:endParaRPr lang="en-US" sz="1400" dirty="0"/>
          </a:p>
        </p:txBody>
      </p:sp>
      <p:sp>
        <p:nvSpPr>
          <p:cNvPr id="10" name="9 Elipse"/>
          <p:cNvSpPr/>
          <p:nvPr/>
        </p:nvSpPr>
        <p:spPr>
          <a:xfrm>
            <a:off x="2123728" y="1772816"/>
            <a:ext cx="1296144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err="1" smtClean="0"/>
              <a:t>eMails</a:t>
            </a:r>
            <a:endParaRPr lang="en-US" dirty="0"/>
          </a:p>
        </p:txBody>
      </p:sp>
      <p:sp>
        <p:nvSpPr>
          <p:cNvPr id="11" name="10 Elipse"/>
          <p:cNvSpPr/>
          <p:nvPr/>
        </p:nvSpPr>
        <p:spPr>
          <a:xfrm>
            <a:off x="5580112" y="2636912"/>
            <a:ext cx="1800200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200" dirty="0" smtClean="0"/>
              <a:t>Información generada por </a:t>
            </a:r>
            <a:r>
              <a:rPr lang="es-PY" sz="1200" dirty="0" err="1" smtClean="0"/>
              <a:t>App</a:t>
            </a:r>
            <a:r>
              <a:rPr lang="es-PY" sz="1200" dirty="0" smtClean="0"/>
              <a:t> móviles</a:t>
            </a:r>
            <a:endParaRPr lang="en-US" sz="1200" dirty="0"/>
          </a:p>
        </p:txBody>
      </p:sp>
      <p:sp>
        <p:nvSpPr>
          <p:cNvPr id="12" name="11 Elipse"/>
          <p:cNvSpPr/>
          <p:nvPr/>
        </p:nvSpPr>
        <p:spPr>
          <a:xfrm>
            <a:off x="4211960" y="2852936"/>
            <a:ext cx="1368152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200" dirty="0" smtClean="0"/>
              <a:t>Información generada por maquinas</a:t>
            </a:r>
            <a:endParaRPr lang="en-US" sz="1200" dirty="0"/>
          </a:p>
        </p:txBody>
      </p:sp>
      <p:sp>
        <p:nvSpPr>
          <p:cNvPr id="13" name="12 Elipse"/>
          <p:cNvSpPr/>
          <p:nvPr/>
        </p:nvSpPr>
        <p:spPr>
          <a:xfrm>
            <a:off x="3707904" y="1268760"/>
            <a:ext cx="1584176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Redes Sociales</a:t>
            </a:r>
            <a:endParaRPr lang="en-US" dirty="0"/>
          </a:p>
        </p:txBody>
      </p:sp>
      <p:sp>
        <p:nvSpPr>
          <p:cNvPr id="14" name="13 Elipse"/>
          <p:cNvSpPr/>
          <p:nvPr/>
        </p:nvSpPr>
        <p:spPr>
          <a:xfrm>
            <a:off x="5652120" y="1484784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GPS</a:t>
            </a:r>
            <a:endParaRPr lang="en-US" dirty="0"/>
          </a:p>
        </p:txBody>
      </p:sp>
      <p:sp>
        <p:nvSpPr>
          <p:cNvPr id="15" name="14 Elipse"/>
          <p:cNvSpPr/>
          <p:nvPr/>
        </p:nvSpPr>
        <p:spPr>
          <a:xfrm>
            <a:off x="2123728" y="4221088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ERP/CRM</a:t>
            </a:r>
            <a:endParaRPr lang="en-US" dirty="0"/>
          </a:p>
        </p:txBody>
      </p:sp>
      <p:sp>
        <p:nvSpPr>
          <p:cNvPr id="16" name="15 Elipse"/>
          <p:cNvSpPr/>
          <p:nvPr/>
        </p:nvSpPr>
        <p:spPr>
          <a:xfrm>
            <a:off x="251520" y="4149080"/>
            <a:ext cx="144016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sz="1400" dirty="0" err="1" smtClean="0"/>
              <a:t>Datawarehouse</a:t>
            </a:r>
            <a:endParaRPr lang="en-US" sz="1400" dirty="0"/>
          </a:p>
        </p:txBody>
      </p:sp>
      <p:sp>
        <p:nvSpPr>
          <p:cNvPr id="17" name="16 Elipse"/>
          <p:cNvSpPr/>
          <p:nvPr/>
        </p:nvSpPr>
        <p:spPr>
          <a:xfrm>
            <a:off x="2627784" y="5373216"/>
            <a:ext cx="1080120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API’S</a:t>
            </a:r>
            <a:endParaRPr lang="en-US" dirty="0"/>
          </a:p>
        </p:txBody>
      </p:sp>
      <p:sp>
        <p:nvSpPr>
          <p:cNvPr id="18" name="17 Elipse"/>
          <p:cNvSpPr/>
          <p:nvPr/>
        </p:nvSpPr>
        <p:spPr>
          <a:xfrm>
            <a:off x="1187624" y="5157192"/>
            <a:ext cx="1440160" cy="10081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BD </a:t>
            </a:r>
            <a:r>
              <a:rPr lang="es-PY" dirty="0" err="1" smtClean="0"/>
              <a:t>NoSQL</a:t>
            </a:r>
            <a:endParaRPr lang="en-US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7812360" y="3140968"/>
            <a:ext cx="115212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Y" dirty="0" smtClean="0"/>
              <a:t>BIG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Información que tiene un orden de magnitud más grande de lo que estamos acostumbrados.</a:t>
            </a:r>
          </a:p>
          <a:p>
            <a:r>
              <a:rPr lang="es-ES" dirty="0" smtClean="0"/>
              <a:t>Información que es muy grande y no se ajusta a las estructuras de las bases de datos actuales.</a:t>
            </a:r>
          </a:p>
          <a:p>
            <a:r>
              <a:rPr lang="es-ES" dirty="0" smtClean="0"/>
              <a:t>Es un conjunto de datos cuyo tamaño está más allá de la capacidad de la mayoría de los software utilizados para capturar, gestionar y procesar la información dentro de un lapso tolerable de tiempo.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Y" dirty="0" smtClean="0"/>
              <a:t>Definiciones encontradas en Internet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Volumen</a:t>
            </a:r>
          </a:p>
          <a:p>
            <a:pPr lvl="1"/>
            <a:r>
              <a:rPr lang="es-PY" b="1" dirty="0" smtClean="0"/>
              <a:t>Grandes </a:t>
            </a:r>
            <a:r>
              <a:rPr lang="es-PY" b="1" dirty="0"/>
              <a:t>volúmenes de </a:t>
            </a:r>
            <a:r>
              <a:rPr lang="es-PY" b="1" dirty="0" smtClean="0"/>
              <a:t>información</a:t>
            </a:r>
          </a:p>
          <a:p>
            <a:pPr lvl="1"/>
            <a:r>
              <a:rPr lang="es-PY" sz="2400" dirty="0"/>
              <a:t>Se está pasando de hablar en Gigabytes o Terabytes a tamaños de datos </a:t>
            </a:r>
            <a:r>
              <a:rPr lang="es-PY" sz="2400" dirty="0" smtClean="0"/>
              <a:t>de </a:t>
            </a:r>
            <a:r>
              <a:rPr lang="es-PY" sz="2400" dirty="0" err="1" smtClean="0"/>
              <a:t>Petabytes</a:t>
            </a:r>
            <a:r>
              <a:rPr lang="es-PY" sz="2400" dirty="0"/>
              <a:t>, Exabytes o </a:t>
            </a:r>
            <a:r>
              <a:rPr lang="es-PY" sz="2400" dirty="0" err="1"/>
              <a:t>Zettabytes</a:t>
            </a:r>
            <a:r>
              <a:rPr lang="es-PY" sz="2400" dirty="0"/>
              <a:t>. Volúmenes que se nos escapan</a:t>
            </a:r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Las 3 </a:t>
            </a:r>
            <a:r>
              <a:rPr lang="es-PY" dirty="0" err="1" smtClean="0"/>
              <a:t>V’s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Variedad</a:t>
            </a:r>
          </a:p>
          <a:p>
            <a:pPr lvl="1"/>
            <a:r>
              <a:rPr lang="es-PY" b="1" dirty="0" smtClean="0"/>
              <a:t>Información </a:t>
            </a:r>
            <a:r>
              <a:rPr lang="es-PY" b="1" dirty="0"/>
              <a:t>de tipos muy </a:t>
            </a:r>
            <a:r>
              <a:rPr lang="es-PY" b="1" dirty="0" smtClean="0"/>
              <a:t>diversos</a:t>
            </a:r>
          </a:p>
          <a:p>
            <a:pPr lvl="1"/>
            <a:r>
              <a:rPr lang="es-PY" sz="2400" dirty="0"/>
              <a:t>Ya no solo tenemos información estructurada en Bases de Datos o Archivos.</a:t>
            </a:r>
          </a:p>
          <a:p>
            <a:pPr lvl="1"/>
            <a:r>
              <a:rPr lang="es-PY" sz="2400" dirty="0"/>
              <a:t>Ahora empezamos a tener información con tipos diferentes y </a:t>
            </a:r>
            <a:r>
              <a:rPr lang="es-PY" sz="2400" dirty="0" smtClean="0"/>
              <a:t>totalmente desestructurada</a:t>
            </a:r>
            <a:endParaRPr lang="es-PY" b="1" dirty="0" smtClean="0"/>
          </a:p>
          <a:p>
            <a:pPr lvl="1"/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Las 3 </a:t>
            </a:r>
            <a:r>
              <a:rPr lang="es-PY" dirty="0" err="1" smtClean="0"/>
              <a:t>V’s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dirty="0" smtClean="0"/>
              <a:t>Velocidad</a:t>
            </a:r>
          </a:p>
          <a:p>
            <a:pPr lvl="1"/>
            <a:r>
              <a:rPr lang="es-PY" b="1" dirty="0" smtClean="0"/>
              <a:t>Velocidad </a:t>
            </a:r>
            <a:r>
              <a:rPr lang="es-PY" b="1" dirty="0"/>
              <a:t>con la que se genera la </a:t>
            </a:r>
            <a:r>
              <a:rPr lang="es-PY" b="1" dirty="0" smtClean="0"/>
              <a:t>información</a:t>
            </a:r>
          </a:p>
          <a:p>
            <a:pPr lvl="1"/>
            <a:r>
              <a:rPr lang="es-PY" sz="2400" dirty="0"/>
              <a:t>La velocidad a la que se genera esta información hace imposible </a:t>
            </a:r>
            <a:r>
              <a:rPr lang="es-PY" sz="2400" dirty="0" smtClean="0"/>
              <a:t>gestionarla con </a:t>
            </a:r>
            <a:r>
              <a:rPr lang="es-PY" sz="2400" dirty="0"/>
              <a:t>sistemas de base de datos convencionales. Las empresas y las </a:t>
            </a:r>
            <a:r>
              <a:rPr lang="es-PY" sz="2400" dirty="0" smtClean="0"/>
              <a:t>personas ya </a:t>
            </a:r>
            <a:r>
              <a:rPr lang="es-PY" sz="2400" dirty="0"/>
              <a:t>no quieren estar al día, quieren “estar al segundo”.</a:t>
            </a:r>
            <a:endParaRPr lang="es-PY" b="1" dirty="0" smtClean="0"/>
          </a:p>
          <a:p>
            <a:pPr lvl="1"/>
            <a:endParaRPr lang="en-U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Las 3 </a:t>
            </a:r>
            <a:r>
              <a:rPr lang="es-PY" dirty="0" err="1" smtClean="0"/>
              <a:t>V’s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Y" b="1" dirty="0"/>
              <a:t>Dar sentido al gran volumen de datos</a:t>
            </a:r>
          </a:p>
          <a:p>
            <a:pPr lvl="1"/>
            <a:r>
              <a:rPr lang="es-PY" dirty="0" smtClean="0"/>
              <a:t>Necesitamos </a:t>
            </a:r>
            <a:r>
              <a:rPr lang="es-PY" dirty="0"/>
              <a:t>las herramientas adecuadas para dar sentido de la </a:t>
            </a:r>
            <a:r>
              <a:rPr lang="es-PY" dirty="0" smtClean="0"/>
              <a:t>abrumadora cantidad </a:t>
            </a:r>
            <a:r>
              <a:rPr lang="es-PY" dirty="0"/>
              <a:t>de datos generados por la disminución de los costos de hardware y de </a:t>
            </a:r>
            <a:r>
              <a:rPr lang="es-PY" dirty="0" smtClean="0"/>
              <a:t>las fuentes </a:t>
            </a:r>
            <a:r>
              <a:rPr lang="es-PY" dirty="0"/>
              <a:t>de datos “complejas”.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 smtClean="0"/>
              <a:t>Retos Actuales</a:t>
            </a:r>
            <a:endParaRPr lang="es-PY" dirty="0"/>
          </a:p>
        </p:txBody>
      </p:sp>
    </p:spTree>
    <p:extLst>
      <p:ext uri="{BB962C8B-B14F-4D97-AF65-F5344CB8AC3E}">
        <p14:creationId xmlns:p14="http://schemas.microsoft.com/office/powerpoint/2010/main" val="1421183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330</TotalTime>
  <Words>765</Words>
  <Application>Microsoft Office PowerPoint</Application>
  <PresentationFormat>Presentación en pantalla (4:3)</PresentationFormat>
  <Paragraphs>85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Concurrencia</vt:lpstr>
      <vt:lpstr>Big Data</vt:lpstr>
      <vt:lpstr>Introducción</vt:lpstr>
      <vt:lpstr>Qué no es Big Data?</vt:lpstr>
      <vt:lpstr>Qué es Big Data?</vt:lpstr>
      <vt:lpstr>Definiciones encontradas en Internet</vt:lpstr>
      <vt:lpstr>Las 3 V’s</vt:lpstr>
      <vt:lpstr>Las 3 V’s</vt:lpstr>
      <vt:lpstr>Las 3 V’s</vt:lpstr>
      <vt:lpstr>Retos Actuales</vt:lpstr>
      <vt:lpstr>Retos actuales</vt:lpstr>
      <vt:lpstr>Retos actuales</vt:lpstr>
      <vt:lpstr>Utilidades</vt:lpstr>
      <vt:lpstr>Utilidades</vt:lpstr>
      <vt:lpstr>Utilidades</vt:lpstr>
      <vt:lpstr>Utilidades</vt:lpstr>
      <vt:lpstr>HADOOP</vt:lpstr>
      <vt:lpstr>Map/Reduce</vt:lpstr>
      <vt:lpstr>HDFS (Hadoop Distributed File System)</vt:lpstr>
      <vt:lpstr>Otros proyectos alrededor de Hadoop</vt:lpstr>
      <vt:lpstr>Arquitectura de un sistema BigData</vt:lpstr>
      <vt:lpstr>Para experimentar</vt:lpstr>
      <vt:lpstr>Gracias por la atención!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HP</dc:creator>
  <cp:lastModifiedBy>Maria Mercedes Melian</cp:lastModifiedBy>
  <cp:revision>8</cp:revision>
  <dcterms:created xsi:type="dcterms:W3CDTF">2016-10-25T00:58:09Z</dcterms:created>
  <dcterms:modified xsi:type="dcterms:W3CDTF">2016-10-26T13:41:57Z</dcterms:modified>
</cp:coreProperties>
</file>