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8288000" cy="10287000"/>
  <p:notesSz cx="18288000" cy="10287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AAD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13519914" y="3266401"/>
            <a:ext cx="10880524" cy="10880524"/>
          </a:xfrm>
          <a:custGeom>
            <a:avLst/>
            <a:gdLst/>
            <a:ahLst/>
            <a:cxnLst/>
            <a:rect l="l" t="t" r="r" b="b"/>
            <a:pathLst>
              <a:path w="10880524" h="10880524" fill="norm" stroke="1" extrusionOk="0">
                <a:moveTo>
                  <a:pt x="0" y="0"/>
                </a:moveTo>
                <a:lnTo>
                  <a:pt x="10880524" y="0"/>
                </a:lnTo>
                <a:lnTo>
                  <a:pt x="10880524" y="10880524"/>
                </a:lnTo>
                <a:lnTo>
                  <a:pt x="0" y="10880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</a:blip>
            <a:srcRect l="0" t="0" r="0" b="0"/>
            <a:stretch/>
          </a:blipFill>
        </p:spPr>
      </p:sp>
      <p:sp>
        <p:nvSpPr>
          <p:cNvPr id="3" name="AutoShape 3"/>
          <p:cNvSpPr/>
          <p:nvPr/>
        </p:nvSpPr>
        <p:spPr bwMode="auto">
          <a:xfrm rot="-5400000">
            <a:off x="11158459" y="3084138"/>
            <a:ext cx="4099675" cy="0"/>
          </a:xfrm>
          <a:prstGeom prst="line">
            <a:avLst/>
          </a:prstGeom>
          <a:ln w="1905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 bwMode="auto">
          <a:xfrm flipH="1" flipV="1">
            <a:off x="7352879" y="1028722"/>
            <a:ext cx="9525" cy="4099675"/>
          </a:xfrm>
          <a:prstGeom prst="line">
            <a:avLst/>
          </a:prstGeom>
          <a:ln w="1905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 bwMode="auto">
          <a:xfrm rot="0">
            <a:off x="-8066505" y="-9151104"/>
            <a:ext cx="19328764" cy="17583535"/>
            <a:chOff x="0" y="0"/>
            <a:chExt cx="19328764" cy="17583535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17583536" cy="17583535"/>
            </a:xfrm>
            <a:custGeom>
              <a:avLst/>
              <a:gdLst/>
              <a:ahLst/>
              <a:cxnLst/>
              <a:rect l="l" t="t" r="r" b="b"/>
              <a:pathLst>
                <a:path w="23444715" h="23444715" fill="norm" stroke="1" extrusionOk="0">
                  <a:moveTo>
                    <a:pt x="0" y="0"/>
                  </a:moveTo>
                  <a:lnTo>
                    <a:pt x="23444715" y="0"/>
                  </a:lnTo>
                  <a:lnTo>
                    <a:pt x="23444715" y="23444715"/>
                  </a:lnTo>
                  <a:lnTo>
                    <a:pt x="0" y="23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2000"/>
              </a:blip>
              <a:srcRect l="0" t="0" r="0" b="0"/>
              <a:stretch/>
            </a:blipFill>
          </p:spPr>
        </p:sp>
        <p:sp>
          <p:nvSpPr>
            <p:cNvPr id="7" name="TextBox 7"/>
            <p:cNvSpPr txBox="1"/>
            <p:nvPr/>
          </p:nvSpPr>
          <p:spPr bwMode="auto">
            <a:xfrm rot="0" flipH="0" flipV="0">
              <a:off x="15996434" y="10351269"/>
              <a:ext cx="3332329" cy="498453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1"/>
                </a:lnSpc>
                <a:defRPr/>
              </a:pPr>
              <a:r>
                <a:rPr lang="en-US" sz="2400" b="1">
                  <a:solidFill>
                    <a:srgbClr val="F4F4F4"/>
                  </a:solidFill>
                  <a:latin typeface="Garet ExtraBold"/>
                </a:rPr>
                <a:t>FULLCODERS </a:t>
              </a:r>
              <a:endParaRPr sz="2800" b="1"/>
            </a:p>
            <a:p>
              <a:pPr>
                <a:lnSpc>
                  <a:spcPts val="1961"/>
                </a:lnSpc>
                <a:spcBef>
                  <a:spcPts val="0"/>
                </a:spcBef>
                <a:defRPr/>
              </a:pPr>
              <a:r>
                <a:rPr lang="en-US" sz="2400" b="1">
                  <a:solidFill>
                    <a:srgbClr val="F4F4F4"/>
                  </a:solidFill>
                  <a:latin typeface="Garet ExtraBold"/>
                </a:rPr>
                <a:t>COMISION 26</a:t>
              </a:r>
              <a:endParaRPr sz="2800" b="1"/>
            </a:p>
          </p:txBody>
        </p:sp>
        <p:sp>
          <p:nvSpPr>
            <p:cNvPr id="8" name="Freeform 8"/>
            <p:cNvSpPr/>
            <p:nvPr/>
          </p:nvSpPr>
          <p:spPr bwMode="auto">
            <a:xfrm rot="0" flipH="0" flipV="0">
              <a:off x="8870302" y="9944732"/>
              <a:ext cx="6061587" cy="4334769"/>
            </a:xfrm>
            <a:custGeom>
              <a:avLst/>
              <a:gdLst/>
              <a:ahLst/>
              <a:cxnLst/>
              <a:rect l="l" t="t" r="r" b="b"/>
              <a:pathLst>
                <a:path w="3061957" h="2877085" fill="norm" stroke="1" extrusionOk="0">
                  <a:moveTo>
                    <a:pt x="0" y="0"/>
                  </a:moveTo>
                  <a:lnTo>
                    <a:pt x="3061958" y="0"/>
                  </a:lnTo>
                  <a:lnTo>
                    <a:pt x="3061958" y="2877085"/>
                  </a:lnTo>
                  <a:lnTo>
                    <a:pt x="0" y="2877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0" r="0" b="0"/>
              <a:stretch/>
            </a:blipFill>
          </p:spPr>
          <p:txBody>
            <a:bodyPr/>
            <a:p>
              <a:pPr>
                <a:defRPr/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 bwMode="auto">
          <a:xfrm rot="0">
            <a:off x="1043802" y="7219748"/>
            <a:ext cx="15917778" cy="1497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789"/>
              </a:lnSpc>
              <a:defRPr/>
            </a:pPr>
            <a:r>
              <a:rPr lang="en-US" sz="11250" u="none">
                <a:solidFill>
                  <a:srgbClr val="F4F4F4"/>
                </a:solidFill>
                <a:latin typeface="Garet"/>
              </a:rPr>
              <a:t>Gestión </a:t>
            </a:r>
            <a:r>
              <a:rPr lang="en-US" sz="11250">
                <a:solidFill>
                  <a:srgbClr val="F4F4F4"/>
                </a:solidFill>
                <a:latin typeface="Garet"/>
              </a:rPr>
              <a:t>de inventario</a:t>
            </a:r>
            <a:endParaRPr/>
          </a:p>
        </p:txBody>
      </p:sp>
      <p:sp>
        <p:nvSpPr>
          <p:cNvPr id="12" name="TextBox 12"/>
          <p:cNvSpPr txBox="1"/>
          <p:nvPr/>
        </p:nvSpPr>
        <p:spPr bwMode="auto">
          <a:xfrm rot="0">
            <a:off x="1185470" y="9141819"/>
            <a:ext cx="15917059" cy="45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5"/>
              </a:lnSpc>
              <a:defRPr/>
            </a:pPr>
            <a:r>
              <a:rPr lang="en-US" sz="3350">
                <a:solidFill>
                  <a:srgbClr val="F4F4F4"/>
                </a:solidFill>
                <a:latin typeface="Garet"/>
              </a:rPr>
              <a:t>Proyecto en pseudocodigo parqa conultar y modificar inventario</a:t>
            </a:r>
            <a:endParaRPr/>
          </a:p>
        </p:txBody>
      </p:sp>
      <p:sp>
        <p:nvSpPr>
          <p:cNvPr id="518948714" name=""/>
          <p:cNvSpPr txBox="1"/>
          <p:nvPr/>
        </p:nvSpPr>
        <p:spPr bwMode="auto">
          <a:xfrm flipH="0" flipV="0">
            <a:off x="13581730" y="1315185"/>
            <a:ext cx="4652624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AR" sz="2500">
                <a:solidFill>
                  <a:schemeClr val="bg1"/>
                </a:solidFill>
              </a:rPr>
              <a:t>Alumno: Marcos Vera</a:t>
            </a:r>
            <a:endParaRPr lang="es-AR" sz="2500">
              <a:solidFill>
                <a:schemeClr val="bg1"/>
              </a:solidFill>
            </a:endParaRPr>
          </a:p>
          <a:p>
            <a:pPr>
              <a:defRPr/>
            </a:pPr>
            <a:r>
              <a:rPr lang="es-AR" sz="2500">
                <a:solidFill>
                  <a:schemeClr val="bg1"/>
                </a:solidFill>
              </a:rPr>
              <a:t>Profesor:Anthony</a:t>
            </a:r>
            <a:endParaRPr lang="es-AR" sz="2500">
              <a:solidFill>
                <a:schemeClr val="bg1"/>
              </a:solidFill>
            </a:endParaRPr>
          </a:p>
          <a:p>
            <a:pPr>
              <a:defRPr/>
            </a:pPr>
            <a:r>
              <a:rPr lang="es-AR" sz="2500">
                <a:solidFill>
                  <a:schemeClr val="bg1"/>
                </a:solidFill>
              </a:rPr>
              <a:t>Proyecto: Gestion de Inventario</a:t>
            </a:r>
            <a:endParaRPr lang="es-AR" sz="2500">
              <a:solidFill>
                <a:schemeClr val="bg1"/>
              </a:solidFill>
            </a:endParaRPr>
          </a:p>
          <a:p>
            <a:pPr>
              <a:defRPr/>
            </a:pPr>
            <a:r>
              <a:rPr lang="es-AR" sz="2500">
                <a:solidFill>
                  <a:schemeClr val="bg1"/>
                </a:solidFill>
              </a:rPr>
              <a:t>Metofología: Kanban</a:t>
            </a:r>
            <a:endParaRPr lang="es-AR" sz="25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-4311971" y="4762307"/>
            <a:ext cx="9258686" cy="9258686"/>
          </a:xfrm>
          <a:custGeom>
            <a:avLst/>
            <a:gdLst/>
            <a:ahLst/>
            <a:cxnLst/>
            <a:rect l="l" t="t" r="r" b="b"/>
            <a:pathLst>
              <a:path w="9258686" h="9258686" fill="norm" stroke="1" extrusionOk="0">
                <a:moveTo>
                  <a:pt x="0" y="0"/>
                </a:moveTo>
                <a:lnTo>
                  <a:pt x="9258687" y="0"/>
                </a:lnTo>
                <a:lnTo>
                  <a:pt x="9258687" y="9258686"/>
                </a:lnTo>
                <a:lnTo>
                  <a:pt x="0" y="9258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rcRect l="0" t="0" r="0" b="0"/>
            <a:stretch/>
          </a:blipFill>
        </p:spPr>
      </p:sp>
      <p:sp>
        <p:nvSpPr>
          <p:cNvPr id="3" name="AutoShape 3"/>
          <p:cNvSpPr/>
          <p:nvPr/>
        </p:nvSpPr>
        <p:spPr bwMode="auto">
          <a:xfrm rot="-5400000">
            <a:off x="1283081" y="6441790"/>
            <a:ext cx="5613970" cy="0"/>
          </a:xfrm>
          <a:prstGeom prst="line">
            <a:avLst/>
          </a:prstGeom>
          <a:ln w="19050" cap="flat">
            <a:solidFill>
              <a:srgbClr val="4A09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 bwMode="auto">
          <a:xfrm rot="-5405832">
            <a:off x="7807541" y="6441790"/>
            <a:ext cx="5613978" cy="0"/>
          </a:xfrm>
          <a:prstGeom prst="line">
            <a:avLst/>
          </a:prstGeom>
          <a:ln w="19050" cap="flat">
            <a:solidFill>
              <a:srgbClr val="4A09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 bwMode="auto">
          <a:xfrm rot="0">
            <a:off x="1028700" y="1171575"/>
            <a:ext cx="6903399" cy="945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2"/>
              </a:lnSpc>
              <a:defRPr/>
            </a:pPr>
            <a:r>
              <a:rPr lang="en-US" sz="7200">
                <a:solidFill>
                  <a:srgbClr val="004AAD"/>
                </a:solidFill>
                <a:latin typeface="Garet"/>
              </a:rPr>
              <a:t>Pasos a seguir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 rot="0">
            <a:off x="4318666" y="3222431"/>
            <a:ext cx="6024402" cy="1216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899"/>
              </a:lnSpc>
              <a:spcBef>
                <a:spcPts val="0"/>
              </a:spcBef>
              <a:defRPr/>
            </a:pPr>
            <a:r>
              <a:rPr lang="en-US" sz="3500" u="sng">
                <a:solidFill>
                  <a:srgbClr val="004AAD"/>
                </a:solidFill>
                <a:latin typeface="Aileron Bold"/>
              </a:rPr>
              <a:t>Definir </a:t>
            </a:r>
            <a:r>
              <a:rPr lang="en-US" sz="3500" u="sng">
                <a:solidFill>
                  <a:srgbClr val="004AAD"/>
                </a:solidFill>
                <a:latin typeface="Aileron Bold"/>
              </a:rPr>
              <a:t>proposito y alcance del producto</a:t>
            </a:r>
            <a:endParaRPr/>
          </a:p>
        </p:txBody>
      </p:sp>
      <p:sp>
        <p:nvSpPr>
          <p:cNvPr id="7" name="TextBox 7"/>
          <p:cNvSpPr txBox="1"/>
          <p:nvPr/>
        </p:nvSpPr>
        <p:spPr bwMode="auto">
          <a:xfrm rot="0">
            <a:off x="4337716" y="4978712"/>
            <a:ext cx="6024402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199"/>
              </a:lnSpc>
              <a:spcBef>
                <a:spcPts val="0"/>
              </a:spcBef>
              <a:defRPr/>
            </a:pPr>
            <a:r>
              <a:rPr lang="en-US" sz="3000">
                <a:solidFill>
                  <a:srgbClr val="004AAD"/>
                </a:solidFill>
                <a:latin typeface="Aileron"/>
              </a:rPr>
              <a:t>Proposito: desarrollar un programa que le permita a una emporesa llevar el seguimiento del inventario de sus productos</a:t>
            </a:r>
            <a:endParaRPr/>
          </a:p>
        </p:txBody>
      </p:sp>
      <p:sp>
        <p:nvSpPr>
          <p:cNvPr id="8" name="TextBox 8"/>
          <p:cNvSpPr txBox="1"/>
          <p:nvPr/>
        </p:nvSpPr>
        <p:spPr bwMode="auto">
          <a:xfrm rot="0">
            <a:off x="4318666" y="7323653"/>
            <a:ext cx="6024402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199"/>
              </a:lnSpc>
              <a:spcBef>
                <a:spcPts val="0"/>
              </a:spcBef>
              <a:defRPr/>
            </a:pPr>
            <a:r>
              <a:rPr lang="en-US" sz="3000">
                <a:solidFill>
                  <a:srgbClr val="004AAD"/>
                </a:solidFill>
                <a:latin typeface="Aileron"/>
              </a:rPr>
              <a:t>Alcance: incluira la capacidad de consultar el inventario y actualizar las existencias</a:t>
            </a:r>
            <a:endParaRPr/>
          </a:p>
        </p:txBody>
      </p:sp>
      <p:sp>
        <p:nvSpPr>
          <p:cNvPr id="9" name="Freeform 9"/>
          <p:cNvSpPr/>
          <p:nvPr/>
        </p:nvSpPr>
        <p:spPr bwMode="auto">
          <a:xfrm rot="0" flipH="0" flipV="0">
            <a:off x="12192535" y="-3287583"/>
            <a:ext cx="9258686" cy="9258686"/>
          </a:xfrm>
          <a:custGeom>
            <a:avLst/>
            <a:gdLst/>
            <a:ahLst/>
            <a:cxnLst/>
            <a:rect l="l" t="t" r="r" b="b"/>
            <a:pathLst>
              <a:path w="9258686" h="9258686" fill="norm" stroke="1" extrusionOk="0">
                <a:moveTo>
                  <a:pt x="0" y="0"/>
                </a:moveTo>
                <a:lnTo>
                  <a:pt x="9258686" y="0"/>
                </a:lnTo>
                <a:lnTo>
                  <a:pt x="9258686" y="9258686"/>
                </a:lnTo>
                <a:lnTo>
                  <a:pt x="0" y="9258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rcRect l="0" t="0" r="0" b="0"/>
            <a:stretch/>
          </a:blipFill>
        </p:spPr>
      </p:sp>
      <p:sp>
        <p:nvSpPr>
          <p:cNvPr id="10" name="TextBox 10"/>
          <p:cNvSpPr txBox="1"/>
          <p:nvPr/>
        </p:nvSpPr>
        <p:spPr bwMode="auto">
          <a:xfrm rot="0">
            <a:off x="10886675" y="3312541"/>
            <a:ext cx="6372625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899"/>
              </a:lnSpc>
              <a:spcBef>
                <a:spcPts val="0"/>
              </a:spcBef>
              <a:defRPr/>
            </a:pPr>
            <a:r>
              <a:rPr lang="en-US" sz="3500" u="sng">
                <a:solidFill>
                  <a:srgbClr val="004AAD"/>
                </a:solidFill>
                <a:latin typeface="Aileron Bold"/>
              </a:rPr>
              <a:t>pasos a seguir</a:t>
            </a:r>
            <a:endParaRPr/>
          </a:p>
        </p:txBody>
      </p:sp>
      <p:sp>
        <p:nvSpPr>
          <p:cNvPr id="11" name="TextBox 11"/>
          <p:cNvSpPr txBox="1"/>
          <p:nvPr/>
        </p:nvSpPr>
        <p:spPr bwMode="auto">
          <a:xfrm rot="0">
            <a:off x="10847893" y="5086350"/>
            <a:ext cx="6372625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199"/>
              </a:lnSpc>
              <a:spcBef>
                <a:spcPts val="0"/>
              </a:spcBef>
              <a:defRPr/>
            </a:pPr>
            <a:r>
              <a:rPr lang="en-US" sz="3000" u="sng">
                <a:solidFill>
                  <a:srgbClr val="004AAD"/>
                </a:solidFill>
                <a:latin typeface="Aileron"/>
              </a:rPr>
              <a:t>Crear un plan de trabajo</a:t>
            </a:r>
            <a:endParaRPr/>
          </a:p>
        </p:txBody>
      </p:sp>
      <p:sp>
        <p:nvSpPr>
          <p:cNvPr id="12" name="TextBox 12"/>
          <p:cNvSpPr txBox="1"/>
          <p:nvPr/>
        </p:nvSpPr>
        <p:spPr bwMode="auto">
          <a:xfrm rot="0">
            <a:off x="10847893" y="6692873"/>
            <a:ext cx="6372625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199"/>
              </a:lnSpc>
              <a:spcBef>
                <a:spcPts val="0"/>
              </a:spcBef>
              <a:defRPr/>
            </a:pPr>
            <a:r>
              <a:rPr lang="en-US" sz="3000">
                <a:solidFill>
                  <a:srgbClr val="004AAD"/>
                </a:solidFill>
                <a:latin typeface="Aileron"/>
              </a:rPr>
              <a:t>Crear base de datos de los productos</a:t>
            </a:r>
            <a:endParaRPr/>
          </a:p>
        </p:txBody>
      </p:sp>
      <p:sp>
        <p:nvSpPr>
          <p:cNvPr id="13" name="TextBox 13"/>
          <p:cNvSpPr txBox="1"/>
          <p:nvPr/>
        </p:nvSpPr>
        <p:spPr bwMode="auto">
          <a:xfrm rot="0">
            <a:off x="10847893" y="7193580"/>
            <a:ext cx="637262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199"/>
              </a:lnSpc>
              <a:spcBef>
                <a:spcPts val="0"/>
              </a:spcBef>
              <a:defRPr/>
            </a:pPr>
            <a:r>
              <a:rPr lang="en-US" sz="3000">
                <a:solidFill>
                  <a:srgbClr val="004AAD"/>
                </a:solidFill>
                <a:latin typeface="Aileron"/>
              </a:rPr>
              <a:t>Diseñar el menú principal de interacxción con el usuario</a:t>
            </a:r>
            <a:endParaRPr/>
          </a:p>
        </p:txBody>
      </p:sp>
      <p:sp>
        <p:nvSpPr>
          <p:cNvPr id="14" name="TextBox 14"/>
          <p:cNvSpPr txBox="1"/>
          <p:nvPr/>
        </p:nvSpPr>
        <p:spPr bwMode="auto">
          <a:xfrm rot="0">
            <a:off x="10847893" y="8371403"/>
            <a:ext cx="6372625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199"/>
              </a:lnSpc>
              <a:spcBef>
                <a:spcPts val="0"/>
              </a:spcBef>
              <a:defRPr/>
            </a:pPr>
            <a:r>
              <a:rPr lang="en-US" sz="3000" u="sng">
                <a:solidFill>
                  <a:srgbClr val="004AAD"/>
                </a:solidFill>
                <a:latin typeface="Aileron"/>
              </a:rPr>
              <a:t>Lluvia de ideas</a:t>
            </a:r>
            <a:endParaRPr/>
          </a:p>
        </p:txBody>
      </p:sp>
      <p:sp>
        <p:nvSpPr>
          <p:cNvPr id="18" name="TextBox 18"/>
          <p:cNvSpPr txBox="1"/>
          <p:nvPr/>
        </p:nvSpPr>
        <p:spPr bwMode="auto">
          <a:xfrm rot="0">
            <a:off x="10847893" y="5626073"/>
            <a:ext cx="637262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199"/>
              </a:lnSpc>
              <a:spcBef>
                <a:spcPts val="0"/>
              </a:spcBef>
              <a:defRPr/>
            </a:pPr>
            <a:r>
              <a:rPr lang="en-US" sz="3000" u="sng">
                <a:solidFill>
                  <a:srgbClr val="004AAD"/>
                </a:solidFill>
                <a:latin typeface="Aileron"/>
              </a:rPr>
              <a:t>crear el algoritmo en pseudocodigo de PeSeint</a:t>
            </a:r>
            <a:endParaRPr/>
          </a:p>
        </p:txBody>
      </p:sp>
      <p:sp>
        <p:nvSpPr>
          <p:cNvPr id="16" name="Freeform 16"/>
          <p:cNvSpPr/>
          <p:nvPr/>
        </p:nvSpPr>
        <p:spPr bwMode="auto">
          <a:xfrm rot="0" flipH="0" flipV="0">
            <a:off x="10600242" y="755644"/>
            <a:ext cx="4384487" cy="1710220"/>
          </a:xfrm>
          <a:custGeom>
            <a:avLst/>
            <a:gdLst/>
            <a:ahLst/>
            <a:cxnLst/>
            <a:rect l="l" t="t" r="r" b="b"/>
            <a:pathLst>
              <a:path w="4384487" h="1710220" fill="norm" stroke="1" extrusionOk="0">
                <a:moveTo>
                  <a:pt x="0" y="0"/>
                </a:moveTo>
                <a:lnTo>
                  <a:pt x="4384487" y="0"/>
                </a:lnTo>
                <a:lnTo>
                  <a:pt x="4384487" y="1710220"/>
                </a:lnTo>
                <a:lnTo>
                  <a:pt x="0" y="171022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vertOverflow="overflow" horzOverflow="overflow" vert="horz" wrap="square" lIns="91440" tIns="45720" rIns="91440" bIns="45720" numCol="3" spcCol="0" rtlCol="0" fromWordArt="0" anchor="t" anchorCtr="0" forceAA="0" upright="0" compatLnSpc="0"/>
          <a:p>
            <a:pPr algn="just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-10800000" flipH="1" flipV="0">
            <a:off x="-2691782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 fill="norm" stroke="1" extrusionOk="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8000"/>
            </a:blip>
            <a:srcRect l="0" t="0" r="0" b="0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13717578" y="-6461819"/>
            <a:ext cx="13664220" cy="13664220"/>
          </a:xfrm>
          <a:custGeom>
            <a:avLst/>
            <a:gdLst/>
            <a:ahLst/>
            <a:cxnLst/>
            <a:rect l="l" t="t" r="r" b="b"/>
            <a:pathLst>
              <a:path w="13664220" h="13664220" fill="norm" stroke="1" extrusionOk="0">
                <a:moveTo>
                  <a:pt x="0" y="0"/>
                </a:moveTo>
                <a:lnTo>
                  <a:pt x="13664220" y="0"/>
                </a:lnTo>
                <a:lnTo>
                  <a:pt x="13664220" y="13664220"/>
                </a:lnTo>
                <a:lnTo>
                  <a:pt x="0" y="136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9000"/>
            </a:blip>
            <a:srcRect l="0" t="0" r="0" b="0"/>
            <a:stretch/>
          </a:blipFill>
        </p:spPr>
      </p:sp>
      <p:graphicFrame>
        <p:nvGraphicFramePr>
          <p:cNvPr id="4" name="Table 4"/>
          <p:cNvGraphicFramePr>
            <a:graphicFrameLocks xmlns:a="http://schemas.openxmlformats.org/drawingml/2006/main" noGrp="1"/>
          </p:cNvGraphicFramePr>
          <p:nvPr/>
        </p:nvGraphicFramePr>
        <p:xfrm>
          <a:off x="1897346" y="2523590"/>
          <a:ext cx="12697079" cy="733478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4326418"/>
                <a:gridCol w="4185330"/>
                <a:gridCol w="4185330"/>
              </a:tblGrid>
              <a:tr h="1851097">
                <a:tc>
                  <a:txBody>
                    <a:bodyPr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4F4F4"/>
                          </a:solidFill>
                          <a:latin typeface="Aileron"/>
                        </a:rPr>
                        <a:t>POR HACER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4F4F4"/>
                          </a:solidFill>
                          <a:latin typeface="Aileron"/>
                        </a:rPr>
                        <a:t>PROYECTADO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4F4F4"/>
                          </a:solidFill>
                          <a:latin typeface="Aileron"/>
                        </a:rPr>
                        <a:t>HECHO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</a:tr>
              <a:tr h="913948"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Diseño del menú principal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01/09/2023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01/09/2023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</a:tr>
              <a:tr h="913948"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Crear base de datos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01/09/2023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01/09/2023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</a:tr>
              <a:tr h="913948"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Desarrollo de Pseudocodigo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01/09/2023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02/09/2023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</a:tr>
              <a:tr h="913948"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Pruebas internas 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02/09/2023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03/09/2023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</a:tr>
              <a:tr h="913948"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Correccion de errores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03/09/2023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04/09/2023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</a:tr>
              <a:tr h="913948"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Simplificación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03/04/2023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4F4F4"/>
                          </a:solidFill>
                          <a:latin typeface="Aileron"/>
                        </a:rPr>
                        <a:t>04/09/2023</a:t>
                      </a:r>
                      <a:endParaRPr lang="en-US" sz="1100"/>
                    </a:p>
                  </a:txBody>
                  <a:tcPr marL="190500" marR="190500" marT="190500" marB="190500" anchor="t">
                    <a:lnL w="19050" algn="ctr">
                      <a:solidFill>
                        <a:srgbClr val="F4F4F4"/>
                      </a:solidFill>
                    </a:lnL>
                    <a:lnR w="19050" algn="ctr">
                      <a:solidFill>
                        <a:srgbClr val="F4F4F4"/>
                      </a:solidFill>
                    </a:lnR>
                    <a:lnT w="19050" algn="ctr">
                      <a:solidFill>
                        <a:srgbClr val="F4F4F4"/>
                      </a:solidFill>
                    </a:lnT>
                    <a:lnB w="19050" algn="ctr">
                      <a:solidFill>
                        <a:srgbClr val="F4F4F4"/>
                      </a:solidFill>
                    </a:lnB>
                    <a:solidFill>
                      <a:srgbClr val="004AAD"/>
                    </a:solidFill>
                  </a:tcPr>
                </a:tc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 bwMode="auto">
          <a:xfrm rot="0">
            <a:off x="1028700" y="1095375"/>
            <a:ext cx="16230600" cy="982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21"/>
              </a:lnSpc>
              <a:defRPr/>
            </a:pPr>
            <a:r>
              <a:rPr lang="en-US" sz="6900">
                <a:solidFill>
                  <a:srgbClr val="004AAD"/>
                </a:solidFill>
                <a:latin typeface="Garet"/>
              </a:rPr>
              <a:t>Tablero de progreso de trabajo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91535" y="5475340"/>
            <a:ext cx="18196465" cy="4163990"/>
          </a:xfrm>
          <a:custGeom>
            <a:avLst/>
            <a:gdLst/>
            <a:ahLst/>
            <a:cxnLst/>
            <a:rect l="l" t="t" r="r" b="b"/>
            <a:pathLst>
              <a:path w="18196465" h="4163990" fill="norm" stroke="1" extrusionOk="0">
                <a:moveTo>
                  <a:pt x="0" y="0"/>
                </a:moveTo>
                <a:lnTo>
                  <a:pt x="18196465" y="0"/>
                </a:lnTo>
                <a:lnTo>
                  <a:pt x="18196465" y="4163990"/>
                </a:lnTo>
                <a:lnTo>
                  <a:pt x="0" y="4163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 l="0" t="17163" r="0" b="0"/>
            <a:stretch/>
          </a:blipFill>
        </p:spPr>
      </p:sp>
      <p:sp>
        <p:nvSpPr>
          <p:cNvPr id="3" name="TextBox 3"/>
          <p:cNvSpPr txBox="1"/>
          <p:nvPr/>
        </p:nvSpPr>
        <p:spPr bwMode="auto">
          <a:xfrm rot="0">
            <a:off x="3998571" y="846717"/>
            <a:ext cx="1055846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ts val="0"/>
              </a:spcBef>
              <a:defRPr/>
            </a:pPr>
            <a:r>
              <a:rPr lang="en-US" sz="9200">
                <a:solidFill>
                  <a:srgbClr val="004AAD"/>
                </a:solidFill>
                <a:latin typeface="Open Sans Bold"/>
              </a:rPr>
              <a:t>Diagrama de Flujo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invntario</dc:title>
  <dc:subject/>
  <dc:creator/>
  <cp:keywords/>
  <dc:description/>
  <dc:identifier>DAFthymQbDA</dc:identifier>
  <dc:language/>
  <cp:lastModifiedBy/>
  <cp:revision>2</cp:revision>
  <dcterms:created xsi:type="dcterms:W3CDTF">2006-08-16T00:00:00Z</dcterms:created>
  <dcterms:modified xsi:type="dcterms:W3CDTF">2023-09-06T02:08:30Z</dcterms:modified>
  <cp:category/>
  <cp:contentStatus/>
  <cp:version/>
</cp:coreProperties>
</file>