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4" r:id="rId4"/>
    <p:sldId id="265" r:id="rId5"/>
    <p:sldId id="266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Nome da Empresa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WM Trade</a:t>
          </a: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Setor de atuação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Produtos/Serviços oferecidos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Móveis e cosméticos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Tecnologias utilizadas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Redes sociais, ADS </a:t>
          </a:r>
          <a:r>
            <a:rPr lang="pt-BR" sz="24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Droid</a:t>
          </a:r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(Sales Force) </a:t>
          </a: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pt-BR" sz="24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Vendas</a:t>
          </a:r>
        </a:p>
      </dgm:t>
    </dgm:pt>
    <dgm:pt modelId="{17C1C47E-8D1A-404A-B227-B017391CB5F6}" type="parTrans" cxnId="{24B87747-8429-4B56-886C-F3FC81588166}">
      <dgm:prSet/>
      <dgm:spPr/>
      <dgm:t>
        <a:bodyPr rtlCol="0"/>
        <a:lstStyle/>
        <a:p>
          <a:pPr rtl="0"/>
          <a:endParaRPr lang="pt-BR" noProof="0" dirty="0"/>
        </a:p>
      </dgm:t>
    </dgm:pt>
    <dgm:pt modelId="{C9B44773-68B1-427B-B9CA-0AEA186B621E}" type="sibTrans" cxnId="{24B87747-8429-4B56-886C-F3FC81588166}">
      <dgm:prSet/>
      <dgm:spPr/>
      <dgm:t>
        <a:bodyPr rtlCol="0"/>
        <a:lstStyle/>
        <a:p>
          <a:pPr rtl="0"/>
          <a:endParaRPr lang="pt-BR" noProof="0" dirty="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24B87747-8429-4B56-886C-F3FC81588166}" srcId="{A7F7584C-6CC5-40A2-9566-2842A5DEA97A}" destId="{9D8DAFB6-C744-4BD6-B757-393BF647EBB6}" srcOrd="0" destOrd="0" parTransId="{17C1C47E-8D1A-404A-B227-B017391CB5F6}" sibTransId="{C9B44773-68B1-427B-B9CA-0AEA186B621E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8DC376FB-05A4-4CD7-BEEF-514A98A5CA58}" type="presOf" srcId="{9D8DAFB6-C744-4BD6-B757-393BF647EBB6}" destId="{329ECF1A-78BE-41CB-B252-8011825B67CD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347A0F4C-5274-4316-9548-7550FB019A35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Descrição do problema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E40970FA-9468-4353-8343-FE5E2BEBB8B0}">
      <dgm:prSet phldrT="[Text]" custT="1"/>
      <dgm:spPr/>
      <dgm:t>
        <a:bodyPr rtlCol="0"/>
        <a:lstStyle/>
        <a:p>
          <a:pPr algn="just" rtl="0"/>
          <a:r>
            <a:rPr lang="pt-BR" sz="16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Dificuldade de conciliação entre atendimento externo e funções internas (orçamentos, vendas, dúvidas...).</a:t>
          </a: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Impacto do problema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algn="just" rtl="0"/>
          <a:r>
            <a:rPr lang="pt-BR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Perda de vendas, desperdício de recursos, retrabalhos no envio do pedido.</a:t>
          </a:r>
          <a:endParaRPr lang="pt-BR" sz="16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pt-BR" noProof="0" dirty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pt-BR" noProof="0" dirty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Cenário Atual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algn="just" rtl="0"/>
          <a:r>
            <a:rPr lang="pt-BR" sz="16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Gargalo de vendas e atendimento, desorganização na rotina externa.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Tecnologias envolvidas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95A524E6-8A71-49A1-AF74-29696A02028A}">
      <dgm:prSet phldrT="[Text]" custT="1"/>
      <dgm:spPr/>
      <dgm:t>
        <a:bodyPr rtlCol="0"/>
        <a:lstStyle/>
        <a:p>
          <a:pPr algn="just" rtl="0"/>
          <a:r>
            <a:rPr lang="pt-BR" sz="16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React</a:t>
          </a:r>
          <a:r>
            <a:rPr lang="pt-BR" sz="16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pt-BR" sz="16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Native</a:t>
          </a:r>
          <a:r>
            <a:rPr lang="pt-BR" sz="16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52F19019-22CB-4977-83D2-913C5AAC0A27}" type="presOf" srcId="{0D51337A-31FA-4717-B2BF-9243F96D2B9B}" destId="{3230722F-B757-4673-BD2F-9D4BAB5CEE8D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F2A63844-50C2-490A-B5F5-EDCF1F67B148}" type="presOf" srcId="{A7F7584C-6CC5-40A2-9566-2842A5DEA97A}" destId="{8A3FE5E4-2689-4041-B2C5-C63BC276A3EF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CE559951-0F55-4216-8F35-4AD333055C32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035D8097-6533-49B4-B538-043B3EF7C798}" type="presOf" srcId="{9D8DAFB6-C744-4BD6-B757-393BF647EBB6}" destId="{329ECF1A-78BE-41CB-B252-8011825B67CD}" srcOrd="0" destOrd="0" presId="urn:microsoft.com/office/officeart/2005/8/layout/vList5"/>
    <dgm:cxn modelId="{DB1F8AB0-A40E-4BB9-BD07-87E2F375ED88}" type="presOf" srcId="{928B5CB8-3545-4EE5-8BED-981D3C6157A5}" destId="{B9324B26-5FF5-4FF7-9073-66103CBE8481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B75650BE-9FC1-4565-AFFF-BC1377F46C1D}" type="presOf" srcId="{95A524E6-8A71-49A1-AF74-29696A02028A}" destId="{95E0557D-F0A1-4F38-8083-55DE7503164F}" srcOrd="0" destOrd="0" presId="urn:microsoft.com/office/officeart/2005/8/layout/vList5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765291F2-74AD-4573-96DD-2F3D757C8846}" type="presOf" srcId="{2A9B6C90-9B70-4ED8-9084-8651413BB905}" destId="{A66EBD3D-E7C5-421C-B8B5-728648057DDC}" srcOrd="0" destOrd="0" presId="urn:microsoft.com/office/officeart/2005/8/layout/vList5"/>
    <dgm:cxn modelId="{E769B5FD-1FFF-4E62-BC82-98059B5E8CA4}" type="presOf" srcId="{E40970FA-9468-4353-8343-FE5E2BEBB8B0}" destId="{6FB9694A-6C63-4B23-90F6-4F208C00D399}" srcOrd="0" destOrd="0" presId="urn:microsoft.com/office/officeart/2005/8/layout/vList5"/>
    <dgm:cxn modelId="{15280234-CC6F-4531-814A-E9EF8A65A597}" type="presParOf" srcId="{99FD7F24-5BB9-46E8-BB7C-4B477B73B815}" destId="{BBAB8945-0B00-4547-92CF-AE59FDD0EF39}" srcOrd="0" destOrd="0" presId="urn:microsoft.com/office/officeart/2005/8/layout/vList5"/>
    <dgm:cxn modelId="{4E3D8107-03E7-4E4C-8478-FDB2F0919AD2}" type="presParOf" srcId="{BBAB8945-0B00-4547-92CF-AE59FDD0EF39}" destId="{3230722F-B757-4673-BD2F-9D4BAB5CEE8D}" srcOrd="0" destOrd="0" presId="urn:microsoft.com/office/officeart/2005/8/layout/vList5"/>
    <dgm:cxn modelId="{001313A3-2FC3-414C-8322-1B68A2A02F59}" type="presParOf" srcId="{BBAB8945-0B00-4547-92CF-AE59FDD0EF39}" destId="{6FB9694A-6C63-4B23-90F6-4F208C00D399}" srcOrd="1" destOrd="0" presId="urn:microsoft.com/office/officeart/2005/8/layout/vList5"/>
    <dgm:cxn modelId="{2FA0083F-243F-43A3-B926-1CD051CD5C77}" type="presParOf" srcId="{99FD7F24-5BB9-46E8-BB7C-4B477B73B815}" destId="{3E4AEBB9-D07D-412D-A9F3-5F50CE85FF20}" srcOrd="1" destOrd="0" presId="urn:microsoft.com/office/officeart/2005/8/layout/vList5"/>
    <dgm:cxn modelId="{6EEEFC22-C342-4C3D-9E3A-6BD76EAF373B}" type="presParOf" srcId="{99FD7F24-5BB9-46E8-BB7C-4B477B73B815}" destId="{C60E4332-AB2E-4201-AF29-E3D9D2CE99DD}" srcOrd="2" destOrd="0" presId="urn:microsoft.com/office/officeart/2005/8/layout/vList5"/>
    <dgm:cxn modelId="{62656619-4FF9-46F1-8701-B8A1CA63617E}" type="presParOf" srcId="{C60E4332-AB2E-4201-AF29-E3D9D2CE99DD}" destId="{8A3FE5E4-2689-4041-B2C5-C63BC276A3EF}" srcOrd="0" destOrd="0" presId="urn:microsoft.com/office/officeart/2005/8/layout/vList5"/>
    <dgm:cxn modelId="{C5E9A3B2-C478-42D2-B52E-9F94AAD8683A}" type="presParOf" srcId="{C60E4332-AB2E-4201-AF29-E3D9D2CE99DD}" destId="{329ECF1A-78BE-41CB-B252-8011825B67CD}" srcOrd="1" destOrd="0" presId="urn:microsoft.com/office/officeart/2005/8/layout/vList5"/>
    <dgm:cxn modelId="{6D5A1411-2CA7-4C6B-9BD7-20CCFE0237FB}" type="presParOf" srcId="{99FD7F24-5BB9-46E8-BB7C-4B477B73B815}" destId="{CF97419B-1653-4404-8A25-A4EB2811914A}" srcOrd="3" destOrd="0" presId="urn:microsoft.com/office/officeart/2005/8/layout/vList5"/>
    <dgm:cxn modelId="{6EC927F2-42BA-4194-9EDF-8298080F23BB}" type="presParOf" srcId="{99FD7F24-5BB9-46E8-BB7C-4B477B73B815}" destId="{74B4E996-D144-43FA-9C7B-5183D295C315}" srcOrd="4" destOrd="0" presId="urn:microsoft.com/office/officeart/2005/8/layout/vList5"/>
    <dgm:cxn modelId="{13C07ACD-7974-486A-A32A-1B7C7DA5C19A}" type="presParOf" srcId="{74B4E996-D144-43FA-9C7B-5183D295C315}" destId="{1C763A21-352A-41D1-A2E2-E305DABA275D}" srcOrd="0" destOrd="0" presId="urn:microsoft.com/office/officeart/2005/8/layout/vList5"/>
    <dgm:cxn modelId="{BA0C550F-F1BE-4990-8B7A-FCA5FDF75F91}" type="presParOf" srcId="{74B4E996-D144-43FA-9C7B-5183D295C315}" destId="{A66EBD3D-E7C5-421C-B8B5-728648057DDC}" srcOrd="1" destOrd="0" presId="urn:microsoft.com/office/officeart/2005/8/layout/vList5"/>
    <dgm:cxn modelId="{B34CA438-F847-4A32-89F4-9FDF9D6B9F1B}" type="presParOf" srcId="{99FD7F24-5BB9-46E8-BB7C-4B477B73B815}" destId="{4D3735EA-64D5-44A4-9D60-787BDDA83D1A}" srcOrd="5" destOrd="0" presId="urn:microsoft.com/office/officeart/2005/8/layout/vList5"/>
    <dgm:cxn modelId="{2601FDF4-3BD1-4F2B-9E9A-4FD8A0666A14}" type="presParOf" srcId="{99FD7F24-5BB9-46E8-BB7C-4B477B73B815}" destId="{120DCED0-01FF-429D-8B4B-923E0875F75E}" srcOrd="6" destOrd="0" presId="urn:microsoft.com/office/officeart/2005/8/layout/vList5"/>
    <dgm:cxn modelId="{16AE7CE2-B1C8-4EE6-AF0D-D0B2CD7B3C69}" type="presParOf" srcId="{120DCED0-01FF-429D-8B4B-923E0875F75E}" destId="{B9324B26-5FF5-4FF7-9073-66103CBE8481}" srcOrd="0" destOrd="0" presId="urn:microsoft.com/office/officeart/2005/8/layout/vList5"/>
    <dgm:cxn modelId="{0B16E583-EE32-4C99-8A1F-CD64D8450A8A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Urgência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pt-BR" noProof="0" dirty="0"/>
        </a:p>
      </dgm:t>
    </dgm:pt>
    <dgm:pt modelId="{E40970FA-9468-4353-8343-FE5E2BEBB8B0}">
      <dgm:prSet phldrT="[Text]" custT="1"/>
      <dgm:spPr/>
      <dgm:t>
        <a:bodyPr/>
        <a:lstStyle/>
        <a:p>
          <a:pPr algn="just">
            <a:buFont typeface="Arial" panose="020B0604020202020204" pitchFamily="34" charset="0"/>
            <a:buChar char="•"/>
          </a:pPr>
          <a:r>
            <a:rPr lang="pt-BR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urgência do projeto é crítica, pois envolve otimizar operações, reduzir custos e adaptar rapidamente às mudanças de demanda.</a:t>
          </a:r>
          <a:endParaRPr lang="pt-BR" sz="16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pt-BR" noProof="0" dirty="0"/>
        </a:p>
      </dgm:t>
    </dgm:pt>
    <dgm:pt modelId="{A7F7584C-6CC5-40A2-9566-2842A5DEA97A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Benefícios da solução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pt-BR" noProof="0" dirty="0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pt-BR" sz="16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Melhora no atendimento ao cliente, otimização do tempo de trabalho e aperfeiçoamento da comunicação entre a empresa e o cliente.</a:t>
          </a: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pt-BR" noProof="0" dirty="0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pt-BR" noProof="0" dirty="0"/>
        </a:p>
      </dgm:t>
    </dgm:pt>
    <dgm:pt modelId="{51A6936C-668E-4912-B1B4-BA2D45D3F624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ROI tecnológico e comercial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pt-BR" noProof="0" dirty="0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pt-BR" sz="16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Redução de custos, aumento no fluxo de vendas, melhora na organização da empresa e dos clientes. 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pt-BR" noProof="0" dirty="0"/>
        </a:p>
      </dgm:t>
    </dgm:pt>
    <dgm:pt modelId="{928B5CB8-3545-4EE5-8BED-981D3C6157A5}">
      <dgm:prSet phldrT="[Text]"/>
      <dgm:spPr/>
      <dgm:t>
        <a:bodyPr rtlCol="0"/>
        <a:lstStyle/>
        <a:p>
          <a:pPr rtl="0"/>
          <a:r>
            <a:rPr lang="pt-BR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Riscos de não agir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pt-BR" noProof="0" dirty="0"/>
        </a:p>
      </dgm:t>
    </dgm:pt>
    <dgm:pt modelId="{95A524E6-8A71-49A1-AF74-29696A02028A}">
      <dgm:prSet phldrT="[Text]" custT="1"/>
      <dgm:spPr/>
      <dgm:t>
        <a:bodyPr rtlCol="0"/>
        <a:lstStyle/>
        <a:p>
          <a:pPr algn="just" rtl="0"/>
          <a:r>
            <a:rPr lang="pt-BR" sz="16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Perda de clientes e redução da fatia de mercado para concorrência.</a:t>
          </a: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pt-BR" noProof="0" dirty="0"/>
        </a:p>
      </dgm:t>
    </dgm:pt>
    <dgm:pt modelId="{7282E4BE-17BC-4FAB-8F63-09F9F67BF785}">
      <dgm:prSet/>
      <dgm:spPr/>
      <dgm:t>
        <a:bodyPr/>
        <a:lstStyle/>
        <a:p>
          <a:pPr>
            <a:buNone/>
          </a:pPr>
          <a:r>
            <a:rPr lang="pt-BR" b="0" dirty="0"/>
            <a:t>Mudanças de demanda.</a:t>
          </a:r>
        </a:p>
      </dgm:t>
    </dgm:pt>
    <dgm:pt modelId="{F99CAE35-DA3F-4215-A2EE-D09B85A0C663}" type="parTrans" cxnId="{6969AE59-73AA-4188-98E4-AD72F42EF81F}">
      <dgm:prSet/>
      <dgm:spPr/>
      <dgm:t>
        <a:bodyPr/>
        <a:lstStyle/>
        <a:p>
          <a:endParaRPr lang="pt-BR"/>
        </a:p>
      </dgm:t>
    </dgm:pt>
    <dgm:pt modelId="{4B6C8E1C-7474-4E74-AF99-014C05BCEBCD}" type="sibTrans" cxnId="{6969AE59-73AA-4188-98E4-AD72F42EF81F}">
      <dgm:prSet/>
      <dgm:spPr/>
      <dgm:t>
        <a:bodyPr/>
        <a:lstStyle/>
        <a:p>
          <a:endParaRPr lang="pt-BR"/>
        </a:p>
      </dgm:t>
    </dgm:pt>
    <dgm:pt modelId="{D9F80E60-C56F-479C-A02E-37B661C81485}">
      <dgm:prSet phldrT="[Text]" custT="1"/>
      <dgm:spPr/>
      <dgm:t>
        <a:bodyPr rtlCol="0"/>
        <a:lstStyle/>
        <a:p>
          <a:pPr rtl="0"/>
          <a:r>
            <a:rPr lang="pt-BR" sz="16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 crescimento do mercado de cosmético e da carteira de produtos desenvolvidos.</a:t>
          </a:r>
        </a:p>
      </dgm:t>
    </dgm:pt>
    <dgm:pt modelId="{1BE2DE40-C761-4E62-ADA1-10E52B662070}" type="parTrans" cxnId="{EE2BC134-6E94-44DC-A92E-43B0724AA18D}">
      <dgm:prSet/>
      <dgm:spPr/>
      <dgm:t>
        <a:bodyPr/>
        <a:lstStyle/>
        <a:p>
          <a:endParaRPr lang="pt-BR"/>
        </a:p>
      </dgm:t>
    </dgm:pt>
    <dgm:pt modelId="{E7A5E885-AC0F-45A9-9955-0919013DAA5A}" type="sibTrans" cxnId="{EE2BC134-6E94-44DC-A92E-43B0724AA18D}">
      <dgm:prSet/>
      <dgm:spPr/>
      <dgm:t>
        <a:bodyPr/>
        <a:lstStyle/>
        <a:p>
          <a:endParaRPr lang="pt-BR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5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A1D992FA-196B-40A1-AD38-F349C1859F81}" type="pres">
      <dgm:prSet presAssocID="{7282E4BE-17BC-4FAB-8F63-09F9F67BF785}" presName="linNode" presStyleCnt="0"/>
      <dgm:spPr/>
    </dgm:pt>
    <dgm:pt modelId="{8DB06C02-B3B9-4E9D-B6AE-F482925FC61B}" type="pres">
      <dgm:prSet presAssocID="{7282E4BE-17BC-4FAB-8F63-09F9F67BF785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FCD51E2-0CDC-4266-9B48-D704071AE627}" type="pres">
      <dgm:prSet presAssocID="{7282E4BE-17BC-4FAB-8F63-09F9F67BF785}" presName="descendantText" presStyleLbl="alignAccFollowNode1" presStyleIdx="1" presStyleCnt="5">
        <dgm:presLayoutVars>
          <dgm:bulletEnabled val="1"/>
        </dgm:presLayoutVars>
      </dgm:prSet>
      <dgm:spPr/>
    </dgm:pt>
    <dgm:pt modelId="{F9AAD5D5-3CCA-4D3F-B91B-A71DA71B5599}" type="pres">
      <dgm:prSet presAssocID="{4B6C8E1C-7474-4E74-AF99-014C05BCEBCD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2" presStyleCnt="5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3" presStyleCnt="5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F9A64602-8C4D-445B-ABCA-B1C88CCCD32C}" type="presOf" srcId="{E40970FA-9468-4353-8343-FE5E2BEBB8B0}" destId="{6FB9694A-6C63-4B23-90F6-4F208C00D399}" srcOrd="0" destOrd="0" presId="urn:microsoft.com/office/officeart/2005/8/layout/vList5"/>
    <dgm:cxn modelId="{19203D06-DC8B-4294-A5C6-640F38FC4A81}" type="presOf" srcId="{0D51337A-31FA-4717-B2BF-9243F96D2B9B}" destId="{3230722F-B757-4673-BD2F-9D4BAB5CEE8D}" srcOrd="0" destOrd="0" presId="urn:microsoft.com/office/officeart/2005/8/layout/vList5"/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C76FFB10-04B8-4455-9919-A75A7E596EFE}" type="presOf" srcId="{D9F80E60-C56F-479C-A02E-37B661C81485}" destId="{4FCD51E2-0CDC-4266-9B48-D704071AE627}" srcOrd="0" destOrd="0" presId="urn:microsoft.com/office/officeart/2005/8/layout/vList5"/>
    <dgm:cxn modelId="{6DC96823-06BA-45DF-8177-0A4483AB8CF0}" type="presOf" srcId="{95A524E6-8A71-49A1-AF74-29696A02028A}" destId="{95E0557D-F0A1-4F38-8083-55DE7503164F}" srcOrd="0" destOrd="0" presId="urn:microsoft.com/office/officeart/2005/8/layout/vList5"/>
    <dgm:cxn modelId="{EE2BC134-6E94-44DC-A92E-43B0724AA18D}" srcId="{7282E4BE-17BC-4FAB-8F63-09F9F67BF785}" destId="{D9F80E60-C56F-479C-A02E-37B661C81485}" srcOrd="0" destOrd="0" parTransId="{1BE2DE40-C761-4E62-ADA1-10E52B662070}" sibTransId="{E7A5E885-AC0F-45A9-9955-0919013DAA5A}"/>
    <dgm:cxn modelId="{CB5AFA34-C042-497E-ADCD-F3AF54C4905D}" type="presOf" srcId="{2A9B6C90-9B70-4ED8-9084-8651413BB905}" destId="{A66EBD3D-E7C5-421C-B8B5-728648057DDC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49B4704A-0DF7-497E-A3FA-3642B6A6B866}" type="presOf" srcId="{51A6936C-668E-4912-B1B4-BA2D45D3F624}" destId="{1C763A21-352A-41D1-A2E2-E305DABA275D}" srcOrd="0" destOrd="0" presId="urn:microsoft.com/office/officeart/2005/8/layout/vList5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E1D9274E-CB9C-427C-885D-54BBF48F44A9}" type="presOf" srcId="{9D8DAFB6-C744-4BD6-B757-393BF647EBB6}" destId="{329ECF1A-78BE-41CB-B252-8011825B67C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4" destOrd="0" parTransId="{8452F8D0-82FD-4609-B6BD-446E31563D8A}" sibTransId="{8EF545BA-8D8A-4813-A428-2F18D76E61FA}"/>
    <dgm:cxn modelId="{6969AE59-73AA-4188-98E4-AD72F42EF81F}" srcId="{81269538-BFC5-48BB-BEA1-D7AF1F385FD5}" destId="{7282E4BE-17BC-4FAB-8F63-09F9F67BF785}" srcOrd="1" destOrd="0" parTransId="{F99CAE35-DA3F-4215-A2EE-D09B85A0C663}" sibTransId="{4B6C8E1C-7474-4E74-AF99-014C05BCEBCD}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3DAA3D98-1244-40AD-BA2F-CA473629E9CA}" type="presOf" srcId="{7282E4BE-17BC-4FAB-8F63-09F9F67BF785}" destId="{8DB06C02-B3B9-4E9D-B6AE-F482925FC61B}" srcOrd="0" destOrd="0" presId="urn:microsoft.com/office/officeart/2005/8/layout/vList5"/>
    <dgm:cxn modelId="{EB98F2A1-08DE-4D59-8FD2-D8B7F44D4249}" type="presOf" srcId="{928B5CB8-3545-4EE5-8BED-981D3C6157A5}" destId="{B9324B26-5FF5-4FF7-9073-66103CBE8481}" srcOrd="0" destOrd="0" presId="urn:microsoft.com/office/officeart/2005/8/layout/vList5"/>
    <dgm:cxn modelId="{000FE2BB-9FE6-4965-ADF5-E3E85B644286}" srcId="{81269538-BFC5-48BB-BEA1-D7AF1F385FD5}" destId="{51A6936C-668E-4912-B1B4-BA2D45D3F624}" srcOrd="3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2" destOrd="0" parTransId="{581272CD-5908-4C17-8E9B-8BF6DCE43C3E}" sibTransId="{C41ED6A4-512C-48AB-901D-671B73446005}"/>
    <dgm:cxn modelId="{5CA173DE-7F5A-4265-B0CB-971E7F6971ED}" type="presOf" srcId="{A7F7584C-6CC5-40A2-9566-2842A5DEA97A}" destId="{8A3FE5E4-2689-4041-B2C5-C63BC276A3EF}" srcOrd="0" destOrd="0" presId="urn:microsoft.com/office/officeart/2005/8/layout/vList5"/>
    <dgm:cxn modelId="{D8DA4002-1207-4F14-BE0E-012CB0735560}" type="presParOf" srcId="{99FD7F24-5BB9-46E8-BB7C-4B477B73B815}" destId="{BBAB8945-0B00-4547-92CF-AE59FDD0EF39}" srcOrd="0" destOrd="0" presId="urn:microsoft.com/office/officeart/2005/8/layout/vList5"/>
    <dgm:cxn modelId="{87E7D827-9B91-4D11-8319-1E51E6999CD0}" type="presParOf" srcId="{BBAB8945-0B00-4547-92CF-AE59FDD0EF39}" destId="{3230722F-B757-4673-BD2F-9D4BAB5CEE8D}" srcOrd="0" destOrd="0" presId="urn:microsoft.com/office/officeart/2005/8/layout/vList5"/>
    <dgm:cxn modelId="{0070799F-88EB-48F8-94B8-C211B7AFB4B8}" type="presParOf" srcId="{BBAB8945-0B00-4547-92CF-AE59FDD0EF39}" destId="{6FB9694A-6C63-4B23-90F6-4F208C00D399}" srcOrd="1" destOrd="0" presId="urn:microsoft.com/office/officeart/2005/8/layout/vList5"/>
    <dgm:cxn modelId="{72BF6C67-554E-485C-8BB7-2096006DA77E}" type="presParOf" srcId="{99FD7F24-5BB9-46E8-BB7C-4B477B73B815}" destId="{3E4AEBB9-D07D-412D-A9F3-5F50CE85FF20}" srcOrd="1" destOrd="0" presId="urn:microsoft.com/office/officeart/2005/8/layout/vList5"/>
    <dgm:cxn modelId="{BB9CF40E-4245-4F83-8219-72F5E5A0E616}" type="presParOf" srcId="{99FD7F24-5BB9-46E8-BB7C-4B477B73B815}" destId="{A1D992FA-196B-40A1-AD38-F349C1859F81}" srcOrd="2" destOrd="0" presId="urn:microsoft.com/office/officeart/2005/8/layout/vList5"/>
    <dgm:cxn modelId="{26085B01-357D-43FD-996A-BF86F6AADB9C}" type="presParOf" srcId="{A1D992FA-196B-40A1-AD38-F349C1859F81}" destId="{8DB06C02-B3B9-4E9D-B6AE-F482925FC61B}" srcOrd="0" destOrd="0" presId="urn:microsoft.com/office/officeart/2005/8/layout/vList5"/>
    <dgm:cxn modelId="{E1EF73E5-0B34-47EB-BE9D-6B6492BEEEBE}" type="presParOf" srcId="{A1D992FA-196B-40A1-AD38-F349C1859F81}" destId="{4FCD51E2-0CDC-4266-9B48-D704071AE627}" srcOrd="1" destOrd="0" presId="urn:microsoft.com/office/officeart/2005/8/layout/vList5"/>
    <dgm:cxn modelId="{BCE26736-9036-496C-A768-106C614535D7}" type="presParOf" srcId="{99FD7F24-5BB9-46E8-BB7C-4B477B73B815}" destId="{F9AAD5D5-3CCA-4D3F-B91B-A71DA71B5599}" srcOrd="3" destOrd="0" presId="urn:microsoft.com/office/officeart/2005/8/layout/vList5"/>
    <dgm:cxn modelId="{85CE0C7B-3AEB-4282-B884-0E2204095B0D}" type="presParOf" srcId="{99FD7F24-5BB9-46E8-BB7C-4B477B73B815}" destId="{C60E4332-AB2E-4201-AF29-E3D9D2CE99DD}" srcOrd="4" destOrd="0" presId="urn:microsoft.com/office/officeart/2005/8/layout/vList5"/>
    <dgm:cxn modelId="{2F5C534F-7340-4516-8474-399AAADAF02E}" type="presParOf" srcId="{C60E4332-AB2E-4201-AF29-E3D9D2CE99DD}" destId="{8A3FE5E4-2689-4041-B2C5-C63BC276A3EF}" srcOrd="0" destOrd="0" presId="urn:microsoft.com/office/officeart/2005/8/layout/vList5"/>
    <dgm:cxn modelId="{7A65EDC2-D66A-48F4-9B1C-271CC97947A5}" type="presParOf" srcId="{C60E4332-AB2E-4201-AF29-E3D9D2CE99DD}" destId="{329ECF1A-78BE-41CB-B252-8011825B67CD}" srcOrd="1" destOrd="0" presId="urn:microsoft.com/office/officeart/2005/8/layout/vList5"/>
    <dgm:cxn modelId="{D26E18F4-5818-4BA6-A7B2-1164EEAA7A82}" type="presParOf" srcId="{99FD7F24-5BB9-46E8-BB7C-4B477B73B815}" destId="{CF97419B-1653-4404-8A25-A4EB2811914A}" srcOrd="5" destOrd="0" presId="urn:microsoft.com/office/officeart/2005/8/layout/vList5"/>
    <dgm:cxn modelId="{F71D4582-D489-42E1-845E-EE9C8D17DADA}" type="presParOf" srcId="{99FD7F24-5BB9-46E8-BB7C-4B477B73B815}" destId="{74B4E996-D144-43FA-9C7B-5183D295C315}" srcOrd="6" destOrd="0" presId="urn:microsoft.com/office/officeart/2005/8/layout/vList5"/>
    <dgm:cxn modelId="{C6040772-E56A-4881-AC6C-02713CE6128A}" type="presParOf" srcId="{74B4E996-D144-43FA-9C7B-5183D295C315}" destId="{1C763A21-352A-41D1-A2E2-E305DABA275D}" srcOrd="0" destOrd="0" presId="urn:microsoft.com/office/officeart/2005/8/layout/vList5"/>
    <dgm:cxn modelId="{EC2347AF-C93A-4B4D-A7E2-1F82D40A64ED}" type="presParOf" srcId="{74B4E996-D144-43FA-9C7B-5183D295C315}" destId="{A66EBD3D-E7C5-421C-B8B5-728648057DDC}" srcOrd="1" destOrd="0" presId="urn:microsoft.com/office/officeart/2005/8/layout/vList5"/>
    <dgm:cxn modelId="{51C395BE-D4BD-41C5-8E5E-D7750ED25110}" type="presParOf" srcId="{99FD7F24-5BB9-46E8-BB7C-4B477B73B815}" destId="{4D3735EA-64D5-44A4-9D60-787BDDA83D1A}" srcOrd="7" destOrd="0" presId="urn:microsoft.com/office/officeart/2005/8/layout/vList5"/>
    <dgm:cxn modelId="{B986FBCB-97B1-4375-A35A-13E6C62DDE87}" type="presParOf" srcId="{99FD7F24-5BB9-46E8-BB7C-4B477B73B815}" destId="{120DCED0-01FF-429D-8B4B-923E0875F75E}" srcOrd="8" destOrd="0" presId="urn:microsoft.com/office/officeart/2005/8/layout/vList5"/>
    <dgm:cxn modelId="{4265B8A5-2DCF-46AD-8058-EAD90580EC2E}" type="presParOf" srcId="{120DCED0-01FF-429D-8B4B-923E0875F75E}" destId="{B9324B26-5FF5-4FF7-9073-66103CBE8481}" srcOrd="0" destOrd="0" presId="urn:microsoft.com/office/officeart/2005/8/layout/vList5"/>
    <dgm:cxn modelId="{D6444579-9524-43CD-970A-F3E243E8583F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WM Trade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Nome da Empresa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Vendas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Setor de atuação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Móveis e cosméticos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Produtos/Serviços oferecidos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Redes sociais, ADS </a:t>
          </a:r>
          <a:r>
            <a:rPr lang="pt-BR" sz="24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Droid</a:t>
          </a: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(Sales Force) 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Tecnologias utilizadas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Dificuldade de conciliação entre atendimento externo e funções internas (orçamentos, vendas, dúvidas...).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Descrição do problema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Perda de vendas, desperdício de recursos, retrabalhos no envio do pedido.</a:t>
          </a:r>
          <a:endParaRPr lang="pt-BR" sz="16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Impacto do problema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Gargalo de vendas e atendimento, desorganização na rotina externa.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Cenário Atual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React</a:t>
          </a:r>
          <a:r>
            <a:rPr lang="pt-BR" sz="1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pt-BR" sz="1600" kern="1200" noProof="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Native</a:t>
          </a:r>
          <a:r>
            <a:rPr lang="pt-BR" sz="1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. 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rtlCol="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Tecnologias envolvidas</a:t>
          </a:r>
        </a:p>
      </dsp:txBody>
      <dsp:txXfrm>
        <a:off x="41619" y="2728988"/>
        <a:ext cx="3482922" cy="7693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758206" y="-2936723"/>
          <a:ext cx="620555" cy="66526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just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urgência do projeto é crítica, pois envolve otimizar operações, reduzir custos e adaptar rapidamente às mudanças de demanda.</a:t>
          </a:r>
          <a:endParaRPr lang="pt-BR" sz="1600" kern="1200" noProof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742139" y="109637"/>
        <a:ext cx="6622398" cy="559969"/>
      </dsp:txXfrm>
    </dsp:sp>
    <dsp:sp modelId="{3230722F-B757-4673-BD2F-9D4BAB5CEE8D}">
      <dsp:nvSpPr>
        <dsp:cNvPr id="0" name=""/>
        <dsp:cNvSpPr/>
      </dsp:nvSpPr>
      <dsp:spPr>
        <a:xfrm>
          <a:off x="0" y="1774"/>
          <a:ext cx="3742138" cy="775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Urgência</a:t>
          </a:r>
        </a:p>
      </dsp:txBody>
      <dsp:txXfrm>
        <a:off x="37866" y="39640"/>
        <a:ext cx="3666406" cy="699962"/>
      </dsp:txXfrm>
    </dsp:sp>
    <dsp:sp modelId="{4FCD51E2-0CDC-4266-9B48-D704071AE627}">
      <dsp:nvSpPr>
        <dsp:cNvPr id="0" name=""/>
        <dsp:cNvSpPr/>
      </dsp:nvSpPr>
      <dsp:spPr>
        <a:xfrm rot="5400000">
          <a:off x="6758206" y="-2122244"/>
          <a:ext cx="620555" cy="66526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 crescimento do mercado de cosmético e da carteira de produtos desenvolvidos.</a:t>
          </a:r>
        </a:p>
      </dsp:txBody>
      <dsp:txXfrm rot="-5400000">
        <a:off x="3742139" y="924116"/>
        <a:ext cx="6622398" cy="559969"/>
      </dsp:txXfrm>
    </dsp:sp>
    <dsp:sp modelId="{8DB06C02-B3B9-4E9D-B6AE-F482925FC61B}">
      <dsp:nvSpPr>
        <dsp:cNvPr id="0" name=""/>
        <dsp:cNvSpPr/>
      </dsp:nvSpPr>
      <dsp:spPr>
        <a:xfrm>
          <a:off x="0" y="816253"/>
          <a:ext cx="3742138" cy="775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0" kern="1200" dirty="0"/>
            <a:t>Mudanças de demanda.</a:t>
          </a:r>
        </a:p>
      </dsp:txBody>
      <dsp:txXfrm>
        <a:off x="37866" y="854119"/>
        <a:ext cx="3666406" cy="699962"/>
      </dsp:txXfrm>
    </dsp:sp>
    <dsp:sp modelId="{329ECF1A-78BE-41CB-B252-8011825B67CD}">
      <dsp:nvSpPr>
        <dsp:cNvPr id="0" name=""/>
        <dsp:cNvSpPr/>
      </dsp:nvSpPr>
      <dsp:spPr>
        <a:xfrm rot="5400000">
          <a:off x="6758206" y="-1307764"/>
          <a:ext cx="620555" cy="66526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Melhora no atendimento ao cliente, otimização do tempo de trabalho e aperfeiçoamento da comunicação entre a empresa e o cliente.</a:t>
          </a:r>
        </a:p>
      </dsp:txBody>
      <dsp:txXfrm rot="-5400000">
        <a:off x="3742139" y="1738596"/>
        <a:ext cx="6622398" cy="559969"/>
      </dsp:txXfrm>
    </dsp:sp>
    <dsp:sp modelId="{8A3FE5E4-2689-4041-B2C5-C63BC276A3EF}">
      <dsp:nvSpPr>
        <dsp:cNvPr id="0" name=""/>
        <dsp:cNvSpPr/>
      </dsp:nvSpPr>
      <dsp:spPr>
        <a:xfrm>
          <a:off x="0" y="1630733"/>
          <a:ext cx="3742138" cy="775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Benefícios da solução</a:t>
          </a:r>
        </a:p>
      </dsp:txBody>
      <dsp:txXfrm>
        <a:off x="37866" y="1668599"/>
        <a:ext cx="3666406" cy="699962"/>
      </dsp:txXfrm>
    </dsp:sp>
    <dsp:sp modelId="{A66EBD3D-E7C5-421C-B8B5-728648057DDC}">
      <dsp:nvSpPr>
        <dsp:cNvPr id="0" name=""/>
        <dsp:cNvSpPr/>
      </dsp:nvSpPr>
      <dsp:spPr>
        <a:xfrm rot="5400000">
          <a:off x="6758206" y="-493284"/>
          <a:ext cx="620555" cy="66526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Redução de custos, aumento no fluxo de vendas, melhora na organização da empresa e dos clientes. </a:t>
          </a:r>
        </a:p>
      </dsp:txBody>
      <dsp:txXfrm rot="-5400000">
        <a:off x="3742139" y="2553076"/>
        <a:ext cx="6622398" cy="559969"/>
      </dsp:txXfrm>
    </dsp:sp>
    <dsp:sp modelId="{1C763A21-352A-41D1-A2E2-E305DABA275D}">
      <dsp:nvSpPr>
        <dsp:cNvPr id="0" name=""/>
        <dsp:cNvSpPr/>
      </dsp:nvSpPr>
      <dsp:spPr>
        <a:xfrm>
          <a:off x="0" y="2445213"/>
          <a:ext cx="3742138" cy="775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ROI tecnológico e comercial</a:t>
          </a:r>
        </a:p>
      </dsp:txBody>
      <dsp:txXfrm>
        <a:off x="37866" y="2483079"/>
        <a:ext cx="3666406" cy="699962"/>
      </dsp:txXfrm>
    </dsp:sp>
    <dsp:sp modelId="{95E0557D-F0A1-4F38-8083-55DE7503164F}">
      <dsp:nvSpPr>
        <dsp:cNvPr id="0" name=""/>
        <dsp:cNvSpPr/>
      </dsp:nvSpPr>
      <dsp:spPr>
        <a:xfrm rot="5400000">
          <a:off x="6758206" y="321194"/>
          <a:ext cx="620555" cy="665269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Perda de clientes e redução da fatia de mercado para concorrência.</a:t>
          </a:r>
        </a:p>
      </dsp:txBody>
      <dsp:txXfrm rot="-5400000">
        <a:off x="3742139" y="3367555"/>
        <a:ext cx="6622398" cy="559969"/>
      </dsp:txXfrm>
    </dsp:sp>
    <dsp:sp modelId="{B9324B26-5FF5-4FF7-9073-66103CBE8481}">
      <dsp:nvSpPr>
        <dsp:cNvPr id="0" name=""/>
        <dsp:cNvSpPr/>
      </dsp:nvSpPr>
      <dsp:spPr>
        <a:xfrm>
          <a:off x="0" y="3259692"/>
          <a:ext cx="3742138" cy="7756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rtlCol="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Riscos de não agir</a:t>
          </a:r>
        </a:p>
      </dsp:txBody>
      <dsp:txXfrm>
        <a:off x="37866" y="3297558"/>
        <a:ext cx="3666406" cy="699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09/09/2025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8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3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32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09/09/2025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09/09/2025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5400" dirty="0">
                <a:latin typeface="Rockwell" panose="02060603020205020403" pitchFamily="18" charset="0"/>
              </a:rPr>
              <a:t>Programação para Dispositivos móveis em Android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91819"/>
            <a:ext cx="8791575" cy="1655762"/>
          </a:xfrm>
        </p:spPr>
        <p:txBody>
          <a:bodyPr rtlCol="0">
            <a:normAutofit fontScale="92500" lnSpcReduction="20000"/>
          </a:bodyPr>
          <a:lstStyle/>
          <a:p>
            <a:pPr algn="ctr"/>
            <a:r>
              <a:rPr lang="pt-BR" dirty="0"/>
              <a:t>Luís Arthur Belli Fernandes</a:t>
            </a:r>
          </a:p>
          <a:p>
            <a:pPr algn="ctr"/>
            <a:r>
              <a:rPr lang="pt-BR" dirty="0"/>
              <a:t>Marcos Vinicius Nascimento Pinto</a:t>
            </a:r>
          </a:p>
          <a:p>
            <a:pPr algn="ctr"/>
            <a:r>
              <a:rPr lang="pt-BR" dirty="0"/>
              <a:t>Rafael Rangel Ferretti</a:t>
            </a:r>
          </a:p>
          <a:p>
            <a:pPr algn="ctr"/>
            <a:r>
              <a:rPr lang="pt-BR" dirty="0"/>
              <a:t>Hudson Cruz Siqueira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4400" dirty="0">
                <a:latin typeface="Rockwell" panose="02060603020205020403" pitchFamily="18" charset="0"/>
              </a:rPr>
              <a:t>Informações da empresa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957508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4400" dirty="0">
                <a:latin typeface="Rockwell" panose="02060603020205020403" pitchFamily="18" charset="0"/>
              </a:rPr>
              <a:t>Desafio do desenvolvimento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28445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3725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pt-BR" sz="4400" dirty="0">
                <a:latin typeface="Rockwell" panose="02060603020205020403" pitchFamily="18" charset="0"/>
              </a:rPr>
              <a:t>justificativa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620984"/>
              </p:ext>
            </p:extLst>
          </p:nvPr>
        </p:nvGraphicFramePr>
        <p:xfrm>
          <a:off x="940279" y="2027208"/>
          <a:ext cx="10394830" cy="403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52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C63A6-BF11-CEDD-3C78-127D43F0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Carta de apresentação ASSINADA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54EC75-AD0F-1D89-199B-F02C0EC6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577" y="2037908"/>
            <a:ext cx="8063670" cy="27230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5B1FE2A-97A6-21EE-90A2-ED0E8E037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289" y="4985267"/>
            <a:ext cx="3873958" cy="147857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0F25EB2-667E-49F9-8550-183C10E1B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577" y="4985267"/>
            <a:ext cx="4002093" cy="147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89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79</TotalTime>
  <Words>220</Words>
  <Application>Microsoft Office PowerPoint</Application>
  <PresentationFormat>Widescreen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Rockwell</vt:lpstr>
      <vt:lpstr>Tahoma</vt:lpstr>
      <vt:lpstr>Tw Cen MT</vt:lpstr>
      <vt:lpstr>Circuito</vt:lpstr>
      <vt:lpstr>Programação para Dispositivos móveis em Android</vt:lpstr>
      <vt:lpstr>Informações da empresa</vt:lpstr>
      <vt:lpstr>Desafio do desenvolvimento</vt:lpstr>
      <vt:lpstr>justificativa</vt:lpstr>
      <vt:lpstr>Carta de apresentação ASSINADA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Tópicos big data em python</dc:title>
  <dc:creator>Anderson Barboza da Cruz</dc:creator>
  <cp:lastModifiedBy>Marcos Vinicius  Nascimento Pinto</cp:lastModifiedBy>
  <cp:revision>9</cp:revision>
  <dcterms:created xsi:type="dcterms:W3CDTF">2023-09-20T01:01:49Z</dcterms:created>
  <dcterms:modified xsi:type="dcterms:W3CDTF">2025-09-09T23:00:09Z</dcterms:modified>
</cp:coreProperties>
</file>