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0160000" cy="7620000"/>
  <p:notesSz cx="10160000" cy="7620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30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86360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000" y="4267200"/>
            <a:ext cx="71120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Roboto Slab"/>
                <a:cs typeface="Roboto Sla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Roboto Slab"/>
                <a:cs typeface="Roboto Sla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8000" y="1752600"/>
            <a:ext cx="441960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32400" y="1752600"/>
            <a:ext cx="441960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Roboto Slab"/>
                <a:cs typeface="Roboto Sla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56825" cy="7616825"/>
          </a:xfrm>
          <a:custGeom>
            <a:avLst/>
            <a:gdLst/>
            <a:ahLst/>
            <a:cxnLst/>
            <a:rect l="l" t="t" r="r" b="b"/>
            <a:pathLst>
              <a:path w="10156825" h="7616825">
                <a:moveTo>
                  <a:pt x="10156825" y="0"/>
                </a:moveTo>
                <a:lnTo>
                  <a:pt x="0" y="0"/>
                </a:lnTo>
                <a:lnTo>
                  <a:pt x="0" y="7616825"/>
                </a:lnTo>
                <a:lnTo>
                  <a:pt x="10156825" y="7616825"/>
                </a:lnTo>
                <a:lnTo>
                  <a:pt x="10156825" y="0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60000" cy="7620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10160000" y="0"/>
                </a:moveTo>
                <a:lnTo>
                  <a:pt x="0" y="0"/>
                </a:lnTo>
                <a:lnTo>
                  <a:pt x="0" y="7620000"/>
                </a:lnTo>
                <a:lnTo>
                  <a:pt x="10160000" y="7620000"/>
                </a:lnTo>
                <a:lnTo>
                  <a:pt x="10160000" y="0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0130" y="476829"/>
            <a:ext cx="5439739" cy="638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Roboto Slab"/>
                <a:cs typeface="Roboto Sla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9012" y="2455763"/>
            <a:ext cx="8081975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400" y="7086600"/>
            <a:ext cx="32512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000" y="7086600"/>
            <a:ext cx="23368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15200" y="7086600"/>
            <a:ext cx="23368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110" y="6334786"/>
            <a:ext cx="6184900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35" dirty="0">
                <a:solidFill>
                  <a:srgbClr val="FFFFFF"/>
                </a:solidFill>
                <a:latin typeface="Roboto Slab"/>
                <a:cs typeface="Roboto Slab"/>
              </a:rPr>
              <a:t>Grupo</a:t>
            </a:r>
            <a:r>
              <a:rPr sz="1800" spc="-1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 Slab"/>
                <a:cs typeface="Roboto Slab"/>
              </a:rPr>
              <a:t>5</a:t>
            </a:r>
            <a:endParaRPr sz="1800">
              <a:latin typeface="Roboto Slab"/>
              <a:cs typeface="Roboto Slab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solidFill>
                  <a:srgbClr val="FFFFFF"/>
                </a:solidFill>
                <a:latin typeface="Roboto Slab"/>
                <a:cs typeface="Roboto Slab"/>
              </a:rPr>
              <a:t>Luize </a:t>
            </a:r>
            <a:r>
              <a:rPr sz="1800" dirty="0">
                <a:solidFill>
                  <a:srgbClr val="FFFFFF"/>
                </a:solidFill>
                <a:latin typeface="Roboto Slab"/>
                <a:cs typeface="Roboto Slab"/>
              </a:rPr>
              <a:t>Casaretti, </a:t>
            </a:r>
            <a:r>
              <a:rPr sz="1800" spc="5" dirty="0">
                <a:solidFill>
                  <a:srgbClr val="FFFFFF"/>
                </a:solidFill>
                <a:latin typeface="Roboto Slab"/>
                <a:cs typeface="Roboto Slab"/>
              </a:rPr>
              <a:t>Marcos </a:t>
            </a:r>
            <a:r>
              <a:rPr sz="1800" dirty="0">
                <a:solidFill>
                  <a:srgbClr val="FFFFFF"/>
                </a:solidFill>
                <a:latin typeface="Roboto Slab"/>
                <a:cs typeface="Roboto Slab"/>
              </a:rPr>
              <a:t>Vinícius, Mauro </a:t>
            </a:r>
            <a:r>
              <a:rPr sz="1800" spc="-5" dirty="0">
                <a:solidFill>
                  <a:srgbClr val="FFFFFF"/>
                </a:solidFill>
                <a:latin typeface="Roboto Slab"/>
                <a:cs typeface="Roboto Slab"/>
              </a:rPr>
              <a:t>Yida, </a:t>
            </a:r>
            <a:r>
              <a:rPr sz="1800" dirty="0">
                <a:solidFill>
                  <a:srgbClr val="FFFFFF"/>
                </a:solidFill>
                <a:latin typeface="Roboto Slab"/>
                <a:cs typeface="Roboto Slab"/>
              </a:rPr>
              <a:t>Rafael</a:t>
            </a:r>
            <a:r>
              <a:rPr sz="1800" spc="2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Slab"/>
                <a:cs typeface="Roboto Slab"/>
              </a:rPr>
              <a:t>Reis</a:t>
            </a:r>
            <a:endParaRPr sz="1800">
              <a:latin typeface="Roboto Slab"/>
              <a:cs typeface="Roboto Slab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31" y="654133"/>
            <a:ext cx="499364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Detecção </a:t>
            </a:r>
            <a:r>
              <a:rPr spc="20" dirty="0"/>
              <a:t>de</a:t>
            </a:r>
            <a:r>
              <a:rPr spc="-110" dirty="0"/>
              <a:t> </a:t>
            </a:r>
            <a:r>
              <a:rPr spc="45" dirty="0"/>
              <a:t>Cefaleia</a:t>
            </a:r>
          </a:p>
        </p:txBody>
      </p:sp>
      <p:sp>
        <p:nvSpPr>
          <p:cNvPr id="4" name="object 4"/>
          <p:cNvSpPr/>
          <p:nvPr/>
        </p:nvSpPr>
        <p:spPr>
          <a:xfrm>
            <a:off x="2440751" y="679071"/>
            <a:ext cx="6744745" cy="631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56825" cy="7616825"/>
          </a:xfrm>
          <a:custGeom>
            <a:avLst/>
            <a:gdLst/>
            <a:ahLst/>
            <a:cxnLst/>
            <a:rect l="l" t="t" r="r" b="b"/>
            <a:pathLst>
              <a:path w="10156825" h="7616825">
                <a:moveTo>
                  <a:pt x="10156825" y="0"/>
                </a:moveTo>
                <a:lnTo>
                  <a:pt x="0" y="0"/>
                </a:lnTo>
                <a:lnTo>
                  <a:pt x="0" y="7616825"/>
                </a:lnTo>
                <a:lnTo>
                  <a:pt x="10156825" y="7616825"/>
                </a:lnTo>
                <a:lnTo>
                  <a:pt x="10156825" y="0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989" y="95768"/>
            <a:ext cx="708977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spc="15" dirty="0"/>
              <a:t>Arquitetura </a:t>
            </a:r>
            <a:r>
              <a:rPr sz="3250" spc="45" dirty="0"/>
              <a:t>proposta </a:t>
            </a:r>
            <a:r>
              <a:rPr sz="3250" spc="40" dirty="0"/>
              <a:t>para a</a:t>
            </a:r>
            <a:r>
              <a:rPr sz="3250" spc="-180" dirty="0"/>
              <a:t> </a:t>
            </a:r>
            <a:r>
              <a:rPr sz="3250" spc="30" dirty="0"/>
              <a:t>solução</a:t>
            </a:r>
            <a:endParaRPr sz="3250"/>
          </a:p>
        </p:txBody>
      </p:sp>
      <p:sp>
        <p:nvSpPr>
          <p:cNvPr id="4" name="object 4"/>
          <p:cNvSpPr/>
          <p:nvPr/>
        </p:nvSpPr>
        <p:spPr>
          <a:xfrm>
            <a:off x="6034215" y="1427947"/>
            <a:ext cx="633095" cy="424815"/>
          </a:xfrm>
          <a:custGeom>
            <a:avLst/>
            <a:gdLst/>
            <a:ahLst/>
            <a:cxnLst/>
            <a:rect l="l" t="t" r="r" b="b"/>
            <a:pathLst>
              <a:path w="633095" h="424814">
                <a:moveTo>
                  <a:pt x="426250" y="0"/>
                </a:moveTo>
                <a:lnTo>
                  <a:pt x="414934" y="0"/>
                </a:lnTo>
                <a:lnTo>
                  <a:pt x="402402" y="6430"/>
                </a:lnTo>
                <a:lnTo>
                  <a:pt x="373202" y="35496"/>
                </a:lnTo>
                <a:lnTo>
                  <a:pt x="366237" y="57689"/>
                </a:lnTo>
                <a:lnTo>
                  <a:pt x="369821" y="69547"/>
                </a:lnTo>
                <a:lnTo>
                  <a:pt x="377799" y="80568"/>
                </a:lnTo>
                <a:lnTo>
                  <a:pt x="448284" y="151345"/>
                </a:lnTo>
                <a:lnTo>
                  <a:pt x="456895" y="160464"/>
                </a:lnTo>
                <a:lnTo>
                  <a:pt x="37198" y="160477"/>
                </a:lnTo>
                <a:lnTo>
                  <a:pt x="3499" y="179033"/>
                </a:lnTo>
                <a:lnTo>
                  <a:pt x="0" y="214634"/>
                </a:lnTo>
                <a:lnTo>
                  <a:pt x="377" y="224991"/>
                </a:lnTo>
                <a:lnTo>
                  <a:pt x="21116" y="261840"/>
                </a:lnTo>
                <a:lnTo>
                  <a:pt x="456336" y="263766"/>
                </a:lnTo>
                <a:lnTo>
                  <a:pt x="450519" y="270598"/>
                </a:lnTo>
                <a:lnTo>
                  <a:pt x="379653" y="341528"/>
                </a:lnTo>
                <a:lnTo>
                  <a:pt x="369571" y="355230"/>
                </a:lnTo>
                <a:lnTo>
                  <a:pt x="366204" y="369174"/>
                </a:lnTo>
                <a:lnTo>
                  <a:pt x="369666" y="383021"/>
                </a:lnTo>
                <a:lnTo>
                  <a:pt x="380072" y="396430"/>
                </a:lnTo>
                <a:lnTo>
                  <a:pt x="388432" y="403760"/>
                </a:lnTo>
                <a:lnTo>
                  <a:pt x="397175" y="410683"/>
                </a:lnTo>
                <a:lnTo>
                  <a:pt x="414934" y="424230"/>
                </a:lnTo>
                <a:lnTo>
                  <a:pt x="426250" y="424230"/>
                </a:lnTo>
                <a:lnTo>
                  <a:pt x="486955" y="372125"/>
                </a:lnTo>
                <a:lnTo>
                  <a:pt x="617194" y="242138"/>
                </a:lnTo>
                <a:lnTo>
                  <a:pt x="632942" y="212194"/>
                </a:lnTo>
                <a:lnTo>
                  <a:pt x="628953" y="197511"/>
                </a:lnTo>
                <a:lnTo>
                  <a:pt x="617067" y="182194"/>
                </a:lnTo>
                <a:lnTo>
                  <a:pt x="454990" y="20319"/>
                </a:lnTo>
                <a:lnTo>
                  <a:pt x="448385" y="14658"/>
                </a:lnTo>
                <a:lnTo>
                  <a:pt x="441153" y="9626"/>
                </a:lnTo>
                <a:lnTo>
                  <a:pt x="42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8615" y="2456647"/>
            <a:ext cx="633095" cy="424815"/>
          </a:xfrm>
          <a:custGeom>
            <a:avLst/>
            <a:gdLst/>
            <a:ahLst/>
            <a:cxnLst/>
            <a:rect l="l" t="t" r="r" b="b"/>
            <a:pathLst>
              <a:path w="633095" h="424814">
                <a:moveTo>
                  <a:pt x="426250" y="0"/>
                </a:moveTo>
                <a:lnTo>
                  <a:pt x="414934" y="0"/>
                </a:lnTo>
                <a:lnTo>
                  <a:pt x="402402" y="6430"/>
                </a:lnTo>
                <a:lnTo>
                  <a:pt x="373202" y="35496"/>
                </a:lnTo>
                <a:lnTo>
                  <a:pt x="366237" y="57689"/>
                </a:lnTo>
                <a:lnTo>
                  <a:pt x="369821" y="69547"/>
                </a:lnTo>
                <a:lnTo>
                  <a:pt x="377799" y="80568"/>
                </a:lnTo>
                <a:lnTo>
                  <a:pt x="448284" y="151345"/>
                </a:lnTo>
                <a:lnTo>
                  <a:pt x="456895" y="160464"/>
                </a:lnTo>
                <a:lnTo>
                  <a:pt x="37198" y="160477"/>
                </a:lnTo>
                <a:lnTo>
                  <a:pt x="3499" y="179033"/>
                </a:lnTo>
                <a:lnTo>
                  <a:pt x="0" y="214634"/>
                </a:lnTo>
                <a:lnTo>
                  <a:pt x="377" y="224991"/>
                </a:lnTo>
                <a:lnTo>
                  <a:pt x="21116" y="261840"/>
                </a:lnTo>
                <a:lnTo>
                  <a:pt x="456336" y="263766"/>
                </a:lnTo>
                <a:lnTo>
                  <a:pt x="450519" y="270598"/>
                </a:lnTo>
                <a:lnTo>
                  <a:pt x="379653" y="341528"/>
                </a:lnTo>
                <a:lnTo>
                  <a:pt x="369571" y="355230"/>
                </a:lnTo>
                <a:lnTo>
                  <a:pt x="366204" y="369174"/>
                </a:lnTo>
                <a:lnTo>
                  <a:pt x="369666" y="383021"/>
                </a:lnTo>
                <a:lnTo>
                  <a:pt x="380072" y="396430"/>
                </a:lnTo>
                <a:lnTo>
                  <a:pt x="388432" y="403760"/>
                </a:lnTo>
                <a:lnTo>
                  <a:pt x="397175" y="410683"/>
                </a:lnTo>
                <a:lnTo>
                  <a:pt x="414934" y="424230"/>
                </a:lnTo>
                <a:lnTo>
                  <a:pt x="426250" y="424230"/>
                </a:lnTo>
                <a:lnTo>
                  <a:pt x="486955" y="372125"/>
                </a:lnTo>
                <a:lnTo>
                  <a:pt x="617194" y="242138"/>
                </a:lnTo>
                <a:lnTo>
                  <a:pt x="632942" y="212194"/>
                </a:lnTo>
                <a:lnTo>
                  <a:pt x="628953" y="197511"/>
                </a:lnTo>
                <a:lnTo>
                  <a:pt x="617067" y="182194"/>
                </a:lnTo>
                <a:lnTo>
                  <a:pt x="454990" y="20319"/>
                </a:lnTo>
                <a:lnTo>
                  <a:pt x="448385" y="14658"/>
                </a:lnTo>
                <a:lnTo>
                  <a:pt x="441153" y="9626"/>
                </a:lnTo>
                <a:lnTo>
                  <a:pt x="42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8108" y="1237208"/>
            <a:ext cx="1765935" cy="1929764"/>
          </a:xfrm>
          <a:custGeom>
            <a:avLst/>
            <a:gdLst/>
            <a:ahLst/>
            <a:cxnLst/>
            <a:rect l="l" t="t" r="r" b="b"/>
            <a:pathLst>
              <a:path w="1765935" h="1929764">
                <a:moveTo>
                  <a:pt x="1676400" y="0"/>
                </a:moveTo>
                <a:lnTo>
                  <a:pt x="88950" y="0"/>
                </a:lnTo>
                <a:lnTo>
                  <a:pt x="54328" y="6990"/>
                </a:lnTo>
                <a:lnTo>
                  <a:pt x="26054" y="26054"/>
                </a:lnTo>
                <a:lnTo>
                  <a:pt x="6990" y="54328"/>
                </a:lnTo>
                <a:lnTo>
                  <a:pt x="0" y="88950"/>
                </a:lnTo>
                <a:lnTo>
                  <a:pt x="0" y="1840623"/>
                </a:lnTo>
                <a:lnTo>
                  <a:pt x="6990" y="1875246"/>
                </a:lnTo>
                <a:lnTo>
                  <a:pt x="26054" y="1903520"/>
                </a:lnTo>
                <a:lnTo>
                  <a:pt x="54328" y="1922583"/>
                </a:lnTo>
                <a:lnTo>
                  <a:pt x="88950" y="1929574"/>
                </a:lnTo>
                <a:lnTo>
                  <a:pt x="1676400" y="1929574"/>
                </a:lnTo>
                <a:lnTo>
                  <a:pt x="1711022" y="1922583"/>
                </a:lnTo>
                <a:lnTo>
                  <a:pt x="1739296" y="1903520"/>
                </a:lnTo>
                <a:lnTo>
                  <a:pt x="1758360" y="1875246"/>
                </a:lnTo>
                <a:lnTo>
                  <a:pt x="1765350" y="1840623"/>
                </a:lnTo>
                <a:lnTo>
                  <a:pt x="1765350" y="88950"/>
                </a:lnTo>
                <a:lnTo>
                  <a:pt x="1758360" y="54328"/>
                </a:lnTo>
                <a:lnTo>
                  <a:pt x="1739296" y="26054"/>
                </a:lnTo>
                <a:lnTo>
                  <a:pt x="1711022" y="699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2217" y="1264390"/>
            <a:ext cx="521334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5" dirty="0">
                <a:latin typeface="Roboto Slab"/>
                <a:cs typeface="Roboto Slab"/>
              </a:rPr>
              <a:t>E</a:t>
            </a:r>
            <a:r>
              <a:rPr sz="1500" spc="-10" dirty="0">
                <a:latin typeface="Roboto Slab"/>
                <a:cs typeface="Roboto Slab"/>
              </a:rPr>
              <a:t>x</a:t>
            </a:r>
            <a:r>
              <a:rPr sz="1500" spc="15" dirty="0">
                <a:latin typeface="Roboto Slab"/>
                <a:cs typeface="Roboto Slab"/>
              </a:rPr>
              <a:t>c</a:t>
            </a:r>
            <a:r>
              <a:rPr sz="1500" spc="-5" dirty="0">
                <a:latin typeface="Roboto Slab"/>
                <a:cs typeface="Roboto Slab"/>
              </a:rPr>
              <a:t>el</a:t>
            </a:r>
            <a:endParaRPr sz="1500">
              <a:latin typeface="Roboto Slab"/>
              <a:cs typeface="Roboto Slab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0491" y="1741194"/>
            <a:ext cx="1633220" cy="1332230"/>
            <a:chOff x="1320491" y="1741194"/>
            <a:chExt cx="1633220" cy="1332230"/>
          </a:xfrm>
        </p:grpSpPr>
        <p:sp>
          <p:nvSpPr>
            <p:cNvPr id="9" name="object 9"/>
            <p:cNvSpPr/>
            <p:nvPr/>
          </p:nvSpPr>
          <p:spPr>
            <a:xfrm>
              <a:off x="1336537" y="1757240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80">
                  <a:moveTo>
                    <a:pt x="1529283" y="0"/>
                  </a:moveTo>
                  <a:lnTo>
                    <a:pt x="71843" y="0"/>
                  </a:lnTo>
                  <a:lnTo>
                    <a:pt x="43875" y="5646"/>
                  </a:lnTo>
                  <a:lnTo>
                    <a:pt x="21039" y="21043"/>
                  </a:lnTo>
                  <a:lnTo>
                    <a:pt x="5644" y="43880"/>
                  </a:lnTo>
                  <a:lnTo>
                    <a:pt x="0" y="71843"/>
                  </a:lnTo>
                  <a:lnTo>
                    <a:pt x="0" y="1228217"/>
                  </a:lnTo>
                  <a:lnTo>
                    <a:pt x="5644" y="1256180"/>
                  </a:lnTo>
                  <a:lnTo>
                    <a:pt x="21039" y="1279017"/>
                  </a:lnTo>
                  <a:lnTo>
                    <a:pt x="43875" y="1294414"/>
                  </a:lnTo>
                  <a:lnTo>
                    <a:pt x="71843" y="1300060"/>
                  </a:lnTo>
                  <a:lnTo>
                    <a:pt x="1529283" y="1300060"/>
                  </a:lnTo>
                  <a:lnTo>
                    <a:pt x="1557246" y="1294414"/>
                  </a:lnTo>
                  <a:lnTo>
                    <a:pt x="1580083" y="1279017"/>
                  </a:lnTo>
                  <a:lnTo>
                    <a:pt x="1595480" y="1256180"/>
                  </a:lnTo>
                  <a:lnTo>
                    <a:pt x="1601127" y="1228217"/>
                  </a:lnTo>
                  <a:lnTo>
                    <a:pt x="1601127" y="71843"/>
                  </a:lnTo>
                  <a:lnTo>
                    <a:pt x="1595480" y="43880"/>
                  </a:lnTo>
                  <a:lnTo>
                    <a:pt x="1580083" y="21043"/>
                  </a:lnTo>
                  <a:lnTo>
                    <a:pt x="1557246" y="5646"/>
                  </a:lnTo>
                  <a:lnTo>
                    <a:pt x="1529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537" y="1757240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80">
                  <a:moveTo>
                    <a:pt x="1529283" y="1300060"/>
                  </a:moveTo>
                  <a:lnTo>
                    <a:pt x="71843" y="1300060"/>
                  </a:lnTo>
                  <a:lnTo>
                    <a:pt x="43875" y="1294414"/>
                  </a:lnTo>
                  <a:lnTo>
                    <a:pt x="21039" y="1279017"/>
                  </a:lnTo>
                  <a:lnTo>
                    <a:pt x="5644" y="1256180"/>
                  </a:lnTo>
                  <a:lnTo>
                    <a:pt x="0" y="1228217"/>
                  </a:lnTo>
                  <a:lnTo>
                    <a:pt x="0" y="71843"/>
                  </a:lnTo>
                  <a:lnTo>
                    <a:pt x="5644" y="43880"/>
                  </a:lnTo>
                  <a:lnTo>
                    <a:pt x="21039" y="21043"/>
                  </a:lnTo>
                  <a:lnTo>
                    <a:pt x="43875" y="5646"/>
                  </a:lnTo>
                  <a:lnTo>
                    <a:pt x="71843" y="0"/>
                  </a:lnTo>
                  <a:lnTo>
                    <a:pt x="1529283" y="0"/>
                  </a:lnTo>
                  <a:lnTo>
                    <a:pt x="1557246" y="5646"/>
                  </a:lnTo>
                  <a:lnTo>
                    <a:pt x="1580083" y="21043"/>
                  </a:lnTo>
                  <a:lnTo>
                    <a:pt x="1595480" y="43880"/>
                  </a:lnTo>
                  <a:lnTo>
                    <a:pt x="1601127" y="71843"/>
                  </a:lnTo>
                  <a:lnTo>
                    <a:pt x="1601127" y="1228217"/>
                  </a:lnTo>
                  <a:lnTo>
                    <a:pt x="1595480" y="1256180"/>
                  </a:lnTo>
                  <a:lnTo>
                    <a:pt x="1580083" y="1279017"/>
                  </a:lnTo>
                  <a:lnTo>
                    <a:pt x="1557246" y="1294414"/>
                  </a:lnTo>
                  <a:lnTo>
                    <a:pt x="1529283" y="1300060"/>
                  </a:lnTo>
                  <a:close/>
                </a:path>
              </a:pathLst>
            </a:custGeom>
            <a:ln w="32092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24914" y="1791261"/>
            <a:ext cx="1429385" cy="1175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95"/>
              </a:spcBef>
            </a:pPr>
            <a:r>
              <a:rPr sz="1500" dirty="0">
                <a:latin typeface="Roboto Slab"/>
                <a:cs typeface="Roboto Slab"/>
              </a:rPr>
              <a:t>Dados de</a:t>
            </a:r>
            <a:r>
              <a:rPr sz="1500" spc="-80" dirty="0">
                <a:latin typeface="Roboto Slab"/>
                <a:cs typeface="Roboto Slab"/>
              </a:rPr>
              <a:t> </a:t>
            </a:r>
            <a:r>
              <a:rPr sz="1500" spc="-5" dirty="0">
                <a:latin typeface="Roboto Slab"/>
                <a:cs typeface="Roboto Slab"/>
              </a:rPr>
              <a:t>entra-  </a:t>
            </a:r>
            <a:r>
              <a:rPr sz="1500" dirty="0">
                <a:latin typeface="Roboto Slab"/>
                <a:cs typeface="Roboto Slab"/>
              </a:rPr>
              <a:t>da.xlsx</a:t>
            </a:r>
            <a:endParaRPr sz="150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Roboto Slab"/>
              <a:cs typeface="Roboto Slab"/>
            </a:endParaRPr>
          </a:p>
          <a:p>
            <a:pPr marL="259715" marR="251460" algn="ctr">
              <a:lnSpc>
                <a:spcPct val="100600"/>
              </a:lnSpc>
            </a:pPr>
            <a:r>
              <a:rPr sz="1500" dirty="0">
                <a:latin typeface="Roboto Slab"/>
                <a:cs typeface="Roboto Slab"/>
              </a:rPr>
              <a:t>Base de  p</a:t>
            </a:r>
            <a:r>
              <a:rPr sz="1500" spc="-20" dirty="0">
                <a:latin typeface="Roboto Slab"/>
                <a:cs typeface="Roboto Slab"/>
              </a:rPr>
              <a:t>r</a:t>
            </a:r>
            <a:r>
              <a:rPr sz="1500" spc="25" dirty="0">
                <a:latin typeface="Roboto Slab"/>
                <a:cs typeface="Roboto Slab"/>
              </a:rPr>
              <a:t>o</a:t>
            </a:r>
            <a:r>
              <a:rPr sz="1500" dirty="0">
                <a:latin typeface="Roboto Slab"/>
                <a:cs typeface="Roboto Slab"/>
              </a:rPr>
              <a:t>dut</a:t>
            </a:r>
            <a:r>
              <a:rPr sz="1500" spc="15" dirty="0">
                <a:latin typeface="Roboto Slab"/>
                <a:cs typeface="Roboto Slab"/>
              </a:rPr>
              <a:t>ç</a:t>
            </a:r>
            <a:r>
              <a:rPr sz="1500" dirty="0">
                <a:latin typeface="Roboto Slab"/>
                <a:cs typeface="Roboto Slab"/>
              </a:rPr>
              <a:t>ão</a:t>
            </a:r>
            <a:endParaRPr sz="1500">
              <a:latin typeface="Roboto Slab"/>
              <a:cs typeface="Roboto Slab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7012" y="4399508"/>
            <a:ext cx="1765935" cy="1341120"/>
          </a:xfrm>
          <a:custGeom>
            <a:avLst/>
            <a:gdLst/>
            <a:ahLst/>
            <a:cxnLst/>
            <a:rect l="l" t="t" r="r" b="b"/>
            <a:pathLst>
              <a:path w="1765935" h="1341120">
                <a:moveTo>
                  <a:pt x="1691195" y="0"/>
                </a:moveTo>
                <a:lnTo>
                  <a:pt x="74142" y="0"/>
                </a:lnTo>
                <a:lnTo>
                  <a:pt x="45284" y="5827"/>
                </a:lnTo>
                <a:lnTo>
                  <a:pt x="21716" y="21718"/>
                </a:lnTo>
                <a:lnTo>
                  <a:pt x="5826" y="45289"/>
                </a:lnTo>
                <a:lnTo>
                  <a:pt x="0" y="74155"/>
                </a:lnTo>
                <a:lnTo>
                  <a:pt x="0" y="1266736"/>
                </a:lnTo>
                <a:lnTo>
                  <a:pt x="5826" y="1295601"/>
                </a:lnTo>
                <a:lnTo>
                  <a:pt x="21716" y="1319172"/>
                </a:lnTo>
                <a:lnTo>
                  <a:pt x="45284" y="1335064"/>
                </a:lnTo>
                <a:lnTo>
                  <a:pt x="74142" y="1340891"/>
                </a:lnTo>
                <a:lnTo>
                  <a:pt x="1691195" y="1340891"/>
                </a:lnTo>
                <a:lnTo>
                  <a:pt x="1720061" y="1335064"/>
                </a:lnTo>
                <a:lnTo>
                  <a:pt x="1743632" y="1319172"/>
                </a:lnTo>
                <a:lnTo>
                  <a:pt x="1759523" y="1295601"/>
                </a:lnTo>
                <a:lnTo>
                  <a:pt x="1765350" y="1266736"/>
                </a:lnTo>
                <a:lnTo>
                  <a:pt x="1765350" y="74155"/>
                </a:lnTo>
                <a:lnTo>
                  <a:pt x="1759523" y="45289"/>
                </a:lnTo>
                <a:lnTo>
                  <a:pt x="1743632" y="21718"/>
                </a:lnTo>
                <a:lnTo>
                  <a:pt x="1720061" y="5827"/>
                </a:lnTo>
                <a:lnTo>
                  <a:pt x="1691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21117" y="4426690"/>
            <a:ext cx="521334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5" dirty="0">
                <a:latin typeface="Roboto Slab"/>
                <a:cs typeface="Roboto Slab"/>
              </a:rPr>
              <a:t>E</a:t>
            </a:r>
            <a:r>
              <a:rPr sz="1500" spc="-10" dirty="0">
                <a:latin typeface="Roboto Slab"/>
                <a:cs typeface="Roboto Slab"/>
              </a:rPr>
              <a:t>x</a:t>
            </a:r>
            <a:r>
              <a:rPr sz="1500" spc="15" dirty="0">
                <a:latin typeface="Roboto Slab"/>
                <a:cs typeface="Roboto Slab"/>
              </a:rPr>
              <a:t>c</a:t>
            </a:r>
            <a:r>
              <a:rPr sz="1500" spc="-5" dirty="0">
                <a:latin typeface="Roboto Slab"/>
                <a:cs typeface="Roboto Slab"/>
              </a:rPr>
              <a:t>el</a:t>
            </a:r>
            <a:endParaRPr sz="1500">
              <a:latin typeface="Roboto Slab"/>
              <a:cs typeface="Roboto Slab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54005" y="4908105"/>
            <a:ext cx="1624330" cy="672465"/>
            <a:chOff x="3954005" y="4908105"/>
            <a:chExt cx="1624330" cy="672465"/>
          </a:xfrm>
        </p:grpSpPr>
        <p:sp>
          <p:nvSpPr>
            <p:cNvPr id="15" name="object 15"/>
            <p:cNvSpPr/>
            <p:nvPr/>
          </p:nvSpPr>
          <p:spPr>
            <a:xfrm>
              <a:off x="3965435" y="4919535"/>
              <a:ext cx="1601470" cy="649605"/>
            </a:xfrm>
            <a:custGeom>
              <a:avLst/>
              <a:gdLst/>
              <a:ahLst/>
              <a:cxnLst/>
              <a:rect l="l" t="t" r="r" b="b"/>
              <a:pathLst>
                <a:path w="1601470" h="649604">
                  <a:moveTo>
                    <a:pt x="1550352" y="0"/>
                  </a:moveTo>
                  <a:lnTo>
                    <a:pt x="50774" y="0"/>
                  </a:lnTo>
                  <a:lnTo>
                    <a:pt x="31011" y="3990"/>
                  </a:lnTo>
                  <a:lnTo>
                    <a:pt x="14871" y="14873"/>
                  </a:lnTo>
                  <a:lnTo>
                    <a:pt x="3990" y="31016"/>
                  </a:lnTo>
                  <a:lnTo>
                    <a:pt x="0" y="50787"/>
                  </a:lnTo>
                  <a:lnTo>
                    <a:pt x="0" y="598639"/>
                  </a:lnTo>
                  <a:lnTo>
                    <a:pt x="3990" y="618403"/>
                  </a:lnTo>
                  <a:lnTo>
                    <a:pt x="14871" y="634542"/>
                  </a:lnTo>
                  <a:lnTo>
                    <a:pt x="31011" y="645424"/>
                  </a:lnTo>
                  <a:lnTo>
                    <a:pt x="50774" y="649414"/>
                  </a:lnTo>
                  <a:lnTo>
                    <a:pt x="1550352" y="649414"/>
                  </a:lnTo>
                  <a:lnTo>
                    <a:pt x="1570116" y="645424"/>
                  </a:lnTo>
                  <a:lnTo>
                    <a:pt x="1586255" y="634542"/>
                  </a:lnTo>
                  <a:lnTo>
                    <a:pt x="1597136" y="618403"/>
                  </a:lnTo>
                  <a:lnTo>
                    <a:pt x="1601127" y="598639"/>
                  </a:lnTo>
                  <a:lnTo>
                    <a:pt x="1601127" y="50787"/>
                  </a:lnTo>
                  <a:lnTo>
                    <a:pt x="1597136" y="31016"/>
                  </a:lnTo>
                  <a:lnTo>
                    <a:pt x="1586255" y="14873"/>
                  </a:lnTo>
                  <a:lnTo>
                    <a:pt x="1570116" y="3990"/>
                  </a:lnTo>
                  <a:lnTo>
                    <a:pt x="1550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5435" y="4919535"/>
              <a:ext cx="1601470" cy="649605"/>
            </a:xfrm>
            <a:custGeom>
              <a:avLst/>
              <a:gdLst/>
              <a:ahLst/>
              <a:cxnLst/>
              <a:rect l="l" t="t" r="r" b="b"/>
              <a:pathLst>
                <a:path w="1601470" h="649604">
                  <a:moveTo>
                    <a:pt x="1550352" y="649414"/>
                  </a:moveTo>
                  <a:lnTo>
                    <a:pt x="50774" y="649414"/>
                  </a:lnTo>
                  <a:lnTo>
                    <a:pt x="31011" y="645424"/>
                  </a:lnTo>
                  <a:lnTo>
                    <a:pt x="14871" y="634542"/>
                  </a:lnTo>
                  <a:lnTo>
                    <a:pt x="3990" y="618403"/>
                  </a:lnTo>
                  <a:lnTo>
                    <a:pt x="0" y="598639"/>
                  </a:lnTo>
                  <a:lnTo>
                    <a:pt x="0" y="50787"/>
                  </a:lnTo>
                  <a:lnTo>
                    <a:pt x="3990" y="31016"/>
                  </a:lnTo>
                  <a:lnTo>
                    <a:pt x="14871" y="14873"/>
                  </a:lnTo>
                  <a:lnTo>
                    <a:pt x="31011" y="3990"/>
                  </a:lnTo>
                  <a:lnTo>
                    <a:pt x="50774" y="0"/>
                  </a:lnTo>
                  <a:lnTo>
                    <a:pt x="1550352" y="0"/>
                  </a:lnTo>
                  <a:lnTo>
                    <a:pt x="1570116" y="3990"/>
                  </a:lnTo>
                  <a:lnTo>
                    <a:pt x="1586255" y="14873"/>
                  </a:lnTo>
                  <a:lnTo>
                    <a:pt x="1597136" y="31016"/>
                  </a:lnTo>
                  <a:lnTo>
                    <a:pt x="1601127" y="50787"/>
                  </a:lnTo>
                  <a:lnTo>
                    <a:pt x="1601127" y="598639"/>
                  </a:lnTo>
                  <a:lnTo>
                    <a:pt x="1597136" y="618403"/>
                  </a:lnTo>
                  <a:lnTo>
                    <a:pt x="1586255" y="634542"/>
                  </a:lnTo>
                  <a:lnTo>
                    <a:pt x="1570116" y="645424"/>
                  </a:lnTo>
                  <a:lnTo>
                    <a:pt x="1550352" y="649414"/>
                  </a:lnTo>
                  <a:close/>
                </a:path>
              </a:pathLst>
            </a:custGeom>
            <a:ln w="22682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00887" y="4953561"/>
            <a:ext cx="935990" cy="48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435">
              <a:lnSpc>
                <a:spcPct val="100600"/>
              </a:lnSpc>
              <a:spcBef>
                <a:spcPts val="95"/>
              </a:spcBef>
            </a:pPr>
            <a:r>
              <a:rPr sz="1500" dirty="0">
                <a:latin typeface="Roboto Slab"/>
                <a:cs typeface="Roboto Slab"/>
              </a:rPr>
              <a:t>Dados de  saída.xlsx</a:t>
            </a:r>
            <a:endParaRPr sz="1500">
              <a:latin typeface="Roboto Slab"/>
              <a:cs typeface="Roboto Sla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97012" y="6177508"/>
            <a:ext cx="1765935" cy="1341120"/>
          </a:xfrm>
          <a:custGeom>
            <a:avLst/>
            <a:gdLst/>
            <a:ahLst/>
            <a:cxnLst/>
            <a:rect l="l" t="t" r="r" b="b"/>
            <a:pathLst>
              <a:path w="1765935" h="1341120">
                <a:moveTo>
                  <a:pt x="1691195" y="0"/>
                </a:moveTo>
                <a:lnTo>
                  <a:pt x="74142" y="0"/>
                </a:lnTo>
                <a:lnTo>
                  <a:pt x="45284" y="5827"/>
                </a:lnTo>
                <a:lnTo>
                  <a:pt x="21716" y="21718"/>
                </a:lnTo>
                <a:lnTo>
                  <a:pt x="5826" y="45289"/>
                </a:lnTo>
                <a:lnTo>
                  <a:pt x="0" y="74155"/>
                </a:lnTo>
                <a:lnTo>
                  <a:pt x="0" y="1266736"/>
                </a:lnTo>
                <a:lnTo>
                  <a:pt x="5826" y="1295601"/>
                </a:lnTo>
                <a:lnTo>
                  <a:pt x="21716" y="1319172"/>
                </a:lnTo>
                <a:lnTo>
                  <a:pt x="45284" y="1335064"/>
                </a:lnTo>
                <a:lnTo>
                  <a:pt x="74142" y="1340891"/>
                </a:lnTo>
                <a:lnTo>
                  <a:pt x="1691195" y="1340891"/>
                </a:lnTo>
                <a:lnTo>
                  <a:pt x="1720061" y="1335064"/>
                </a:lnTo>
                <a:lnTo>
                  <a:pt x="1743632" y="1319172"/>
                </a:lnTo>
                <a:lnTo>
                  <a:pt x="1759523" y="1295601"/>
                </a:lnTo>
                <a:lnTo>
                  <a:pt x="1765350" y="1266736"/>
                </a:lnTo>
                <a:lnTo>
                  <a:pt x="1765350" y="74155"/>
                </a:lnTo>
                <a:lnTo>
                  <a:pt x="1759523" y="45289"/>
                </a:lnTo>
                <a:lnTo>
                  <a:pt x="1743632" y="21718"/>
                </a:lnTo>
                <a:lnTo>
                  <a:pt x="1720061" y="5827"/>
                </a:lnTo>
                <a:lnTo>
                  <a:pt x="1691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16389" y="6204690"/>
            <a:ext cx="730250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" dirty="0">
                <a:latin typeface="Roboto Slab"/>
                <a:cs typeface="Roboto Slab"/>
              </a:rPr>
              <a:t>DataVis</a:t>
            </a:r>
            <a:endParaRPr sz="1500">
              <a:latin typeface="Roboto Slab"/>
              <a:cs typeface="Roboto Slab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54005" y="6686105"/>
            <a:ext cx="1624330" cy="672465"/>
            <a:chOff x="3954005" y="6686105"/>
            <a:chExt cx="1624330" cy="672465"/>
          </a:xfrm>
        </p:grpSpPr>
        <p:sp>
          <p:nvSpPr>
            <p:cNvPr id="21" name="object 21"/>
            <p:cNvSpPr/>
            <p:nvPr/>
          </p:nvSpPr>
          <p:spPr>
            <a:xfrm>
              <a:off x="3965435" y="6697535"/>
              <a:ext cx="1601470" cy="649605"/>
            </a:xfrm>
            <a:custGeom>
              <a:avLst/>
              <a:gdLst/>
              <a:ahLst/>
              <a:cxnLst/>
              <a:rect l="l" t="t" r="r" b="b"/>
              <a:pathLst>
                <a:path w="1601470" h="649604">
                  <a:moveTo>
                    <a:pt x="1550352" y="0"/>
                  </a:moveTo>
                  <a:lnTo>
                    <a:pt x="50774" y="0"/>
                  </a:lnTo>
                  <a:lnTo>
                    <a:pt x="31011" y="3990"/>
                  </a:lnTo>
                  <a:lnTo>
                    <a:pt x="14871" y="14873"/>
                  </a:lnTo>
                  <a:lnTo>
                    <a:pt x="3990" y="31016"/>
                  </a:lnTo>
                  <a:lnTo>
                    <a:pt x="0" y="50787"/>
                  </a:lnTo>
                  <a:lnTo>
                    <a:pt x="0" y="598639"/>
                  </a:lnTo>
                  <a:lnTo>
                    <a:pt x="3990" y="618403"/>
                  </a:lnTo>
                  <a:lnTo>
                    <a:pt x="14871" y="634542"/>
                  </a:lnTo>
                  <a:lnTo>
                    <a:pt x="31011" y="645424"/>
                  </a:lnTo>
                  <a:lnTo>
                    <a:pt x="50774" y="649414"/>
                  </a:lnTo>
                  <a:lnTo>
                    <a:pt x="1550352" y="649414"/>
                  </a:lnTo>
                  <a:lnTo>
                    <a:pt x="1570116" y="645424"/>
                  </a:lnTo>
                  <a:lnTo>
                    <a:pt x="1586255" y="634542"/>
                  </a:lnTo>
                  <a:lnTo>
                    <a:pt x="1597136" y="618403"/>
                  </a:lnTo>
                  <a:lnTo>
                    <a:pt x="1601127" y="598639"/>
                  </a:lnTo>
                  <a:lnTo>
                    <a:pt x="1601127" y="50787"/>
                  </a:lnTo>
                  <a:lnTo>
                    <a:pt x="1597136" y="31016"/>
                  </a:lnTo>
                  <a:lnTo>
                    <a:pt x="1586255" y="14873"/>
                  </a:lnTo>
                  <a:lnTo>
                    <a:pt x="1570116" y="3990"/>
                  </a:lnTo>
                  <a:lnTo>
                    <a:pt x="1550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5435" y="6697535"/>
              <a:ext cx="1601470" cy="649605"/>
            </a:xfrm>
            <a:custGeom>
              <a:avLst/>
              <a:gdLst/>
              <a:ahLst/>
              <a:cxnLst/>
              <a:rect l="l" t="t" r="r" b="b"/>
              <a:pathLst>
                <a:path w="1601470" h="649604">
                  <a:moveTo>
                    <a:pt x="1550352" y="649414"/>
                  </a:moveTo>
                  <a:lnTo>
                    <a:pt x="50774" y="649414"/>
                  </a:lnTo>
                  <a:lnTo>
                    <a:pt x="31011" y="645424"/>
                  </a:lnTo>
                  <a:lnTo>
                    <a:pt x="14871" y="634542"/>
                  </a:lnTo>
                  <a:lnTo>
                    <a:pt x="3990" y="618403"/>
                  </a:lnTo>
                  <a:lnTo>
                    <a:pt x="0" y="598639"/>
                  </a:lnTo>
                  <a:lnTo>
                    <a:pt x="0" y="50787"/>
                  </a:lnTo>
                  <a:lnTo>
                    <a:pt x="3990" y="31016"/>
                  </a:lnTo>
                  <a:lnTo>
                    <a:pt x="14871" y="14873"/>
                  </a:lnTo>
                  <a:lnTo>
                    <a:pt x="31011" y="3990"/>
                  </a:lnTo>
                  <a:lnTo>
                    <a:pt x="50774" y="0"/>
                  </a:lnTo>
                  <a:lnTo>
                    <a:pt x="1550352" y="0"/>
                  </a:lnTo>
                  <a:lnTo>
                    <a:pt x="1570116" y="3990"/>
                  </a:lnTo>
                  <a:lnTo>
                    <a:pt x="1586255" y="14873"/>
                  </a:lnTo>
                  <a:lnTo>
                    <a:pt x="1597136" y="31016"/>
                  </a:lnTo>
                  <a:lnTo>
                    <a:pt x="1601127" y="50787"/>
                  </a:lnTo>
                  <a:lnTo>
                    <a:pt x="1601127" y="598639"/>
                  </a:lnTo>
                  <a:lnTo>
                    <a:pt x="1597136" y="618403"/>
                  </a:lnTo>
                  <a:lnTo>
                    <a:pt x="1586255" y="634542"/>
                  </a:lnTo>
                  <a:lnTo>
                    <a:pt x="1570116" y="645424"/>
                  </a:lnTo>
                  <a:lnTo>
                    <a:pt x="1550352" y="649414"/>
                  </a:lnTo>
                  <a:close/>
                </a:path>
              </a:pathLst>
            </a:custGeom>
            <a:ln w="22682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12337" y="6778997"/>
            <a:ext cx="151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752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Roboto Slab"/>
                <a:cs typeface="Roboto Slab"/>
              </a:rPr>
              <a:t>Power  </a:t>
            </a:r>
            <a:r>
              <a:rPr sz="1200" dirty="0">
                <a:latin typeface="Roboto Slab"/>
                <a:cs typeface="Roboto Slab"/>
              </a:rPr>
              <a:t>B</a:t>
            </a:r>
            <a:r>
              <a:rPr sz="1200" spc="-5" dirty="0">
                <a:latin typeface="Roboto Slab"/>
                <a:cs typeface="Roboto Slab"/>
              </a:rPr>
              <a:t>I,C</a:t>
            </a:r>
            <a:r>
              <a:rPr sz="1200" spc="-10" dirty="0">
                <a:latin typeface="Roboto Slab"/>
                <a:cs typeface="Roboto Slab"/>
              </a:rPr>
              <a:t>l</a:t>
            </a:r>
            <a:r>
              <a:rPr sz="1200" dirty="0">
                <a:latin typeface="Roboto Slab"/>
                <a:cs typeface="Roboto Slab"/>
              </a:rPr>
              <a:t>cikSense,</a:t>
            </a:r>
            <a:r>
              <a:rPr sz="1200" spc="15" dirty="0">
                <a:latin typeface="Roboto Slab"/>
                <a:cs typeface="Roboto Slab"/>
              </a:rPr>
              <a:t>G</a:t>
            </a:r>
            <a:r>
              <a:rPr sz="1200" spc="20" dirty="0">
                <a:latin typeface="Roboto Slab"/>
                <a:cs typeface="Roboto Slab"/>
              </a:rPr>
              <a:t>oo</a:t>
            </a:r>
            <a:r>
              <a:rPr sz="1200" dirty="0">
                <a:latin typeface="Roboto Slab"/>
                <a:cs typeface="Roboto Slab"/>
              </a:rPr>
              <a:t>g</a:t>
            </a:r>
            <a:r>
              <a:rPr sz="1200" spc="-15" dirty="0">
                <a:latin typeface="Roboto Slab"/>
                <a:cs typeface="Roboto Slab"/>
              </a:rPr>
              <a:t>l</a:t>
            </a:r>
            <a:r>
              <a:rPr sz="1200" dirty="0">
                <a:latin typeface="Roboto Slab"/>
                <a:cs typeface="Roboto Slab"/>
              </a:rPr>
              <a:t>e</a:t>
            </a:r>
            <a:endParaRPr sz="1200">
              <a:latin typeface="Roboto Slab"/>
              <a:cs typeface="Roboto Slab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84892" y="1219200"/>
            <a:ext cx="1765935" cy="1676400"/>
          </a:xfrm>
          <a:custGeom>
            <a:avLst/>
            <a:gdLst/>
            <a:ahLst/>
            <a:cxnLst/>
            <a:rect l="l" t="t" r="r" b="b"/>
            <a:pathLst>
              <a:path w="1765934" h="1676400">
                <a:moveTo>
                  <a:pt x="1682445" y="0"/>
                </a:moveTo>
                <a:lnTo>
                  <a:pt x="82918" y="0"/>
                </a:lnTo>
                <a:lnTo>
                  <a:pt x="50642" y="6515"/>
                </a:lnTo>
                <a:lnTo>
                  <a:pt x="24285" y="24283"/>
                </a:lnTo>
                <a:lnTo>
                  <a:pt x="6515" y="50636"/>
                </a:lnTo>
                <a:lnTo>
                  <a:pt x="0" y="82905"/>
                </a:lnTo>
                <a:lnTo>
                  <a:pt x="0" y="1593494"/>
                </a:lnTo>
                <a:lnTo>
                  <a:pt x="6515" y="1625763"/>
                </a:lnTo>
                <a:lnTo>
                  <a:pt x="24285" y="1652116"/>
                </a:lnTo>
                <a:lnTo>
                  <a:pt x="50642" y="1669884"/>
                </a:lnTo>
                <a:lnTo>
                  <a:pt x="82918" y="1676400"/>
                </a:lnTo>
                <a:lnTo>
                  <a:pt x="1682445" y="1676400"/>
                </a:lnTo>
                <a:lnTo>
                  <a:pt x="1714714" y="1669884"/>
                </a:lnTo>
                <a:lnTo>
                  <a:pt x="1741066" y="1652116"/>
                </a:lnTo>
                <a:lnTo>
                  <a:pt x="1758835" y="1625763"/>
                </a:lnTo>
                <a:lnTo>
                  <a:pt x="1765350" y="1593494"/>
                </a:lnTo>
                <a:lnTo>
                  <a:pt x="1765350" y="82905"/>
                </a:lnTo>
                <a:lnTo>
                  <a:pt x="1758835" y="50636"/>
                </a:lnTo>
                <a:lnTo>
                  <a:pt x="1741066" y="24283"/>
                </a:lnTo>
                <a:lnTo>
                  <a:pt x="1714714" y="6515"/>
                </a:lnTo>
                <a:lnTo>
                  <a:pt x="1682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63132" y="686831"/>
            <a:ext cx="4918075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Roboto Slab"/>
                <a:cs typeface="Roboto Slab"/>
              </a:rPr>
              <a:t>B - </a:t>
            </a:r>
            <a:r>
              <a:rPr sz="2200" dirty="0">
                <a:solidFill>
                  <a:srgbClr val="FFFFFF"/>
                </a:solidFill>
                <a:latin typeface="Roboto Slab"/>
                <a:cs typeface="Roboto Slab"/>
              </a:rPr>
              <a:t>Predição </a:t>
            </a:r>
            <a:r>
              <a:rPr sz="2200" spc="-10" dirty="0">
                <a:solidFill>
                  <a:srgbClr val="FFFFFF"/>
                </a:solidFill>
                <a:latin typeface="Roboto Slab"/>
                <a:cs typeface="Roboto Slab"/>
              </a:rPr>
              <a:t>do modelo</a:t>
            </a:r>
            <a:endParaRPr sz="2200">
              <a:latin typeface="Roboto Slab"/>
              <a:cs typeface="Roboto Slab"/>
            </a:endParaRPr>
          </a:p>
          <a:p>
            <a:pPr marR="5080" algn="r">
              <a:lnSpc>
                <a:spcPct val="100000"/>
              </a:lnSpc>
              <a:spcBef>
                <a:spcPts val="1630"/>
              </a:spcBef>
            </a:pPr>
            <a:r>
              <a:rPr sz="1050" spc="15" dirty="0">
                <a:latin typeface="Roboto Slab"/>
                <a:cs typeface="Roboto Slab"/>
              </a:rPr>
              <a:t>Predição –</a:t>
            </a:r>
            <a:r>
              <a:rPr sz="1050" spc="-80" dirty="0">
                <a:latin typeface="Roboto Slab"/>
                <a:cs typeface="Roboto Slab"/>
              </a:rPr>
              <a:t> </a:t>
            </a:r>
            <a:r>
              <a:rPr sz="1050" spc="15" dirty="0">
                <a:latin typeface="Roboto Slab"/>
                <a:cs typeface="Roboto Slab"/>
              </a:rPr>
              <a:t>Python</a:t>
            </a:r>
            <a:endParaRPr sz="1050">
              <a:latin typeface="Roboto Slab"/>
              <a:cs typeface="Roboto Sla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9510" y="1389432"/>
            <a:ext cx="95948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latin typeface="Roboto Slab"/>
                <a:cs typeface="Roboto Slab"/>
              </a:rPr>
              <a:t>Randon</a:t>
            </a:r>
            <a:r>
              <a:rPr sz="1050" spc="-45" dirty="0">
                <a:latin typeface="Roboto Slab"/>
                <a:cs typeface="Roboto Slab"/>
              </a:rPr>
              <a:t> </a:t>
            </a:r>
            <a:r>
              <a:rPr sz="1050" dirty="0">
                <a:latin typeface="Roboto Slab"/>
                <a:cs typeface="Roboto Slab"/>
              </a:rPr>
              <a:t>Forest</a:t>
            </a:r>
            <a:endParaRPr sz="1050">
              <a:latin typeface="Roboto Slab"/>
              <a:cs typeface="Roboto Sla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040311" y="1863559"/>
            <a:ext cx="1627505" cy="880110"/>
            <a:chOff x="7040311" y="1863559"/>
            <a:chExt cx="1627505" cy="880110"/>
          </a:xfrm>
        </p:grpSpPr>
        <p:sp>
          <p:nvSpPr>
            <p:cNvPr id="28" name="object 28"/>
            <p:cNvSpPr/>
            <p:nvPr/>
          </p:nvSpPr>
          <p:spPr>
            <a:xfrm>
              <a:off x="7053316" y="1876564"/>
              <a:ext cx="1601470" cy="854075"/>
            </a:xfrm>
            <a:custGeom>
              <a:avLst/>
              <a:gdLst/>
              <a:ahLst/>
              <a:cxnLst/>
              <a:rect l="l" t="t" r="r" b="b"/>
              <a:pathLst>
                <a:path w="1601470" h="854075">
                  <a:moveTo>
                    <a:pt x="1542910" y="0"/>
                  </a:moveTo>
                  <a:lnTo>
                    <a:pt x="58229" y="0"/>
                  </a:lnTo>
                  <a:lnTo>
                    <a:pt x="35565" y="4576"/>
                  </a:lnTo>
                  <a:lnTo>
                    <a:pt x="17056" y="17056"/>
                  </a:lnTo>
                  <a:lnTo>
                    <a:pt x="4576" y="35565"/>
                  </a:lnTo>
                  <a:lnTo>
                    <a:pt x="0" y="58229"/>
                  </a:lnTo>
                  <a:lnTo>
                    <a:pt x="0" y="795705"/>
                  </a:lnTo>
                  <a:lnTo>
                    <a:pt x="4576" y="818370"/>
                  </a:lnTo>
                  <a:lnTo>
                    <a:pt x="17056" y="836879"/>
                  </a:lnTo>
                  <a:lnTo>
                    <a:pt x="35565" y="849358"/>
                  </a:lnTo>
                  <a:lnTo>
                    <a:pt x="58229" y="853935"/>
                  </a:lnTo>
                  <a:lnTo>
                    <a:pt x="1542910" y="853935"/>
                  </a:lnTo>
                  <a:lnTo>
                    <a:pt x="1565574" y="849358"/>
                  </a:lnTo>
                  <a:lnTo>
                    <a:pt x="1584083" y="836879"/>
                  </a:lnTo>
                  <a:lnTo>
                    <a:pt x="1596563" y="818370"/>
                  </a:lnTo>
                  <a:lnTo>
                    <a:pt x="1601139" y="795705"/>
                  </a:lnTo>
                  <a:lnTo>
                    <a:pt x="1601139" y="58229"/>
                  </a:lnTo>
                  <a:lnTo>
                    <a:pt x="1596563" y="35565"/>
                  </a:lnTo>
                  <a:lnTo>
                    <a:pt x="1584083" y="17056"/>
                  </a:lnTo>
                  <a:lnTo>
                    <a:pt x="1565574" y="4576"/>
                  </a:lnTo>
                  <a:lnTo>
                    <a:pt x="1542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53316" y="1876564"/>
              <a:ext cx="1601470" cy="854075"/>
            </a:xfrm>
            <a:custGeom>
              <a:avLst/>
              <a:gdLst/>
              <a:ahLst/>
              <a:cxnLst/>
              <a:rect l="l" t="t" r="r" b="b"/>
              <a:pathLst>
                <a:path w="1601470" h="854075">
                  <a:moveTo>
                    <a:pt x="1542910" y="853935"/>
                  </a:moveTo>
                  <a:lnTo>
                    <a:pt x="58229" y="853935"/>
                  </a:lnTo>
                  <a:lnTo>
                    <a:pt x="35565" y="849358"/>
                  </a:lnTo>
                  <a:lnTo>
                    <a:pt x="17056" y="836879"/>
                  </a:lnTo>
                  <a:lnTo>
                    <a:pt x="4576" y="818370"/>
                  </a:lnTo>
                  <a:lnTo>
                    <a:pt x="0" y="795705"/>
                  </a:lnTo>
                  <a:lnTo>
                    <a:pt x="0" y="58229"/>
                  </a:lnTo>
                  <a:lnTo>
                    <a:pt x="4576" y="35565"/>
                  </a:lnTo>
                  <a:lnTo>
                    <a:pt x="17056" y="17056"/>
                  </a:lnTo>
                  <a:lnTo>
                    <a:pt x="35565" y="4576"/>
                  </a:lnTo>
                  <a:lnTo>
                    <a:pt x="58229" y="0"/>
                  </a:lnTo>
                  <a:lnTo>
                    <a:pt x="1542910" y="0"/>
                  </a:lnTo>
                  <a:lnTo>
                    <a:pt x="1565574" y="4576"/>
                  </a:lnTo>
                  <a:lnTo>
                    <a:pt x="1584083" y="17056"/>
                  </a:lnTo>
                  <a:lnTo>
                    <a:pt x="1596563" y="35565"/>
                  </a:lnTo>
                  <a:lnTo>
                    <a:pt x="1601139" y="58229"/>
                  </a:lnTo>
                  <a:lnTo>
                    <a:pt x="1601139" y="795705"/>
                  </a:lnTo>
                  <a:lnTo>
                    <a:pt x="1596563" y="818370"/>
                  </a:lnTo>
                  <a:lnTo>
                    <a:pt x="1584083" y="836879"/>
                  </a:lnTo>
                  <a:lnTo>
                    <a:pt x="1565574" y="849358"/>
                  </a:lnTo>
                  <a:lnTo>
                    <a:pt x="1542910" y="853935"/>
                  </a:lnTo>
                  <a:close/>
                </a:path>
              </a:pathLst>
            </a:custGeom>
            <a:ln w="26009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32094" y="1954509"/>
            <a:ext cx="14751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Roboto Slab"/>
                <a:cs typeface="Roboto Slab"/>
              </a:rPr>
              <a:t>Chamada</a:t>
            </a:r>
            <a:r>
              <a:rPr sz="1300" spc="-100" dirty="0">
                <a:latin typeface="Roboto Slab"/>
                <a:cs typeface="Roboto Slab"/>
              </a:rPr>
              <a:t> </a:t>
            </a:r>
            <a:r>
              <a:rPr sz="1300" dirty="0">
                <a:latin typeface="Roboto Slab"/>
                <a:cs typeface="Roboto Slab"/>
              </a:rPr>
              <a:t>Métodos  Predict e  Predict_prba</a:t>
            </a:r>
            <a:endParaRPr sz="1300">
              <a:latin typeface="Roboto Slab"/>
              <a:cs typeface="Roboto Slab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01076" y="1216863"/>
            <a:ext cx="1765935" cy="2758440"/>
            <a:chOff x="3901076" y="1216863"/>
            <a:chExt cx="1765935" cy="2758440"/>
          </a:xfrm>
        </p:grpSpPr>
        <p:sp>
          <p:nvSpPr>
            <p:cNvPr id="32" name="object 32"/>
            <p:cNvSpPr/>
            <p:nvPr/>
          </p:nvSpPr>
          <p:spPr>
            <a:xfrm>
              <a:off x="3901071" y="1216862"/>
              <a:ext cx="1765935" cy="2758440"/>
            </a:xfrm>
            <a:custGeom>
              <a:avLst/>
              <a:gdLst/>
              <a:ahLst/>
              <a:cxnLst/>
              <a:rect l="l" t="t" r="r" b="b"/>
              <a:pathLst>
                <a:path w="1765935" h="2758440">
                  <a:moveTo>
                    <a:pt x="1765350" y="106349"/>
                  </a:moveTo>
                  <a:lnTo>
                    <a:pt x="1756994" y="64960"/>
                  </a:lnTo>
                  <a:lnTo>
                    <a:pt x="1734197" y="31153"/>
                  </a:lnTo>
                  <a:lnTo>
                    <a:pt x="1700403" y="8369"/>
                  </a:lnTo>
                  <a:lnTo>
                    <a:pt x="1659001" y="0"/>
                  </a:lnTo>
                  <a:lnTo>
                    <a:pt x="106349" y="0"/>
                  </a:lnTo>
                  <a:lnTo>
                    <a:pt x="64947" y="8369"/>
                  </a:lnTo>
                  <a:lnTo>
                    <a:pt x="31153" y="31153"/>
                  </a:lnTo>
                  <a:lnTo>
                    <a:pt x="8356" y="64960"/>
                  </a:lnTo>
                  <a:lnTo>
                    <a:pt x="0" y="106349"/>
                  </a:lnTo>
                  <a:lnTo>
                    <a:pt x="0" y="2651887"/>
                  </a:lnTo>
                  <a:lnTo>
                    <a:pt x="8356" y="2693289"/>
                  </a:lnTo>
                  <a:lnTo>
                    <a:pt x="31153" y="2727096"/>
                  </a:lnTo>
                  <a:lnTo>
                    <a:pt x="64947" y="2749880"/>
                  </a:lnTo>
                  <a:lnTo>
                    <a:pt x="106349" y="2758236"/>
                  </a:lnTo>
                  <a:lnTo>
                    <a:pt x="1659001" y="2758236"/>
                  </a:lnTo>
                  <a:lnTo>
                    <a:pt x="1700403" y="2749880"/>
                  </a:lnTo>
                  <a:lnTo>
                    <a:pt x="1734197" y="2727096"/>
                  </a:lnTo>
                  <a:lnTo>
                    <a:pt x="1756994" y="2693289"/>
                  </a:lnTo>
                  <a:lnTo>
                    <a:pt x="1765350" y="2651887"/>
                  </a:lnTo>
                  <a:lnTo>
                    <a:pt x="1765350" y="106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9496" y="1804873"/>
              <a:ext cx="1601470" cy="551180"/>
            </a:xfrm>
            <a:custGeom>
              <a:avLst/>
              <a:gdLst/>
              <a:ahLst/>
              <a:cxnLst/>
              <a:rect l="l" t="t" r="r" b="b"/>
              <a:pathLst>
                <a:path w="1601470" h="551180">
                  <a:moveTo>
                    <a:pt x="1554365" y="550976"/>
                  </a:moveTo>
                  <a:lnTo>
                    <a:pt x="46774" y="550976"/>
                  </a:lnTo>
                  <a:lnTo>
                    <a:pt x="28567" y="547300"/>
                  </a:lnTo>
                  <a:lnTo>
                    <a:pt x="13700" y="537276"/>
                  </a:lnTo>
                  <a:lnTo>
                    <a:pt x="3675" y="522408"/>
                  </a:lnTo>
                  <a:lnTo>
                    <a:pt x="0" y="504202"/>
                  </a:lnTo>
                  <a:lnTo>
                    <a:pt x="0" y="46774"/>
                  </a:lnTo>
                  <a:lnTo>
                    <a:pt x="3675" y="28567"/>
                  </a:lnTo>
                  <a:lnTo>
                    <a:pt x="13700" y="13700"/>
                  </a:lnTo>
                  <a:lnTo>
                    <a:pt x="28567" y="3675"/>
                  </a:lnTo>
                  <a:lnTo>
                    <a:pt x="46774" y="0"/>
                  </a:lnTo>
                  <a:lnTo>
                    <a:pt x="1554365" y="0"/>
                  </a:lnTo>
                  <a:lnTo>
                    <a:pt x="1572571" y="3675"/>
                  </a:lnTo>
                  <a:lnTo>
                    <a:pt x="1587439" y="13700"/>
                  </a:lnTo>
                  <a:lnTo>
                    <a:pt x="1597463" y="28567"/>
                  </a:lnTo>
                  <a:lnTo>
                    <a:pt x="1601139" y="46774"/>
                  </a:lnTo>
                  <a:lnTo>
                    <a:pt x="1601139" y="504202"/>
                  </a:lnTo>
                  <a:lnTo>
                    <a:pt x="1597463" y="522408"/>
                  </a:lnTo>
                  <a:lnTo>
                    <a:pt x="1587439" y="537276"/>
                  </a:lnTo>
                  <a:lnTo>
                    <a:pt x="1572571" y="547300"/>
                  </a:lnTo>
                  <a:lnTo>
                    <a:pt x="1554365" y="550976"/>
                  </a:lnTo>
                  <a:close/>
                </a:path>
              </a:pathLst>
            </a:custGeom>
            <a:ln w="20891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50700" y="1349980"/>
            <a:ext cx="1470025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95"/>
              </a:spcBef>
            </a:pPr>
            <a:r>
              <a:rPr sz="1050" spc="5" dirty="0">
                <a:latin typeface="Roboto Slab"/>
                <a:cs typeface="Roboto Slab"/>
              </a:rPr>
              <a:t>Pré </a:t>
            </a:r>
            <a:r>
              <a:rPr sz="1050" spc="15" dirty="0">
                <a:latin typeface="Roboto Slab"/>
                <a:cs typeface="Roboto Slab"/>
              </a:rPr>
              <a:t>Predição –</a:t>
            </a:r>
            <a:r>
              <a:rPr sz="1050" spc="-70" dirty="0">
                <a:latin typeface="Roboto Slab"/>
                <a:cs typeface="Roboto Slab"/>
              </a:rPr>
              <a:t> </a:t>
            </a:r>
            <a:r>
              <a:rPr sz="1050" spc="15" dirty="0">
                <a:latin typeface="Roboto Slab"/>
                <a:cs typeface="Roboto Slab"/>
              </a:rPr>
              <a:t>Python  </a:t>
            </a:r>
            <a:r>
              <a:rPr sz="1050" spc="10" dirty="0">
                <a:latin typeface="Roboto Slab"/>
                <a:cs typeface="Roboto Slab"/>
              </a:rPr>
              <a:t>Pandas</a:t>
            </a:r>
            <a:endParaRPr sz="1050">
              <a:latin typeface="Roboto Slab"/>
              <a:cs typeface="Roboto Slab"/>
            </a:endParaRPr>
          </a:p>
          <a:p>
            <a:pPr marL="194310" marR="186055" algn="ctr">
              <a:lnSpc>
                <a:spcPct val="100000"/>
              </a:lnSpc>
              <a:spcBef>
                <a:spcPts val="1065"/>
              </a:spcBef>
            </a:pPr>
            <a:r>
              <a:rPr sz="1400" dirty="0">
                <a:latin typeface="Roboto Slab"/>
                <a:cs typeface="Roboto Slab"/>
              </a:rPr>
              <a:t>Extração</a:t>
            </a:r>
            <a:r>
              <a:rPr sz="1400" spc="-80" dirty="0">
                <a:latin typeface="Roboto Slab"/>
                <a:cs typeface="Roboto Slab"/>
              </a:rPr>
              <a:t> </a:t>
            </a:r>
            <a:r>
              <a:rPr sz="1400" spc="-5" dirty="0">
                <a:latin typeface="Roboto Slab"/>
                <a:cs typeface="Roboto Slab"/>
              </a:rPr>
              <a:t>dos  dados</a:t>
            </a:r>
            <a:endParaRPr sz="1400">
              <a:latin typeface="Roboto Slab"/>
              <a:cs typeface="Roboto Slab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55536" y="2913382"/>
            <a:ext cx="1629410" cy="970280"/>
            <a:chOff x="3955536" y="2913382"/>
            <a:chExt cx="1629410" cy="970280"/>
          </a:xfrm>
        </p:grpSpPr>
        <p:sp>
          <p:nvSpPr>
            <p:cNvPr id="36" name="object 36"/>
            <p:cNvSpPr/>
            <p:nvPr/>
          </p:nvSpPr>
          <p:spPr>
            <a:xfrm>
              <a:off x="3969506" y="2927352"/>
              <a:ext cx="1601470" cy="942340"/>
            </a:xfrm>
            <a:custGeom>
              <a:avLst/>
              <a:gdLst/>
              <a:ahLst/>
              <a:cxnLst/>
              <a:rect l="l" t="t" r="r" b="b"/>
              <a:pathLst>
                <a:path w="1601470" h="942339">
                  <a:moveTo>
                    <a:pt x="1539976" y="0"/>
                  </a:moveTo>
                  <a:lnTo>
                    <a:pt x="61150" y="0"/>
                  </a:lnTo>
                  <a:lnTo>
                    <a:pt x="37343" y="4805"/>
                  </a:lnTo>
                  <a:lnTo>
                    <a:pt x="17906" y="17911"/>
                  </a:lnTo>
                  <a:lnTo>
                    <a:pt x="4804" y="37349"/>
                  </a:lnTo>
                  <a:lnTo>
                    <a:pt x="0" y="61150"/>
                  </a:lnTo>
                  <a:lnTo>
                    <a:pt x="0" y="880668"/>
                  </a:lnTo>
                  <a:lnTo>
                    <a:pt x="4804" y="904469"/>
                  </a:lnTo>
                  <a:lnTo>
                    <a:pt x="17906" y="923907"/>
                  </a:lnTo>
                  <a:lnTo>
                    <a:pt x="37343" y="937013"/>
                  </a:lnTo>
                  <a:lnTo>
                    <a:pt x="61150" y="941819"/>
                  </a:lnTo>
                  <a:lnTo>
                    <a:pt x="1539976" y="941819"/>
                  </a:lnTo>
                  <a:lnTo>
                    <a:pt x="1563777" y="937013"/>
                  </a:lnTo>
                  <a:lnTo>
                    <a:pt x="1583215" y="923907"/>
                  </a:lnTo>
                  <a:lnTo>
                    <a:pt x="1596321" y="904469"/>
                  </a:lnTo>
                  <a:lnTo>
                    <a:pt x="1601127" y="880668"/>
                  </a:lnTo>
                  <a:lnTo>
                    <a:pt x="1601127" y="61150"/>
                  </a:lnTo>
                  <a:lnTo>
                    <a:pt x="1596321" y="37349"/>
                  </a:lnTo>
                  <a:lnTo>
                    <a:pt x="1583215" y="17911"/>
                  </a:lnTo>
                  <a:lnTo>
                    <a:pt x="1563777" y="4805"/>
                  </a:lnTo>
                  <a:lnTo>
                    <a:pt x="1539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9506" y="2927352"/>
              <a:ext cx="1601470" cy="942340"/>
            </a:xfrm>
            <a:custGeom>
              <a:avLst/>
              <a:gdLst/>
              <a:ahLst/>
              <a:cxnLst/>
              <a:rect l="l" t="t" r="r" b="b"/>
              <a:pathLst>
                <a:path w="1601470" h="942339">
                  <a:moveTo>
                    <a:pt x="1539976" y="941819"/>
                  </a:moveTo>
                  <a:lnTo>
                    <a:pt x="61150" y="941819"/>
                  </a:lnTo>
                  <a:lnTo>
                    <a:pt x="37343" y="937013"/>
                  </a:lnTo>
                  <a:lnTo>
                    <a:pt x="17906" y="923907"/>
                  </a:lnTo>
                  <a:lnTo>
                    <a:pt x="4804" y="904469"/>
                  </a:lnTo>
                  <a:lnTo>
                    <a:pt x="0" y="880668"/>
                  </a:lnTo>
                  <a:lnTo>
                    <a:pt x="0" y="61150"/>
                  </a:lnTo>
                  <a:lnTo>
                    <a:pt x="4804" y="37349"/>
                  </a:lnTo>
                  <a:lnTo>
                    <a:pt x="17906" y="17911"/>
                  </a:lnTo>
                  <a:lnTo>
                    <a:pt x="37343" y="4805"/>
                  </a:lnTo>
                  <a:lnTo>
                    <a:pt x="61150" y="0"/>
                  </a:lnTo>
                  <a:lnTo>
                    <a:pt x="1539976" y="0"/>
                  </a:lnTo>
                  <a:lnTo>
                    <a:pt x="1563777" y="4805"/>
                  </a:lnTo>
                  <a:lnTo>
                    <a:pt x="1583215" y="17911"/>
                  </a:lnTo>
                  <a:lnTo>
                    <a:pt x="1596321" y="37349"/>
                  </a:lnTo>
                  <a:lnTo>
                    <a:pt x="1601127" y="61150"/>
                  </a:lnTo>
                  <a:lnTo>
                    <a:pt x="1601127" y="880668"/>
                  </a:lnTo>
                  <a:lnTo>
                    <a:pt x="1596321" y="904469"/>
                  </a:lnTo>
                  <a:lnTo>
                    <a:pt x="1583215" y="923907"/>
                  </a:lnTo>
                  <a:lnTo>
                    <a:pt x="1563777" y="937013"/>
                  </a:lnTo>
                  <a:lnTo>
                    <a:pt x="1539976" y="941819"/>
                  </a:lnTo>
                  <a:close/>
                </a:path>
              </a:pathLst>
            </a:custGeom>
            <a:ln w="27317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135993" y="2940709"/>
            <a:ext cx="12992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 Slab"/>
                <a:cs typeface="Roboto Slab"/>
              </a:rPr>
              <a:t>Extração das  </a:t>
            </a:r>
            <a:r>
              <a:rPr sz="1400" spc="-10" dirty="0">
                <a:latin typeface="Roboto Slab"/>
                <a:cs typeface="Roboto Slab"/>
              </a:rPr>
              <a:t>variáveis </a:t>
            </a:r>
            <a:r>
              <a:rPr sz="1400" spc="-5" dirty="0">
                <a:latin typeface="Roboto Slab"/>
                <a:cs typeface="Roboto Slab"/>
              </a:rPr>
              <a:t>que </a:t>
            </a:r>
            <a:r>
              <a:rPr sz="1400" dirty="0">
                <a:latin typeface="Roboto Slab"/>
                <a:cs typeface="Roboto Slab"/>
              </a:rPr>
              <a:t>o  </a:t>
            </a:r>
            <a:r>
              <a:rPr sz="1400" spc="-5" dirty="0">
                <a:latin typeface="Roboto Slab"/>
                <a:cs typeface="Roboto Slab"/>
              </a:rPr>
              <a:t>modelo</a:t>
            </a:r>
            <a:r>
              <a:rPr sz="1400" spc="-80" dirty="0">
                <a:latin typeface="Roboto Slab"/>
                <a:cs typeface="Roboto Slab"/>
              </a:rPr>
              <a:t> </a:t>
            </a:r>
            <a:r>
              <a:rPr sz="1400" dirty="0">
                <a:latin typeface="Roboto Slab"/>
                <a:cs typeface="Roboto Slab"/>
              </a:rPr>
              <a:t>precisa  </a:t>
            </a:r>
            <a:r>
              <a:rPr sz="1400" spc="-5" dirty="0">
                <a:latin typeface="Roboto Slab"/>
                <a:cs typeface="Roboto Slab"/>
              </a:rPr>
              <a:t>(x)</a:t>
            </a:r>
            <a:endParaRPr sz="1400">
              <a:latin typeface="Roboto Slab"/>
              <a:cs typeface="Roboto Slab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12692" y="2349426"/>
            <a:ext cx="314960" cy="501015"/>
          </a:xfrm>
          <a:custGeom>
            <a:avLst/>
            <a:gdLst/>
            <a:ahLst/>
            <a:cxnLst/>
            <a:rect l="l" t="t" r="r" b="b"/>
            <a:pathLst>
              <a:path w="314960" h="501014">
                <a:moveTo>
                  <a:pt x="163306" y="31"/>
                </a:moveTo>
                <a:lnTo>
                  <a:pt x="124621" y="8348"/>
                </a:lnTo>
                <a:lnTo>
                  <a:pt x="119126" y="369281"/>
                </a:lnTo>
                <a:lnTo>
                  <a:pt x="114058" y="364950"/>
                </a:lnTo>
                <a:lnTo>
                  <a:pt x="61404" y="312346"/>
                </a:lnTo>
                <a:lnTo>
                  <a:pt x="51228" y="304859"/>
                </a:lnTo>
                <a:lnTo>
                  <a:pt x="40873" y="302360"/>
                </a:lnTo>
                <a:lnTo>
                  <a:pt x="30591" y="304929"/>
                </a:lnTo>
                <a:lnTo>
                  <a:pt x="20637" y="312651"/>
                </a:lnTo>
                <a:lnTo>
                  <a:pt x="15196" y="318858"/>
                </a:lnTo>
                <a:lnTo>
                  <a:pt x="0" y="338534"/>
                </a:lnTo>
                <a:lnTo>
                  <a:pt x="0" y="346941"/>
                </a:lnTo>
                <a:lnTo>
                  <a:pt x="44699" y="398066"/>
                </a:lnTo>
                <a:lnTo>
                  <a:pt x="135191" y="488699"/>
                </a:lnTo>
                <a:lnTo>
                  <a:pt x="157418" y="500394"/>
                </a:lnTo>
                <a:lnTo>
                  <a:pt x="168318" y="497434"/>
                </a:lnTo>
                <a:lnTo>
                  <a:pt x="299872" y="368277"/>
                </a:lnTo>
                <a:lnTo>
                  <a:pt x="314960" y="346941"/>
                </a:lnTo>
                <a:lnTo>
                  <a:pt x="314960" y="338534"/>
                </a:lnTo>
                <a:lnTo>
                  <a:pt x="288594" y="307546"/>
                </a:lnTo>
                <a:lnTo>
                  <a:pt x="202590" y="363299"/>
                </a:lnTo>
                <a:lnTo>
                  <a:pt x="195821" y="369687"/>
                </a:lnTo>
                <a:lnTo>
                  <a:pt x="195821" y="27612"/>
                </a:lnTo>
                <a:lnTo>
                  <a:pt x="194327" y="16196"/>
                </a:lnTo>
                <a:lnTo>
                  <a:pt x="189777" y="7869"/>
                </a:lnTo>
                <a:lnTo>
                  <a:pt x="182039" y="2597"/>
                </a:lnTo>
                <a:lnTo>
                  <a:pt x="170980" y="346"/>
                </a:lnTo>
                <a:lnTo>
                  <a:pt x="163306" y="31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974472" y="3528263"/>
            <a:ext cx="1765935" cy="2606040"/>
            <a:chOff x="6974472" y="3528263"/>
            <a:chExt cx="1765935" cy="2606040"/>
          </a:xfrm>
        </p:grpSpPr>
        <p:sp>
          <p:nvSpPr>
            <p:cNvPr id="41" name="object 41"/>
            <p:cNvSpPr/>
            <p:nvPr/>
          </p:nvSpPr>
          <p:spPr>
            <a:xfrm>
              <a:off x="6974471" y="3528263"/>
              <a:ext cx="1765935" cy="2606040"/>
            </a:xfrm>
            <a:custGeom>
              <a:avLst/>
              <a:gdLst/>
              <a:ahLst/>
              <a:cxnLst/>
              <a:rect l="l" t="t" r="r" b="b"/>
              <a:pathLst>
                <a:path w="1765934" h="2606040">
                  <a:moveTo>
                    <a:pt x="1765350" y="103378"/>
                  </a:moveTo>
                  <a:lnTo>
                    <a:pt x="1757222" y="63144"/>
                  </a:lnTo>
                  <a:lnTo>
                    <a:pt x="1735074" y="30276"/>
                  </a:lnTo>
                  <a:lnTo>
                    <a:pt x="1702219" y="8128"/>
                  </a:lnTo>
                  <a:lnTo>
                    <a:pt x="1661985" y="0"/>
                  </a:lnTo>
                  <a:lnTo>
                    <a:pt x="103378" y="0"/>
                  </a:lnTo>
                  <a:lnTo>
                    <a:pt x="63131" y="8128"/>
                  </a:lnTo>
                  <a:lnTo>
                    <a:pt x="30276" y="30276"/>
                  </a:lnTo>
                  <a:lnTo>
                    <a:pt x="8115" y="63144"/>
                  </a:lnTo>
                  <a:lnTo>
                    <a:pt x="0" y="103378"/>
                  </a:lnTo>
                  <a:lnTo>
                    <a:pt x="0" y="2502458"/>
                  </a:lnTo>
                  <a:lnTo>
                    <a:pt x="8115" y="2542705"/>
                  </a:lnTo>
                  <a:lnTo>
                    <a:pt x="30276" y="2575560"/>
                  </a:lnTo>
                  <a:lnTo>
                    <a:pt x="63131" y="2597721"/>
                  </a:lnTo>
                  <a:lnTo>
                    <a:pt x="103378" y="2605836"/>
                  </a:lnTo>
                  <a:lnTo>
                    <a:pt x="1661985" y="2605836"/>
                  </a:lnTo>
                  <a:lnTo>
                    <a:pt x="1702219" y="2597721"/>
                  </a:lnTo>
                  <a:lnTo>
                    <a:pt x="1735074" y="2575560"/>
                  </a:lnTo>
                  <a:lnTo>
                    <a:pt x="1757222" y="2542705"/>
                  </a:lnTo>
                  <a:lnTo>
                    <a:pt x="1765350" y="2502458"/>
                  </a:lnTo>
                  <a:lnTo>
                    <a:pt x="1765350" y="10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42896" y="4370273"/>
              <a:ext cx="1601470" cy="551180"/>
            </a:xfrm>
            <a:custGeom>
              <a:avLst/>
              <a:gdLst/>
              <a:ahLst/>
              <a:cxnLst/>
              <a:rect l="l" t="t" r="r" b="b"/>
              <a:pathLst>
                <a:path w="1601470" h="551179">
                  <a:moveTo>
                    <a:pt x="1554365" y="550976"/>
                  </a:moveTo>
                  <a:lnTo>
                    <a:pt x="46774" y="550976"/>
                  </a:lnTo>
                  <a:lnTo>
                    <a:pt x="28567" y="547300"/>
                  </a:lnTo>
                  <a:lnTo>
                    <a:pt x="13700" y="537276"/>
                  </a:lnTo>
                  <a:lnTo>
                    <a:pt x="3675" y="522408"/>
                  </a:lnTo>
                  <a:lnTo>
                    <a:pt x="0" y="504202"/>
                  </a:lnTo>
                  <a:lnTo>
                    <a:pt x="0" y="46774"/>
                  </a:lnTo>
                  <a:lnTo>
                    <a:pt x="3675" y="28567"/>
                  </a:lnTo>
                  <a:lnTo>
                    <a:pt x="13700" y="13700"/>
                  </a:lnTo>
                  <a:lnTo>
                    <a:pt x="28567" y="3675"/>
                  </a:lnTo>
                  <a:lnTo>
                    <a:pt x="46774" y="0"/>
                  </a:lnTo>
                  <a:lnTo>
                    <a:pt x="1554365" y="0"/>
                  </a:lnTo>
                  <a:lnTo>
                    <a:pt x="1572571" y="3675"/>
                  </a:lnTo>
                  <a:lnTo>
                    <a:pt x="1587439" y="13700"/>
                  </a:lnTo>
                  <a:lnTo>
                    <a:pt x="1597463" y="28567"/>
                  </a:lnTo>
                  <a:lnTo>
                    <a:pt x="1601139" y="46774"/>
                  </a:lnTo>
                  <a:lnTo>
                    <a:pt x="1601139" y="504202"/>
                  </a:lnTo>
                  <a:lnTo>
                    <a:pt x="1597463" y="522408"/>
                  </a:lnTo>
                  <a:lnTo>
                    <a:pt x="1587439" y="537276"/>
                  </a:lnTo>
                  <a:lnTo>
                    <a:pt x="1572571" y="547300"/>
                  </a:lnTo>
                  <a:lnTo>
                    <a:pt x="1554365" y="550976"/>
                  </a:lnTo>
                  <a:close/>
                </a:path>
              </a:pathLst>
            </a:custGeom>
            <a:ln w="20891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089872" y="3602754"/>
            <a:ext cx="1538605" cy="120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43815" algn="ctr">
              <a:lnSpc>
                <a:spcPct val="102600"/>
              </a:lnSpc>
              <a:spcBef>
                <a:spcPts val="95"/>
              </a:spcBef>
            </a:pPr>
            <a:r>
              <a:rPr sz="1050" spc="10" dirty="0">
                <a:latin typeface="Roboto Slab"/>
                <a:cs typeface="Roboto Slab"/>
              </a:rPr>
              <a:t>Preparação </a:t>
            </a:r>
            <a:r>
              <a:rPr sz="1050" spc="15" dirty="0">
                <a:latin typeface="Roboto Slab"/>
                <a:cs typeface="Roboto Slab"/>
              </a:rPr>
              <a:t>da </a:t>
            </a:r>
            <a:r>
              <a:rPr sz="1050" spc="10" dirty="0">
                <a:latin typeface="Roboto Slab"/>
                <a:cs typeface="Roboto Slab"/>
              </a:rPr>
              <a:t>Saída</a:t>
            </a:r>
            <a:r>
              <a:rPr sz="1050" spc="-70" dirty="0">
                <a:latin typeface="Roboto Slab"/>
                <a:cs typeface="Roboto Slab"/>
              </a:rPr>
              <a:t> </a:t>
            </a:r>
            <a:r>
              <a:rPr sz="1050" spc="15" dirty="0">
                <a:latin typeface="Roboto Slab"/>
                <a:cs typeface="Roboto Slab"/>
              </a:rPr>
              <a:t>–  Python</a:t>
            </a:r>
            <a:endParaRPr sz="105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Roboto Slab"/>
              <a:cs typeface="Roboto Slab"/>
            </a:endParaRPr>
          </a:p>
          <a:p>
            <a:pPr marL="530860">
              <a:lnSpc>
                <a:spcPct val="100000"/>
              </a:lnSpc>
            </a:pPr>
            <a:r>
              <a:rPr sz="1050" spc="10" dirty="0">
                <a:latin typeface="Roboto Slab"/>
                <a:cs typeface="Roboto Slab"/>
              </a:rPr>
              <a:t>Pandas</a:t>
            </a:r>
            <a:endParaRPr sz="1050">
              <a:latin typeface="Roboto Slab"/>
              <a:cs typeface="Roboto Slab"/>
            </a:endParaRPr>
          </a:p>
          <a:p>
            <a:pPr marL="12700" marR="5080" algn="ctr">
              <a:lnSpc>
                <a:spcPct val="100000"/>
              </a:lnSpc>
              <a:spcBef>
                <a:spcPts val="970"/>
              </a:spcBef>
            </a:pPr>
            <a:r>
              <a:rPr sz="1300" spc="-5" dirty="0">
                <a:latin typeface="Roboto Slab"/>
                <a:cs typeface="Roboto Slab"/>
              </a:rPr>
              <a:t>Anexar </a:t>
            </a:r>
            <a:r>
              <a:rPr sz="1300" dirty="0">
                <a:latin typeface="Roboto Slab"/>
                <a:cs typeface="Roboto Slab"/>
              </a:rPr>
              <a:t>os </a:t>
            </a:r>
            <a:r>
              <a:rPr sz="1300" spc="-5" dirty="0">
                <a:latin typeface="Roboto Slab"/>
                <a:cs typeface="Roboto Slab"/>
              </a:rPr>
              <a:t>dados</a:t>
            </a:r>
            <a:r>
              <a:rPr sz="1300" spc="-70" dirty="0">
                <a:latin typeface="Roboto Slab"/>
                <a:cs typeface="Roboto Slab"/>
              </a:rPr>
              <a:t> </a:t>
            </a:r>
            <a:r>
              <a:rPr sz="1300" spc="-5" dirty="0">
                <a:latin typeface="Roboto Slab"/>
                <a:cs typeface="Roboto Slab"/>
              </a:rPr>
              <a:t>de  </a:t>
            </a:r>
            <a:r>
              <a:rPr sz="1300" dirty="0">
                <a:latin typeface="Roboto Slab"/>
                <a:cs typeface="Roboto Slab"/>
              </a:rPr>
              <a:t>Output </a:t>
            </a:r>
            <a:r>
              <a:rPr sz="1300" spc="-5" dirty="0">
                <a:latin typeface="Roboto Slab"/>
                <a:cs typeface="Roboto Slab"/>
              </a:rPr>
              <a:t>para </a:t>
            </a:r>
            <a:r>
              <a:rPr sz="1300" dirty="0">
                <a:latin typeface="Roboto Slab"/>
                <a:cs typeface="Roboto Slab"/>
              </a:rPr>
              <a:t>a</a:t>
            </a:r>
            <a:r>
              <a:rPr sz="1300" spc="-90" dirty="0">
                <a:latin typeface="Roboto Slab"/>
                <a:cs typeface="Roboto Slab"/>
              </a:rPr>
              <a:t> </a:t>
            </a:r>
            <a:r>
              <a:rPr sz="1300" spc="-5" dirty="0">
                <a:latin typeface="Roboto Slab"/>
                <a:cs typeface="Roboto Slab"/>
              </a:rPr>
              <a:t>saída</a:t>
            </a:r>
            <a:endParaRPr sz="1300">
              <a:latin typeface="Roboto Slab"/>
              <a:cs typeface="Roboto Slab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34331" y="5562396"/>
            <a:ext cx="1618615" cy="370840"/>
            <a:chOff x="7034331" y="5562396"/>
            <a:chExt cx="1618615" cy="370840"/>
          </a:xfrm>
        </p:grpSpPr>
        <p:sp>
          <p:nvSpPr>
            <p:cNvPr id="45" name="object 45"/>
            <p:cNvSpPr/>
            <p:nvPr/>
          </p:nvSpPr>
          <p:spPr>
            <a:xfrm>
              <a:off x="7042904" y="5570969"/>
              <a:ext cx="1601470" cy="353695"/>
            </a:xfrm>
            <a:custGeom>
              <a:avLst/>
              <a:gdLst/>
              <a:ahLst/>
              <a:cxnLst/>
              <a:rect l="l" t="t" r="r" b="b"/>
              <a:pathLst>
                <a:path w="1601470" h="353695">
                  <a:moveTo>
                    <a:pt x="1563662" y="0"/>
                  </a:moveTo>
                  <a:lnTo>
                    <a:pt x="37465" y="0"/>
                  </a:lnTo>
                  <a:lnTo>
                    <a:pt x="22883" y="2944"/>
                  </a:lnTo>
                  <a:lnTo>
                    <a:pt x="10974" y="10974"/>
                  </a:lnTo>
                  <a:lnTo>
                    <a:pt x="2944" y="22883"/>
                  </a:lnTo>
                  <a:lnTo>
                    <a:pt x="0" y="37465"/>
                  </a:lnTo>
                  <a:lnTo>
                    <a:pt x="0" y="316115"/>
                  </a:lnTo>
                  <a:lnTo>
                    <a:pt x="2944" y="330697"/>
                  </a:lnTo>
                  <a:lnTo>
                    <a:pt x="10974" y="342606"/>
                  </a:lnTo>
                  <a:lnTo>
                    <a:pt x="22883" y="350636"/>
                  </a:lnTo>
                  <a:lnTo>
                    <a:pt x="37465" y="353580"/>
                  </a:lnTo>
                  <a:lnTo>
                    <a:pt x="1563662" y="353580"/>
                  </a:lnTo>
                  <a:lnTo>
                    <a:pt x="1578243" y="350636"/>
                  </a:lnTo>
                  <a:lnTo>
                    <a:pt x="1590152" y="342606"/>
                  </a:lnTo>
                  <a:lnTo>
                    <a:pt x="1598182" y="330697"/>
                  </a:lnTo>
                  <a:lnTo>
                    <a:pt x="1601127" y="316115"/>
                  </a:lnTo>
                  <a:lnTo>
                    <a:pt x="1601127" y="37465"/>
                  </a:lnTo>
                  <a:lnTo>
                    <a:pt x="1598182" y="22883"/>
                  </a:lnTo>
                  <a:lnTo>
                    <a:pt x="1590152" y="10974"/>
                  </a:lnTo>
                  <a:lnTo>
                    <a:pt x="1578243" y="2944"/>
                  </a:lnTo>
                  <a:lnTo>
                    <a:pt x="1563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2904" y="5570969"/>
              <a:ext cx="1601470" cy="353695"/>
            </a:xfrm>
            <a:custGeom>
              <a:avLst/>
              <a:gdLst/>
              <a:ahLst/>
              <a:cxnLst/>
              <a:rect l="l" t="t" r="r" b="b"/>
              <a:pathLst>
                <a:path w="1601470" h="353695">
                  <a:moveTo>
                    <a:pt x="1563662" y="353580"/>
                  </a:moveTo>
                  <a:lnTo>
                    <a:pt x="37465" y="353580"/>
                  </a:lnTo>
                  <a:lnTo>
                    <a:pt x="22883" y="350636"/>
                  </a:lnTo>
                  <a:lnTo>
                    <a:pt x="10974" y="342606"/>
                  </a:lnTo>
                  <a:lnTo>
                    <a:pt x="2944" y="330697"/>
                  </a:lnTo>
                  <a:lnTo>
                    <a:pt x="0" y="316115"/>
                  </a:lnTo>
                  <a:lnTo>
                    <a:pt x="0" y="37465"/>
                  </a:lnTo>
                  <a:lnTo>
                    <a:pt x="2944" y="22883"/>
                  </a:lnTo>
                  <a:lnTo>
                    <a:pt x="10974" y="10974"/>
                  </a:lnTo>
                  <a:lnTo>
                    <a:pt x="22883" y="2944"/>
                  </a:lnTo>
                  <a:lnTo>
                    <a:pt x="37465" y="0"/>
                  </a:lnTo>
                  <a:lnTo>
                    <a:pt x="1563662" y="0"/>
                  </a:lnTo>
                  <a:lnTo>
                    <a:pt x="1578243" y="2944"/>
                  </a:lnTo>
                  <a:lnTo>
                    <a:pt x="1590152" y="10974"/>
                  </a:lnTo>
                  <a:lnTo>
                    <a:pt x="1598182" y="22883"/>
                  </a:lnTo>
                  <a:lnTo>
                    <a:pt x="1601127" y="37465"/>
                  </a:lnTo>
                  <a:lnTo>
                    <a:pt x="1601127" y="316115"/>
                  </a:lnTo>
                  <a:lnTo>
                    <a:pt x="1598182" y="330697"/>
                  </a:lnTo>
                  <a:lnTo>
                    <a:pt x="1590152" y="342606"/>
                  </a:lnTo>
                  <a:lnTo>
                    <a:pt x="1578243" y="350636"/>
                  </a:lnTo>
                  <a:lnTo>
                    <a:pt x="1563662" y="353580"/>
                  </a:lnTo>
                  <a:close/>
                </a:path>
              </a:pathLst>
            </a:custGeom>
            <a:ln w="16738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093636" y="5607709"/>
            <a:ext cx="1531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 Slab"/>
                <a:cs typeface="Roboto Slab"/>
              </a:rPr>
              <a:t>Gerar Base</a:t>
            </a:r>
            <a:r>
              <a:rPr sz="1400" spc="-85" dirty="0">
                <a:latin typeface="Roboto Slab"/>
                <a:cs typeface="Roboto Slab"/>
              </a:rPr>
              <a:t> </a:t>
            </a:r>
            <a:r>
              <a:rPr sz="1400" dirty="0">
                <a:latin typeface="Roboto Slab"/>
                <a:cs typeface="Roboto Slab"/>
              </a:rPr>
              <a:t>Outupt</a:t>
            </a:r>
            <a:endParaRPr sz="1400">
              <a:latin typeface="Roboto Slab"/>
              <a:cs typeface="Roboto Slab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98792" y="4914827"/>
            <a:ext cx="314960" cy="501015"/>
          </a:xfrm>
          <a:custGeom>
            <a:avLst/>
            <a:gdLst/>
            <a:ahLst/>
            <a:cxnLst/>
            <a:rect l="l" t="t" r="r" b="b"/>
            <a:pathLst>
              <a:path w="314959" h="501014">
                <a:moveTo>
                  <a:pt x="163306" y="31"/>
                </a:moveTo>
                <a:lnTo>
                  <a:pt x="124621" y="8348"/>
                </a:lnTo>
                <a:lnTo>
                  <a:pt x="119126" y="369281"/>
                </a:lnTo>
                <a:lnTo>
                  <a:pt x="114058" y="364950"/>
                </a:lnTo>
                <a:lnTo>
                  <a:pt x="61404" y="312346"/>
                </a:lnTo>
                <a:lnTo>
                  <a:pt x="51228" y="304859"/>
                </a:lnTo>
                <a:lnTo>
                  <a:pt x="40873" y="302360"/>
                </a:lnTo>
                <a:lnTo>
                  <a:pt x="30591" y="304929"/>
                </a:lnTo>
                <a:lnTo>
                  <a:pt x="20637" y="312651"/>
                </a:lnTo>
                <a:lnTo>
                  <a:pt x="15196" y="318858"/>
                </a:lnTo>
                <a:lnTo>
                  <a:pt x="0" y="338534"/>
                </a:lnTo>
                <a:lnTo>
                  <a:pt x="0" y="346941"/>
                </a:lnTo>
                <a:lnTo>
                  <a:pt x="44699" y="398066"/>
                </a:lnTo>
                <a:lnTo>
                  <a:pt x="135191" y="488699"/>
                </a:lnTo>
                <a:lnTo>
                  <a:pt x="157418" y="500394"/>
                </a:lnTo>
                <a:lnTo>
                  <a:pt x="168318" y="497434"/>
                </a:lnTo>
                <a:lnTo>
                  <a:pt x="299872" y="368277"/>
                </a:lnTo>
                <a:lnTo>
                  <a:pt x="314960" y="346941"/>
                </a:lnTo>
                <a:lnTo>
                  <a:pt x="314960" y="338534"/>
                </a:lnTo>
                <a:lnTo>
                  <a:pt x="288594" y="307546"/>
                </a:lnTo>
                <a:lnTo>
                  <a:pt x="202590" y="363299"/>
                </a:lnTo>
                <a:lnTo>
                  <a:pt x="195821" y="369687"/>
                </a:lnTo>
                <a:lnTo>
                  <a:pt x="195821" y="27612"/>
                </a:lnTo>
                <a:lnTo>
                  <a:pt x="194327" y="16196"/>
                </a:lnTo>
                <a:lnTo>
                  <a:pt x="189777" y="7869"/>
                </a:lnTo>
                <a:lnTo>
                  <a:pt x="182039" y="2597"/>
                </a:lnTo>
                <a:lnTo>
                  <a:pt x="170980" y="346"/>
                </a:lnTo>
                <a:lnTo>
                  <a:pt x="163306" y="31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10220" y="2969920"/>
            <a:ext cx="290830" cy="433705"/>
          </a:xfrm>
          <a:custGeom>
            <a:avLst/>
            <a:gdLst/>
            <a:ahLst/>
            <a:cxnLst/>
            <a:rect l="l" t="t" r="r" b="b"/>
            <a:pathLst>
              <a:path w="290829" h="433704">
                <a:moveTo>
                  <a:pt x="150716" y="25"/>
                </a:moveTo>
                <a:lnTo>
                  <a:pt x="111266" y="14468"/>
                </a:lnTo>
                <a:lnTo>
                  <a:pt x="109943" y="312681"/>
                </a:lnTo>
                <a:lnTo>
                  <a:pt x="105257" y="308681"/>
                </a:lnTo>
                <a:lnTo>
                  <a:pt x="56667" y="260129"/>
                </a:lnTo>
                <a:lnTo>
                  <a:pt x="47276" y="253222"/>
                </a:lnTo>
                <a:lnTo>
                  <a:pt x="37720" y="250917"/>
                </a:lnTo>
                <a:lnTo>
                  <a:pt x="28233" y="253290"/>
                </a:lnTo>
                <a:lnTo>
                  <a:pt x="19050" y="260421"/>
                </a:lnTo>
                <a:lnTo>
                  <a:pt x="14030" y="266147"/>
                </a:lnTo>
                <a:lnTo>
                  <a:pt x="0" y="284310"/>
                </a:lnTo>
                <a:lnTo>
                  <a:pt x="0" y="292057"/>
                </a:lnTo>
                <a:lnTo>
                  <a:pt x="4470" y="298496"/>
                </a:lnTo>
                <a:lnTo>
                  <a:pt x="8128" y="305735"/>
                </a:lnTo>
                <a:lnTo>
                  <a:pt x="41250" y="339242"/>
                </a:lnTo>
                <a:lnTo>
                  <a:pt x="124764" y="422879"/>
                </a:lnTo>
                <a:lnTo>
                  <a:pt x="135229" y="430993"/>
                </a:lnTo>
                <a:lnTo>
                  <a:pt x="145281" y="433681"/>
                </a:lnTo>
                <a:lnTo>
                  <a:pt x="155343" y="430948"/>
                </a:lnTo>
                <a:lnTo>
                  <a:pt x="165836" y="422803"/>
                </a:lnTo>
                <a:lnTo>
                  <a:pt x="282321" y="306103"/>
                </a:lnTo>
                <a:lnTo>
                  <a:pt x="286080" y="298673"/>
                </a:lnTo>
                <a:lnTo>
                  <a:pt x="290677" y="292057"/>
                </a:lnTo>
                <a:lnTo>
                  <a:pt x="290677" y="284310"/>
                </a:lnTo>
                <a:lnTo>
                  <a:pt x="286268" y="275722"/>
                </a:lnTo>
                <a:lnTo>
                  <a:pt x="251147" y="250940"/>
                </a:lnTo>
                <a:lnTo>
                  <a:pt x="243023" y="253395"/>
                </a:lnTo>
                <a:lnTo>
                  <a:pt x="235470" y="258859"/>
                </a:lnTo>
                <a:lnTo>
                  <a:pt x="186969" y="307157"/>
                </a:lnTo>
                <a:lnTo>
                  <a:pt x="180721" y="313050"/>
                </a:lnTo>
                <a:lnTo>
                  <a:pt x="180721" y="25484"/>
                </a:lnTo>
                <a:lnTo>
                  <a:pt x="179343" y="14946"/>
                </a:lnTo>
                <a:lnTo>
                  <a:pt x="175145" y="7259"/>
                </a:lnTo>
                <a:lnTo>
                  <a:pt x="168005" y="2391"/>
                </a:lnTo>
                <a:lnTo>
                  <a:pt x="157797" y="312"/>
                </a:lnTo>
                <a:lnTo>
                  <a:pt x="150716" y="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9520" y="5765617"/>
            <a:ext cx="255904" cy="381635"/>
          </a:xfrm>
          <a:custGeom>
            <a:avLst/>
            <a:gdLst/>
            <a:ahLst/>
            <a:cxnLst/>
            <a:rect l="l" t="t" r="r" b="b"/>
            <a:pathLst>
              <a:path w="255904" h="381635">
                <a:moveTo>
                  <a:pt x="130352" y="0"/>
                </a:moveTo>
                <a:lnTo>
                  <a:pt x="96621" y="20523"/>
                </a:lnTo>
                <a:lnTo>
                  <a:pt x="96583" y="274878"/>
                </a:lnTo>
                <a:lnTo>
                  <a:pt x="92468" y="271373"/>
                </a:lnTo>
                <a:lnTo>
                  <a:pt x="49784" y="228727"/>
                </a:lnTo>
                <a:lnTo>
                  <a:pt x="41530" y="222656"/>
                </a:lnTo>
                <a:lnTo>
                  <a:pt x="33137" y="220629"/>
                </a:lnTo>
                <a:lnTo>
                  <a:pt x="24805" y="222713"/>
                </a:lnTo>
                <a:lnTo>
                  <a:pt x="16738" y="228981"/>
                </a:lnTo>
                <a:lnTo>
                  <a:pt x="12326" y="234009"/>
                </a:lnTo>
                <a:lnTo>
                  <a:pt x="0" y="249961"/>
                </a:lnTo>
                <a:lnTo>
                  <a:pt x="0" y="256768"/>
                </a:lnTo>
                <a:lnTo>
                  <a:pt x="3924" y="262420"/>
                </a:lnTo>
                <a:lnTo>
                  <a:pt x="7137" y="268782"/>
                </a:lnTo>
                <a:lnTo>
                  <a:pt x="109613" y="371703"/>
                </a:lnTo>
                <a:lnTo>
                  <a:pt x="118803" y="378824"/>
                </a:lnTo>
                <a:lnTo>
                  <a:pt x="127630" y="381180"/>
                </a:lnTo>
                <a:lnTo>
                  <a:pt x="136468" y="378779"/>
                </a:lnTo>
                <a:lnTo>
                  <a:pt x="145694" y="371627"/>
                </a:lnTo>
                <a:lnTo>
                  <a:pt x="248018" y="269113"/>
                </a:lnTo>
                <a:lnTo>
                  <a:pt x="251320" y="262585"/>
                </a:lnTo>
                <a:lnTo>
                  <a:pt x="255358" y="256768"/>
                </a:lnTo>
                <a:lnTo>
                  <a:pt x="255358" y="249961"/>
                </a:lnTo>
                <a:lnTo>
                  <a:pt x="251485" y="242419"/>
                </a:lnTo>
                <a:lnTo>
                  <a:pt x="220625" y="220652"/>
                </a:lnTo>
                <a:lnTo>
                  <a:pt x="213491" y="222808"/>
                </a:lnTo>
                <a:lnTo>
                  <a:pt x="206857" y="227609"/>
                </a:lnTo>
                <a:lnTo>
                  <a:pt x="164249" y="270040"/>
                </a:lnTo>
                <a:lnTo>
                  <a:pt x="158762" y="275221"/>
                </a:lnTo>
                <a:lnTo>
                  <a:pt x="158762" y="22593"/>
                </a:lnTo>
                <a:lnTo>
                  <a:pt x="157551" y="13337"/>
                </a:lnTo>
                <a:lnTo>
                  <a:pt x="153863" y="6584"/>
                </a:lnTo>
                <a:lnTo>
                  <a:pt x="147589" y="2308"/>
                </a:lnTo>
                <a:lnTo>
                  <a:pt x="138620" y="482"/>
                </a:lnTo>
                <a:lnTo>
                  <a:pt x="130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72815" y="4914900"/>
            <a:ext cx="682625" cy="457200"/>
          </a:xfrm>
          <a:custGeom>
            <a:avLst/>
            <a:gdLst/>
            <a:ahLst/>
            <a:cxnLst/>
            <a:rect l="l" t="t" r="r" b="b"/>
            <a:pathLst>
              <a:path w="682625" h="457200">
                <a:moveTo>
                  <a:pt x="234946" y="0"/>
                </a:moveTo>
                <a:lnTo>
                  <a:pt x="222754" y="0"/>
                </a:lnTo>
                <a:lnTo>
                  <a:pt x="207121" y="10091"/>
                </a:lnTo>
                <a:lnTo>
                  <a:pt x="157336" y="56153"/>
                </a:lnTo>
                <a:lnTo>
                  <a:pt x="16976" y="196253"/>
                </a:lnTo>
                <a:lnTo>
                  <a:pt x="0" y="228515"/>
                </a:lnTo>
                <a:lnTo>
                  <a:pt x="4296" y="244339"/>
                </a:lnTo>
                <a:lnTo>
                  <a:pt x="191779" y="435292"/>
                </a:lnTo>
                <a:lnTo>
                  <a:pt x="222754" y="457200"/>
                </a:lnTo>
                <a:lnTo>
                  <a:pt x="234946" y="457200"/>
                </a:lnTo>
                <a:lnTo>
                  <a:pt x="270174" y="430164"/>
                </a:lnTo>
                <a:lnTo>
                  <a:pt x="287424" y="395025"/>
                </a:lnTo>
                <a:lnTo>
                  <a:pt x="283561" y="382248"/>
                </a:lnTo>
                <a:lnTo>
                  <a:pt x="274964" y="370370"/>
                </a:lnTo>
                <a:lnTo>
                  <a:pt x="199005" y="294093"/>
                </a:lnTo>
                <a:lnTo>
                  <a:pt x="189734" y="284264"/>
                </a:lnTo>
                <a:lnTo>
                  <a:pt x="642045" y="284251"/>
                </a:lnTo>
                <a:lnTo>
                  <a:pt x="678365" y="264254"/>
                </a:lnTo>
                <a:lnTo>
                  <a:pt x="682131" y="225883"/>
                </a:lnTo>
                <a:lnTo>
                  <a:pt x="681725" y="214722"/>
                </a:lnTo>
                <a:lnTo>
                  <a:pt x="659367" y="175017"/>
                </a:lnTo>
                <a:lnTo>
                  <a:pt x="190331" y="172935"/>
                </a:lnTo>
                <a:lnTo>
                  <a:pt x="196605" y="165569"/>
                </a:lnTo>
                <a:lnTo>
                  <a:pt x="272970" y="89128"/>
                </a:lnTo>
                <a:lnTo>
                  <a:pt x="283840" y="74359"/>
                </a:lnTo>
                <a:lnTo>
                  <a:pt x="287469" y="59329"/>
                </a:lnTo>
                <a:lnTo>
                  <a:pt x="283738" y="44406"/>
                </a:lnTo>
                <a:lnTo>
                  <a:pt x="272526" y="29959"/>
                </a:lnTo>
                <a:lnTo>
                  <a:pt x="263516" y="22059"/>
                </a:lnTo>
                <a:lnTo>
                  <a:pt x="254093" y="14598"/>
                </a:lnTo>
                <a:lnTo>
                  <a:pt x="2349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9415" y="4914900"/>
            <a:ext cx="682625" cy="457200"/>
          </a:xfrm>
          <a:custGeom>
            <a:avLst/>
            <a:gdLst/>
            <a:ahLst/>
            <a:cxnLst/>
            <a:rect l="l" t="t" r="r" b="b"/>
            <a:pathLst>
              <a:path w="682625" h="457200">
                <a:moveTo>
                  <a:pt x="234946" y="0"/>
                </a:moveTo>
                <a:lnTo>
                  <a:pt x="222754" y="0"/>
                </a:lnTo>
                <a:lnTo>
                  <a:pt x="207121" y="10091"/>
                </a:lnTo>
                <a:lnTo>
                  <a:pt x="157336" y="56153"/>
                </a:lnTo>
                <a:lnTo>
                  <a:pt x="16976" y="196253"/>
                </a:lnTo>
                <a:lnTo>
                  <a:pt x="0" y="228515"/>
                </a:lnTo>
                <a:lnTo>
                  <a:pt x="4296" y="244339"/>
                </a:lnTo>
                <a:lnTo>
                  <a:pt x="191779" y="435292"/>
                </a:lnTo>
                <a:lnTo>
                  <a:pt x="222754" y="457200"/>
                </a:lnTo>
                <a:lnTo>
                  <a:pt x="234946" y="457200"/>
                </a:lnTo>
                <a:lnTo>
                  <a:pt x="270174" y="430164"/>
                </a:lnTo>
                <a:lnTo>
                  <a:pt x="287424" y="395025"/>
                </a:lnTo>
                <a:lnTo>
                  <a:pt x="283561" y="382248"/>
                </a:lnTo>
                <a:lnTo>
                  <a:pt x="274964" y="370370"/>
                </a:lnTo>
                <a:lnTo>
                  <a:pt x="199005" y="294093"/>
                </a:lnTo>
                <a:lnTo>
                  <a:pt x="189734" y="284264"/>
                </a:lnTo>
                <a:lnTo>
                  <a:pt x="642045" y="284251"/>
                </a:lnTo>
                <a:lnTo>
                  <a:pt x="678365" y="264254"/>
                </a:lnTo>
                <a:lnTo>
                  <a:pt x="682131" y="225883"/>
                </a:lnTo>
                <a:lnTo>
                  <a:pt x="681725" y="214722"/>
                </a:lnTo>
                <a:lnTo>
                  <a:pt x="659367" y="175017"/>
                </a:lnTo>
                <a:lnTo>
                  <a:pt x="190331" y="172935"/>
                </a:lnTo>
                <a:lnTo>
                  <a:pt x="196605" y="165569"/>
                </a:lnTo>
                <a:lnTo>
                  <a:pt x="272970" y="89128"/>
                </a:lnTo>
                <a:lnTo>
                  <a:pt x="283840" y="74359"/>
                </a:lnTo>
                <a:lnTo>
                  <a:pt x="287469" y="59329"/>
                </a:lnTo>
                <a:lnTo>
                  <a:pt x="283738" y="44406"/>
                </a:lnTo>
                <a:lnTo>
                  <a:pt x="272526" y="29959"/>
                </a:lnTo>
                <a:lnTo>
                  <a:pt x="263516" y="22059"/>
                </a:lnTo>
                <a:lnTo>
                  <a:pt x="254093" y="14598"/>
                </a:lnTo>
                <a:lnTo>
                  <a:pt x="2349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99415" y="6616700"/>
            <a:ext cx="682625" cy="457200"/>
          </a:xfrm>
          <a:custGeom>
            <a:avLst/>
            <a:gdLst/>
            <a:ahLst/>
            <a:cxnLst/>
            <a:rect l="l" t="t" r="r" b="b"/>
            <a:pathLst>
              <a:path w="682625" h="457200">
                <a:moveTo>
                  <a:pt x="234946" y="0"/>
                </a:moveTo>
                <a:lnTo>
                  <a:pt x="222754" y="0"/>
                </a:lnTo>
                <a:lnTo>
                  <a:pt x="207121" y="10091"/>
                </a:lnTo>
                <a:lnTo>
                  <a:pt x="157336" y="56153"/>
                </a:lnTo>
                <a:lnTo>
                  <a:pt x="16976" y="196253"/>
                </a:lnTo>
                <a:lnTo>
                  <a:pt x="0" y="228515"/>
                </a:lnTo>
                <a:lnTo>
                  <a:pt x="4296" y="244339"/>
                </a:lnTo>
                <a:lnTo>
                  <a:pt x="191779" y="435292"/>
                </a:lnTo>
                <a:lnTo>
                  <a:pt x="222754" y="457200"/>
                </a:lnTo>
                <a:lnTo>
                  <a:pt x="234946" y="457200"/>
                </a:lnTo>
                <a:lnTo>
                  <a:pt x="270174" y="430164"/>
                </a:lnTo>
                <a:lnTo>
                  <a:pt x="287424" y="395025"/>
                </a:lnTo>
                <a:lnTo>
                  <a:pt x="283561" y="382248"/>
                </a:lnTo>
                <a:lnTo>
                  <a:pt x="274964" y="370370"/>
                </a:lnTo>
                <a:lnTo>
                  <a:pt x="199005" y="294093"/>
                </a:lnTo>
                <a:lnTo>
                  <a:pt x="189734" y="284264"/>
                </a:lnTo>
                <a:lnTo>
                  <a:pt x="642045" y="284251"/>
                </a:lnTo>
                <a:lnTo>
                  <a:pt x="678365" y="264254"/>
                </a:lnTo>
                <a:lnTo>
                  <a:pt x="682131" y="225883"/>
                </a:lnTo>
                <a:lnTo>
                  <a:pt x="681725" y="214722"/>
                </a:lnTo>
                <a:lnTo>
                  <a:pt x="659367" y="175017"/>
                </a:lnTo>
                <a:lnTo>
                  <a:pt x="190331" y="172935"/>
                </a:lnTo>
                <a:lnTo>
                  <a:pt x="196605" y="165569"/>
                </a:lnTo>
                <a:lnTo>
                  <a:pt x="272970" y="89128"/>
                </a:lnTo>
                <a:lnTo>
                  <a:pt x="283840" y="74359"/>
                </a:lnTo>
                <a:lnTo>
                  <a:pt x="287469" y="59329"/>
                </a:lnTo>
                <a:lnTo>
                  <a:pt x="283738" y="44406"/>
                </a:lnTo>
                <a:lnTo>
                  <a:pt x="272526" y="29959"/>
                </a:lnTo>
                <a:lnTo>
                  <a:pt x="263516" y="22059"/>
                </a:lnTo>
                <a:lnTo>
                  <a:pt x="254093" y="14598"/>
                </a:lnTo>
                <a:lnTo>
                  <a:pt x="2349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57300" y="4406900"/>
            <a:ext cx="1320800" cy="1320800"/>
          </a:xfrm>
          <a:custGeom>
            <a:avLst/>
            <a:gdLst/>
            <a:ahLst/>
            <a:cxnLst/>
            <a:rect l="l" t="t" r="r" b="b"/>
            <a:pathLst>
              <a:path w="1320800" h="1320800">
                <a:moveTo>
                  <a:pt x="660400" y="0"/>
                </a:moveTo>
                <a:lnTo>
                  <a:pt x="613236" y="1658"/>
                </a:lnTo>
                <a:lnTo>
                  <a:pt x="566968" y="6558"/>
                </a:lnTo>
                <a:lnTo>
                  <a:pt x="521706" y="14587"/>
                </a:lnTo>
                <a:lnTo>
                  <a:pt x="477563" y="25636"/>
                </a:lnTo>
                <a:lnTo>
                  <a:pt x="434651" y="39590"/>
                </a:lnTo>
                <a:lnTo>
                  <a:pt x="393080" y="56340"/>
                </a:lnTo>
                <a:lnTo>
                  <a:pt x="352964" y="75772"/>
                </a:lnTo>
                <a:lnTo>
                  <a:pt x="314412" y="97776"/>
                </a:lnTo>
                <a:lnTo>
                  <a:pt x="277538" y="122240"/>
                </a:lnTo>
                <a:lnTo>
                  <a:pt x="242454" y="149051"/>
                </a:lnTo>
                <a:lnTo>
                  <a:pt x="209270" y="178098"/>
                </a:lnTo>
                <a:lnTo>
                  <a:pt x="178098" y="209270"/>
                </a:lnTo>
                <a:lnTo>
                  <a:pt x="149051" y="242454"/>
                </a:lnTo>
                <a:lnTo>
                  <a:pt x="122240" y="277538"/>
                </a:lnTo>
                <a:lnTo>
                  <a:pt x="97776" y="314412"/>
                </a:lnTo>
                <a:lnTo>
                  <a:pt x="75772" y="352964"/>
                </a:lnTo>
                <a:lnTo>
                  <a:pt x="56340" y="393080"/>
                </a:lnTo>
                <a:lnTo>
                  <a:pt x="39590" y="434651"/>
                </a:lnTo>
                <a:lnTo>
                  <a:pt x="25636" y="477563"/>
                </a:lnTo>
                <a:lnTo>
                  <a:pt x="14587" y="521706"/>
                </a:lnTo>
                <a:lnTo>
                  <a:pt x="6558" y="566968"/>
                </a:lnTo>
                <a:lnTo>
                  <a:pt x="1658" y="613236"/>
                </a:lnTo>
                <a:lnTo>
                  <a:pt x="0" y="660400"/>
                </a:lnTo>
                <a:lnTo>
                  <a:pt x="1658" y="707563"/>
                </a:lnTo>
                <a:lnTo>
                  <a:pt x="6558" y="753831"/>
                </a:lnTo>
                <a:lnTo>
                  <a:pt x="14587" y="799093"/>
                </a:lnTo>
                <a:lnTo>
                  <a:pt x="25636" y="843236"/>
                </a:lnTo>
                <a:lnTo>
                  <a:pt x="39590" y="886148"/>
                </a:lnTo>
                <a:lnTo>
                  <a:pt x="56340" y="927719"/>
                </a:lnTo>
                <a:lnTo>
                  <a:pt x="75772" y="967835"/>
                </a:lnTo>
                <a:lnTo>
                  <a:pt x="97776" y="1006387"/>
                </a:lnTo>
                <a:lnTo>
                  <a:pt x="122240" y="1043261"/>
                </a:lnTo>
                <a:lnTo>
                  <a:pt x="149051" y="1078345"/>
                </a:lnTo>
                <a:lnTo>
                  <a:pt x="178098" y="1111529"/>
                </a:lnTo>
                <a:lnTo>
                  <a:pt x="209270" y="1142701"/>
                </a:lnTo>
                <a:lnTo>
                  <a:pt x="242454" y="1171748"/>
                </a:lnTo>
                <a:lnTo>
                  <a:pt x="277538" y="1198559"/>
                </a:lnTo>
                <a:lnTo>
                  <a:pt x="314412" y="1223023"/>
                </a:lnTo>
                <a:lnTo>
                  <a:pt x="352964" y="1245027"/>
                </a:lnTo>
                <a:lnTo>
                  <a:pt x="393080" y="1264459"/>
                </a:lnTo>
                <a:lnTo>
                  <a:pt x="434651" y="1281209"/>
                </a:lnTo>
                <a:lnTo>
                  <a:pt x="477563" y="1295163"/>
                </a:lnTo>
                <a:lnTo>
                  <a:pt x="521706" y="1306212"/>
                </a:lnTo>
                <a:lnTo>
                  <a:pt x="566968" y="1314241"/>
                </a:lnTo>
                <a:lnTo>
                  <a:pt x="613236" y="1319141"/>
                </a:lnTo>
                <a:lnTo>
                  <a:pt x="660400" y="1320800"/>
                </a:lnTo>
                <a:lnTo>
                  <a:pt x="707563" y="1319141"/>
                </a:lnTo>
                <a:lnTo>
                  <a:pt x="753831" y="1314241"/>
                </a:lnTo>
                <a:lnTo>
                  <a:pt x="799093" y="1306212"/>
                </a:lnTo>
                <a:lnTo>
                  <a:pt x="843236" y="1295163"/>
                </a:lnTo>
                <a:lnTo>
                  <a:pt x="886148" y="1281209"/>
                </a:lnTo>
                <a:lnTo>
                  <a:pt x="927719" y="1264459"/>
                </a:lnTo>
                <a:lnTo>
                  <a:pt x="967835" y="1245027"/>
                </a:lnTo>
                <a:lnTo>
                  <a:pt x="1006387" y="1223023"/>
                </a:lnTo>
                <a:lnTo>
                  <a:pt x="1043261" y="1198559"/>
                </a:lnTo>
                <a:lnTo>
                  <a:pt x="1078345" y="1171748"/>
                </a:lnTo>
                <a:lnTo>
                  <a:pt x="1111529" y="1142701"/>
                </a:lnTo>
                <a:lnTo>
                  <a:pt x="1142701" y="1111529"/>
                </a:lnTo>
                <a:lnTo>
                  <a:pt x="1171748" y="1078345"/>
                </a:lnTo>
                <a:lnTo>
                  <a:pt x="1198559" y="1043261"/>
                </a:lnTo>
                <a:lnTo>
                  <a:pt x="1223023" y="1006387"/>
                </a:lnTo>
                <a:lnTo>
                  <a:pt x="1245027" y="967835"/>
                </a:lnTo>
                <a:lnTo>
                  <a:pt x="1264459" y="927719"/>
                </a:lnTo>
                <a:lnTo>
                  <a:pt x="1281209" y="886148"/>
                </a:lnTo>
                <a:lnTo>
                  <a:pt x="1295163" y="843236"/>
                </a:lnTo>
                <a:lnTo>
                  <a:pt x="1306212" y="799093"/>
                </a:lnTo>
                <a:lnTo>
                  <a:pt x="1314241" y="753831"/>
                </a:lnTo>
                <a:lnTo>
                  <a:pt x="1319141" y="707563"/>
                </a:lnTo>
                <a:lnTo>
                  <a:pt x="1320800" y="660400"/>
                </a:lnTo>
                <a:lnTo>
                  <a:pt x="1319141" y="613236"/>
                </a:lnTo>
                <a:lnTo>
                  <a:pt x="1314241" y="566968"/>
                </a:lnTo>
                <a:lnTo>
                  <a:pt x="1306212" y="521706"/>
                </a:lnTo>
                <a:lnTo>
                  <a:pt x="1295163" y="477563"/>
                </a:lnTo>
                <a:lnTo>
                  <a:pt x="1281209" y="434651"/>
                </a:lnTo>
                <a:lnTo>
                  <a:pt x="1264459" y="393080"/>
                </a:lnTo>
                <a:lnTo>
                  <a:pt x="1245027" y="352964"/>
                </a:lnTo>
                <a:lnTo>
                  <a:pt x="1223023" y="314412"/>
                </a:lnTo>
                <a:lnTo>
                  <a:pt x="1198559" y="277538"/>
                </a:lnTo>
                <a:lnTo>
                  <a:pt x="1171748" y="242454"/>
                </a:lnTo>
                <a:lnTo>
                  <a:pt x="1142701" y="209270"/>
                </a:lnTo>
                <a:lnTo>
                  <a:pt x="1111529" y="178098"/>
                </a:lnTo>
                <a:lnTo>
                  <a:pt x="1078345" y="149051"/>
                </a:lnTo>
                <a:lnTo>
                  <a:pt x="1043261" y="122240"/>
                </a:lnTo>
                <a:lnTo>
                  <a:pt x="1006387" y="97776"/>
                </a:lnTo>
                <a:lnTo>
                  <a:pt x="967835" y="75772"/>
                </a:lnTo>
                <a:lnTo>
                  <a:pt x="927719" y="56340"/>
                </a:lnTo>
                <a:lnTo>
                  <a:pt x="886148" y="39590"/>
                </a:lnTo>
                <a:lnTo>
                  <a:pt x="843236" y="25636"/>
                </a:lnTo>
                <a:lnTo>
                  <a:pt x="799093" y="14587"/>
                </a:lnTo>
                <a:lnTo>
                  <a:pt x="753831" y="6558"/>
                </a:lnTo>
                <a:lnTo>
                  <a:pt x="707563" y="1658"/>
                </a:lnTo>
                <a:lnTo>
                  <a:pt x="66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321421" y="4805638"/>
            <a:ext cx="1195705" cy="48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1790">
              <a:lnSpc>
                <a:spcPct val="100600"/>
              </a:lnSpc>
              <a:spcBef>
                <a:spcPts val="95"/>
              </a:spcBef>
            </a:pPr>
            <a:r>
              <a:rPr sz="1500" spc="-10" dirty="0">
                <a:latin typeface="Roboto Slab"/>
                <a:cs typeface="Roboto Slab"/>
              </a:rPr>
              <a:t>Novo  </a:t>
            </a:r>
            <a:r>
              <a:rPr sz="1500" spc="-55" dirty="0">
                <a:latin typeface="Roboto Slab"/>
                <a:cs typeface="Roboto Slab"/>
              </a:rPr>
              <a:t>T</a:t>
            </a:r>
            <a:r>
              <a:rPr sz="1500" spc="-15" dirty="0">
                <a:latin typeface="Roboto Slab"/>
                <a:cs typeface="Roboto Slab"/>
              </a:rPr>
              <a:t>r</a:t>
            </a:r>
            <a:r>
              <a:rPr sz="1500" spc="-5" dirty="0">
                <a:latin typeface="Roboto Slab"/>
                <a:cs typeface="Roboto Slab"/>
              </a:rPr>
              <a:t>eina</a:t>
            </a:r>
            <a:r>
              <a:rPr sz="1500" spc="-10" dirty="0">
                <a:latin typeface="Roboto Slab"/>
                <a:cs typeface="Roboto Slab"/>
              </a:rPr>
              <a:t>m</a:t>
            </a:r>
            <a:r>
              <a:rPr sz="1500" spc="-5" dirty="0">
                <a:latin typeface="Roboto Slab"/>
                <a:cs typeface="Roboto Slab"/>
              </a:rPr>
              <a:t>e</a:t>
            </a:r>
            <a:r>
              <a:rPr sz="1500" spc="-25" dirty="0">
                <a:latin typeface="Roboto Slab"/>
                <a:cs typeface="Roboto Slab"/>
              </a:rPr>
              <a:t>n</a:t>
            </a:r>
            <a:r>
              <a:rPr sz="1500" spc="-15" dirty="0">
                <a:latin typeface="Roboto Slab"/>
                <a:cs typeface="Roboto Slab"/>
              </a:rPr>
              <a:t>t</a:t>
            </a:r>
            <a:r>
              <a:rPr sz="1500" dirty="0">
                <a:latin typeface="Roboto Slab"/>
                <a:cs typeface="Roboto Slab"/>
              </a:rPr>
              <a:t>o</a:t>
            </a:r>
            <a:endParaRPr sz="1500">
              <a:latin typeface="Roboto Slab"/>
              <a:cs typeface="Roboto Slab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57300" y="6184900"/>
            <a:ext cx="1320800" cy="1320800"/>
          </a:xfrm>
          <a:custGeom>
            <a:avLst/>
            <a:gdLst/>
            <a:ahLst/>
            <a:cxnLst/>
            <a:rect l="l" t="t" r="r" b="b"/>
            <a:pathLst>
              <a:path w="1320800" h="1320800">
                <a:moveTo>
                  <a:pt x="660400" y="0"/>
                </a:moveTo>
                <a:lnTo>
                  <a:pt x="613236" y="1658"/>
                </a:lnTo>
                <a:lnTo>
                  <a:pt x="566968" y="6558"/>
                </a:lnTo>
                <a:lnTo>
                  <a:pt x="521706" y="14587"/>
                </a:lnTo>
                <a:lnTo>
                  <a:pt x="477563" y="25636"/>
                </a:lnTo>
                <a:lnTo>
                  <a:pt x="434651" y="39590"/>
                </a:lnTo>
                <a:lnTo>
                  <a:pt x="393080" y="56340"/>
                </a:lnTo>
                <a:lnTo>
                  <a:pt x="352964" y="75772"/>
                </a:lnTo>
                <a:lnTo>
                  <a:pt x="314412" y="97776"/>
                </a:lnTo>
                <a:lnTo>
                  <a:pt x="277538" y="122240"/>
                </a:lnTo>
                <a:lnTo>
                  <a:pt x="242454" y="149051"/>
                </a:lnTo>
                <a:lnTo>
                  <a:pt x="209270" y="178098"/>
                </a:lnTo>
                <a:lnTo>
                  <a:pt x="178098" y="209270"/>
                </a:lnTo>
                <a:lnTo>
                  <a:pt x="149051" y="242454"/>
                </a:lnTo>
                <a:lnTo>
                  <a:pt x="122240" y="277538"/>
                </a:lnTo>
                <a:lnTo>
                  <a:pt x="97776" y="314412"/>
                </a:lnTo>
                <a:lnTo>
                  <a:pt x="75772" y="352964"/>
                </a:lnTo>
                <a:lnTo>
                  <a:pt x="56340" y="393080"/>
                </a:lnTo>
                <a:lnTo>
                  <a:pt x="39590" y="434651"/>
                </a:lnTo>
                <a:lnTo>
                  <a:pt x="25636" y="477563"/>
                </a:lnTo>
                <a:lnTo>
                  <a:pt x="14587" y="521706"/>
                </a:lnTo>
                <a:lnTo>
                  <a:pt x="6558" y="566968"/>
                </a:lnTo>
                <a:lnTo>
                  <a:pt x="1658" y="613236"/>
                </a:lnTo>
                <a:lnTo>
                  <a:pt x="0" y="660400"/>
                </a:lnTo>
                <a:lnTo>
                  <a:pt x="1658" y="707563"/>
                </a:lnTo>
                <a:lnTo>
                  <a:pt x="6558" y="753831"/>
                </a:lnTo>
                <a:lnTo>
                  <a:pt x="14587" y="799093"/>
                </a:lnTo>
                <a:lnTo>
                  <a:pt x="25636" y="843236"/>
                </a:lnTo>
                <a:lnTo>
                  <a:pt x="39590" y="886148"/>
                </a:lnTo>
                <a:lnTo>
                  <a:pt x="56340" y="927719"/>
                </a:lnTo>
                <a:lnTo>
                  <a:pt x="75772" y="967835"/>
                </a:lnTo>
                <a:lnTo>
                  <a:pt x="97776" y="1006387"/>
                </a:lnTo>
                <a:lnTo>
                  <a:pt x="122240" y="1043261"/>
                </a:lnTo>
                <a:lnTo>
                  <a:pt x="149051" y="1078345"/>
                </a:lnTo>
                <a:lnTo>
                  <a:pt x="178098" y="1111529"/>
                </a:lnTo>
                <a:lnTo>
                  <a:pt x="209270" y="1142701"/>
                </a:lnTo>
                <a:lnTo>
                  <a:pt x="242454" y="1171748"/>
                </a:lnTo>
                <a:lnTo>
                  <a:pt x="277538" y="1198559"/>
                </a:lnTo>
                <a:lnTo>
                  <a:pt x="314412" y="1223023"/>
                </a:lnTo>
                <a:lnTo>
                  <a:pt x="352964" y="1245027"/>
                </a:lnTo>
                <a:lnTo>
                  <a:pt x="393080" y="1264459"/>
                </a:lnTo>
                <a:lnTo>
                  <a:pt x="434651" y="1281209"/>
                </a:lnTo>
                <a:lnTo>
                  <a:pt x="477563" y="1295163"/>
                </a:lnTo>
                <a:lnTo>
                  <a:pt x="521706" y="1306212"/>
                </a:lnTo>
                <a:lnTo>
                  <a:pt x="566968" y="1314241"/>
                </a:lnTo>
                <a:lnTo>
                  <a:pt x="613236" y="1319141"/>
                </a:lnTo>
                <a:lnTo>
                  <a:pt x="660400" y="1320800"/>
                </a:lnTo>
                <a:lnTo>
                  <a:pt x="707563" y="1319141"/>
                </a:lnTo>
                <a:lnTo>
                  <a:pt x="753831" y="1314241"/>
                </a:lnTo>
                <a:lnTo>
                  <a:pt x="799093" y="1306212"/>
                </a:lnTo>
                <a:lnTo>
                  <a:pt x="843236" y="1295163"/>
                </a:lnTo>
                <a:lnTo>
                  <a:pt x="886148" y="1281209"/>
                </a:lnTo>
                <a:lnTo>
                  <a:pt x="927719" y="1264459"/>
                </a:lnTo>
                <a:lnTo>
                  <a:pt x="967835" y="1245027"/>
                </a:lnTo>
                <a:lnTo>
                  <a:pt x="1006387" y="1223023"/>
                </a:lnTo>
                <a:lnTo>
                  <a:pt x="1043261" y="1198559"/>
                </a:lnTo>
                <a:lnTo>
                  <a:pt x="1078345" y="1171748"/>
                </a:lnTo>
                <a:lnTo>
                  <a:pt x="1111529" y="1142701"/>
                </a:lnTo>
                <a:lnTo>
                  <a:pt x="1142701" y="1111529"/>
                </a:lnTo>
                <a:lnTo>
                  <a:pt x="1171748" y="1078345"/>
                </a:lnTo>
                <a:lnTo>
                  <a:pt x="1198559" y="1043261"/>
                </a:lnTo>
                <a:lnTo>
                  <a:pt x="1223023" y="1006387"/>
                </a:lnTo>
                <a:lnTo>
                  <a:pt x="1245027" y="967835"/>
                </a:lnTo>
                <a:lnTo>
                  <a:pt x="1264459" y="927719"/>
                </a:lnTo>
                <a:lnTo>
                  <a:pt x="1281209" y="886148"/>
                </a:lnTo>
                <a:lnTo>
                  <a:pt x="1295163" y="843236"/>
                </a:lnTo>
                <a:lnTo>
                  <a:pt x="1306212" y="799093"/>
                </a:lnTo>
                <a:lnTo>
                  <a:pt x="1314241" y="753831"/>
                </a:lnTo>
                <a:lnTo>
                  <a:pt x="1319141" y="707563"/>
                </a:lnTo>
                <a:lnTo>
                  <a:pt x="1320800" y="660400"/>
                </a:lnTo>
                <a:lnTo>
                  <a:pt x="1319141" y="613236"/>
                </a:lnTo>
                <a:lnTo>
                  <a:pt x="1314241" y="566968"/>
                </a:lnTo>
                <a:lnTo>
                  <a:pt x="1306212" y="521706"/>
                </a:lnTo>
                <a:lnTo>
                  <a:pt x="1295163" y="477563"/>
                </a:lnTo>
                <a:lnTo>
                  <a:pt x="1281209" y="434651"/>
                </a:lnTo>
                <a:lnTo>
                  <a:pt x="1264459" y="393080"/>
                </a:lnTo>
                <a:lnTo>
                  <a:pt x="1245027" y="352964"/>
                </a:lnTo>
                <a:lnTo>
                  <a:pt x="1223023" y="314412"/>
                </a:lnTo>
                <a:lnTo>
                  <a:pt x="1198559" y="277538"/>
                </a:lnTo>
                <a:lnTo>
                  <a:pt x="1171748" y="242454"/>
                </a:lnTo>
                <a:lnTo>
                  <a:pt x="1142701" y="209270"/>
                </a:lnTo>
                <a:lnTo>
                  <a:pt x="1111529" y="178098"/>
                </a:lnTo>
                <a:lnTo>
                  <a:pt x="1078345" y="149051"/>
                </a:lnTo>
                <a:lnTo>
                  <a:pt x="1043261" y="122240"/>
                </a:lnTo>
                <a:lnTo>
                  <a:pt x="1006387" y="97776"/>
                </a:lnTo>
                <a:lnTo>
                  <a:pt x="967835" y="75772"/>
                </a:lnTo>
                <a:lnTo>
                  <a:pt x="927719" y="56340"/>
                </a:lnTo>
                <a:lnTo>
                  <a:pt x="886148" y="39590"/>
                </a:lnTo>
                <a:lnTo>
                  <a:pt x="843236" y="25636"/>
                </a:lnTo>
                <a:lnTo>
                  <a:pt x="799093" y="14587"/>
                </a:lnTo>
                <a:lnTo>
                  <a:pt x="753831" y="6558"/>
                </a:lnTo>
                <a:lnTo>
                  <a:pt x="707563" y="1658"/>
                </a:lnTo>
                <a:lnTo>
                  <a:pt x="66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281263" y="6589948"/>
            <a:ext cx="1275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558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latin typeface="Roboto Slab"/>
                <a:cs typeface="Roboto Slab"/>
              </a:rPr>
              <a:t>Tomada </a:t>
            </a:r>
            <a:r>
              <a:rPr sz="1300" spc="-5" dirty="0">
                <a:latin typeface="Roboto Slab"/>
                <a:cs typeface="Roboto Slab"/>
              </a:rPr>
              <a:t>de  </a:t>
            </a:r>
            <a:r>
              <a:rPr sz="1300" dirty="0">
                <a:latin typeface="Roboto Slab"/>
                <a:cs typeface="Roboto Slab"/>
              </a:rPr>
              <a:t>Decisão</a:t>
            </a:r>
            <a:r>
              <a:rPr sz="1300" spc="-70" dirty="0">
                <a:latin typeface="Roboto Slab"/>
                <a:cs typeface="Roboto Slab"/>
              </a:rPr>
              <a:t> </a:t>
            </a:r>
            <a:r>
              <a:rPr sz="1300" spc="-5" dirty="0">
                <a:latin typeface="Roboto Slab"/>
                <a:cs typeface="Roboto Slab"/>
              </a:rPr>
              <a:t>Usuário</a:t>
            </a:r>
            <a:endParaRPr sz="1300">
              <a:latin typeface="Roboto Slab"/>
              <a:cs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729" y="629229"/>
            <a:ext cx="421259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Técnica</a:t>
            </a:r>
            <a:r>
              <a:rPr spc="-75" dirty="0"/>
              <a:t> </a:t>
            </a:r>
            <a:r>
              <a:rPr spc="45" dirty="0"/>
              <a:t>utilizada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12" y="2040313"/>
            <a:ext cx="2952750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1299"/>
              </a:lnSpc>
              <a:spcBef>
                <a:spcPts val="95"/>
              </a:spcBef>
            </a:pP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Machine Learning: 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Regressão</a:t>
            </a:r>
            <a:r>
              <a:rPr sz="2450" b="0" spc="-70" dirty="0">
                <a:solidFill>
                  <a:srgbClr val="FFFFFF"/>
                </a:solidFill>
                <a:latin typeface="Roboto Slab Light"/>
                <a:cs typeface="Roboto Slab Light"/>
              </a:rPr>
              <a:t>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Logística</a:t>
            </a:r>
            <a:endParaRPr sz="2450">
              <a:latin typeface="Roboto Slab Light"/>
              <a:cs typeface="Roboto Slab Ligh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/binominal</a:t>
            </a:r>
            <a:endParaRPr sz="2450">
              <a:latin typeface="Roboto Slab Light"/>
              <a:cs typeface="Roboto Slab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1377" y="3471155"/>
            <a:ext cx="2612390" cy="2527300"/>
            <a:chOff x="1071377" y="3471155"/>
            <a:chExt cx="2612390" cy="2527300"/>
          </a:xfrm>
        </p:grpSpPr>
        <p:sp>
          <p:nvSpPr>
            <p:cNvPr id="5" name="object 5"/>
            <p:cNvSpPr/>
            <p:nvPr/>
          </p:nvSpPr>
          <p:spPr>
            <a:xfrm>
              <a:off x="1071372" y="3471163"/>
              <a:ext cx="2612390" cy="2527300"/>
            </a:xfrm>
            <a:custGeom>
              <a:avLst/>
              <a:gdLst/>
              <a:ahLst/>
              <a:cxnLst/>
              <a:rect l="l" t="t" r="r" b="b"/>
              <a:pathLst>
                <a:path w="2612390" h="2527300">
                  <a:moveTo>
                    <a:pt x="1754098" y="801624"/>
                  </a:moveTo>
                  <a:lnTo>
                    <a:pt x="1750682" y="785114"/>
                  </a:lnTo>
                  <a:lnTo>
                    <a:pt x="1740649" y="771144"/>
                  </a:lnTo>
                  <a:lnTo>
                    <a:pt x="1724126" y="763524"/>
                  </a:lnTo>
                  <a:lnTo>
                    <a:pt x="1701190" y="759714"/>
                  </a:lnTo>
                  <a:lnTo>
                    <a:pt x="1520634" y="759714"/>
                  </a:lnTo>
                  <a:lnTo>
                    <a:pt x="1520621" y="725424"/>
                  </a:lnTo>
                  <a:lnTo>
                    <a:pt x="1520621" y="713994"/>
                  </a:lnTo>
                  <a:lnTo>
                    <a:pt x="1518564" y="674624"/>
                  </a:lnTo>
                  <a:lnTo>
                    <a:pt x="1508925" y="651764"/>
                  </a:lnTo>
                  <a:lnTo>
                    <a:pt x="1486382" y="642874"/>
                  </a:lnTo>
                  <a:lnTo>
                    <a:pt x="1445602" y="641604"/>
                  </a:lnTo>
                  <a:lnTo>
                    <a:pt x="1436027" y="641604"/>
                  </a:lnTo>
                  <a:lnTo>
                    <a:pt x="1436027" y="729234"/>
                  </a:lnTo>
                  <a:lnTo>
                    <a:pt x="1436027" y="1313434"/>
                  </a:lnTo>
                  <a:lnTo>
                    <a:pt x="1427683" y="1313434"/>
                  </a:lnTo>
                  <a:lnTo>
                    <a:pt x="1419542" y="1314704"/>
                  </a:lnTo>
                  <a:lnTo>
                    <a:pt x="982738" y="1314704"/>
                  </a:lnTo>
                  <a:lnTo>
                    <a:pt x="930135" y="1315974"/>
                  </a:lnTo>
                  <a:lnTo>
                    <a:pt x="877531" y="1315974"/>
                  </a:lnTo>
                  <a:lnTo>
                    <a:pt x="859548" y="1314704"/>
                  </a:lnTo>
                  <a:lnTo>
                    <a:pt x="847852" y="1308354"/>
                  </a:lnTo>
                  <a:lnTo>
                    <a:pt x="841540" y="1298194"/>
                  </a:lnTo>
                  <a:lnTo>
                    <a:pt x="839876" y="1280414"/>
                  </a:lnTo>
                  <a:lnTo>
                    <a:pt x="839914" y="1256284"/>
                  </a:lnTo>
                  <a:lnTo>
                    <a:pt x="840155" y="1218184"/>
                  </a:lnTo>
                  <a:lnTo>
                    <a:pt x="840371" y="1175004"/>
                  </a:lnTo>
                  <a:lnTo>
                    <a:pt x="840536" y="1121664"/>
                  </a:lnTo>
                  <a:lnTo>
                    <a:pt x="840447" y="913384"/>
                  </a:lnTo>
                  <a:lnTo>
                    <a:pt x="840270" y="861314"/>
                  </a:lnTo>
                  <a:lnTo>
                    <a:pt x="839825" y="755904"/>
                  </a:lnTo>
                  <a:lnTo>
                    <a:pt x="841095" y="741934"/>
                  </a:lnTo>
                  <a:lnTo>
                    <a:pt x="845756" y="731774"/>
                  </a:lnTo>
                  <a:lnTo>
                    <a:pt x="854900" y="726694"/>
                  </a:lnTo>
                  <a:lnTo>
                    <a:pt x="869632" y="725424"/>
                  </a:lnTo>
                  <a:lnTo>
                    <a:pt x="1114793" y="725424"/>
                  </a:lnTo>
                  <a:lnTo>
                    <a:pt x="1310919" y="726694"/>
                  </a:lnTo>
                  <a:lnTo>
                    <a:pt x="1421980" y="726694"/>
                  </a:lnTo>
                  <a:lnTo>
                    <a:pt x="1428800" y="727964"/>
                  </a:lnTo>
                  <a:lnTo>
                    <a:pt x="1436027" y="729234"/>
                  </a:lnTo>
                  <a:lnTo>
                    <a:pt x="1436027" y="641604"/>
                  </a:lnTo>
                  <a:lnTo>
                    <a:pt x="1405737" y="641604"/>
                  </a:lnTo>
                  <a:lnTo>
                    <a:pt x="1402715" y="633984"/>
                  </a:lnTo>
                  <a:lnTo>
                    <a:pt x="1401102" y="632714"/>
                  </a:lnTo>
                  <a:lnTo>
                    <a:pt x="1400454" y="547624"/>
                  </a:lnTo>
                  <a:lnTo>
                    <a:pt x="1400263" y="510794"/>
                  </a:lnTo>
                  <a:lnTo>
                    <a:pt x="1400238" y="459994"/>
                  </a:lnTo>
                  <a:lnTo>
                    <a:pt x="1398117" y="440944"/>
                  </a:lnTo>
                  <a:lnTo>
                    <a:pt x="1391119" y="425704"/>
                  </a:lnTo>
                  <a:lnTo>
                    <a:pt x="1378508" y="414274"/>
                  </a:lnTo>
                  <a:lnTo>
                    <a:pt x="1359535" y="409194"/>
                  </a:lnTo>
                  <a:lnTo>
                    <a:pt x="1342047" y="411734"/>
                  </a:lnTo>
                  <a:lnTo>
                    <a:pt x="1328547" y="421894"/>
                  </a:lnTo>
                  <a:lnTo>
                    <a:pt x="1319720" y="438404"/>
                  </a:lnTo>
                  <a:lnTo>
                    <a:pt x="1316228" y="461264"/>
                  </a:lnTo>
                  <a:lnTo>
                    <a:pt x="1316037" y="475234"/>
                  </a:lnTo>
                  <a:lnTo>
                    <a:pt x="1316075" y="641604"/>
                  </a:lnTo>
                  <a:lnTo>
                    <a:pt x="1206969" y="641604"/>
                  </a:lnTo>
                  <a:lnTo>
                    <a:pt x="1194168" y="640334"/>
                  </a:lnTo>
                  <a:lnTo>
                    <a:pt x="1185735" y="636524"/>
                  </a:lnTo>
                  <a:lnTo>
                    <a:pt x="1181176" y="627634"/>
                  </a:lnTo>
                  <a:lnTo>
                    <a:pt x="1180033" y="614934"/>
                  </a:lnTo>
                  <a:lnTo>
                    <a:pt x="1180655" y="579374"/>
                  </a:lnTo>
                  <a:lnTo>
                    <a:pt x="1180680" y="571754"/>
                  </a:lnTo>
                  <a:lnTo>
                    <a:pt x="1180617" y="475234"/>
                  </a:lnTo>
                  <a:lnTo>
                    <a:pt x="1169758" y="425704"/>
                  </a:lnTo>
                  <a:lnTo>
                    <a:pt x="1137412" y="409194"/>
                  </a:lnTo>
                  <a:lnTo>
                    <a:pt x="1118882" y="413004"/>
                  </a:lnTo>
                  <a:lnTo>
                    <a:pt x="1105941" y="425704"/>
                  </a:lnTo>
                  <a:lnTo>
                    <a:pt x="1098321" y="446024"/>
                  </a:lnTo>
                  <a:lnTo>
                    <a:pt x="1095870" y="475234"/>
                  </a:lnTo>
                  <a:lnTo>
                    <a:pt x="1095832" y="547624"/>
                  </a:lnTo>
                  <a:lnTo>
                    <a:pt x="1095654" y="579374"/>
                  </a:lnTo>
                  <a:lnTo>
                    <a:pt x="1093254" y="621284"/>
                  </a:lnTo>
                  <a:lnTo>
                    <a:pt x="1080414" y="640334"/>
                  </a:lnTo>
                  <a:lnTo>
                    <a:pt x="1050785" y="640334"/>
                  </a:lnTo>
                  <a:lnTo>
                    <a:pt x="1020902" y="641604"/>
                  </a:lnTo>
                  <a:lnTo>
                    <a:pt x="959713" y="640334"/>
                  </a:lnTo>
                  <a:lnTo>
                    <a:pt x="959650" y="475234"/>
                  </a:lnTo>
                  <a:lnTo>
                    <a:pt x="959561" y="459994"/>
                  </a:lnTo>
                  <a:lnTo>
                    <a:pt x="956437" y="438404"/>
                  </a:lnTo>
                  <a:lnTo>
                    <a:pt x="947978" y="423164"/>
                  </a:lnTo>
                  <a:lnTo>
                    <a:pt x="934935" y="413004"/>
                  </a:lnTo>
                  <a:lnTo>
                    <a:pt x="918006" y="409194"/>
                  </a:lnTo>
                  <a:lnTo>
                    <a:pt x="900988" y="413004"/>
                  </a:lnTo>
                  <a:lnTo>
                    <a:pt x="876071" y="458724"/>
                  </a:lnTo>
                  <a:lnTo>
                    <a:pt x="875677" y="531114"/>
                  </a:lnTo>
                  <a:lnTo>
                    <a:pt x="875792" y="571754"/>
                  </a:lnTo>
                  <a:lnTo>
                    <a:pt x="874737" y="611124"/>
                  </a:lnTo>
                  <a:lnTo>
                    <a:pt x="867346" y="631444"/>
                  </a:lnTo>
                  <a:lnTo>
                    <a:pt x="847293" y="639064"/>
                  </a:lnTo>
                  <a:lnTo>
                    <a:pt x="808240" y="641604"/>
                  </a:lnTo>
                  <a:lnTo>
                    <a:pt x="784352" y="645414"/>
                  </a:lnTo>
                  <a:lnTo>
                    <a:pt x="768299" y="654304"/>
                  </a:lnTo>
                  <a:lnTo>
                    <a:pt x="759066" y="670814"/>
                  </a:lnTo>
                  <a:lnTo>
                    <a:pt x="755662" y="694944"/>
                  </a:lnTo>
                  <a:lnTo>
                    <a:pt x="755408" y="710184"/>
                  </a:lnTo>
                  <a:lnTo>
                    <a:pt x="755497" y="741934"/>
                  </a:lnTo>
                  <a:lnTo>
                    <a:pt x="755561" y="757174"/>
                  </a:lnTo>
                  <a:lnTo>
                    <a:pt x="746125" y="758444"/>
                  </a:lnTo>
                  <a:lnTo>
                    <a:pt x="738111" y="759714"/>
                  </a:lnTo>
                  <a:lnTo>
                    <a:pt x="604494" y="759714"/>
                  </a:lnTo>
                  <a:lnTo>
                    <a:pt x="564515" y="760984"/>
                  </a:lnTo>
                  <a:lnTo>
                    <a:pt x="546722" y="763524"/>
                  </a:lnTo>
                  <a:lnTo>
                    <a:pt x="533222" y="772414"/>
                  </a:lnTo>
                  <a:lnTo>
                    <a:pt x="524649" y="785114"/>
                  </a:lnTo>
                  <a:lnTo>
                    <a:pt x="521677" y="801624"/>
                  </a:lnTo>
                  <a:lnTo>
                    <a:pt x="524637" y="819404"/>
                  </a:lnTo>
                  <a:lnTo>
                    <a:pt x="533082" y="832104"/>
                  </a:lnTo>
                  <a:lnTo>
                    <a:pt x="546493" y="839724"/>
                  </a:lnTo>
                  <a:lnTo>
                    <a:pt x="564375" y="843534"/>
                  </a:lnTo>
                  <a:lnTo>
                    <a:pt x="753021" y="843534"/>
                  </a:lnTo>
                  <a:lnTo>
                    <a:pt x="753021" y="976884"/>
                  </a:lnTo>
                  <a:lnTo>
                    <a:pt x="591540" y="976884"/>
                  </a:lnTo>
                  <a:lnTo>
                    <a:pt x="560425" y="979424"/>
                  </a:lnTo>
                  <a:lnTo>
                    <a:pt x="538480" y="987044"/>
                  </a:lnTo>
                  <a:lnTo>
                    <a:pt x="525386" y="1001014"/>
                  </a:lnTo>
                  <a:lnTo>
                    <a:pt x="520801" y="1018794"/>
                  </a:lnTo>
                  <a:lnTo>
                    <a:pt x="524751" y="1037844"/>
                  </a:lnTo>
                  <a:lnTo>
                    <a:pt x="537565" y="1051814"/>
                  </a:lnTo>
                  <a:lnTo>
                    <a:pt x="559358" y="1059434"/>
                  </a:lnTo>
                  <a:lnTo>
                    <a:pt x="590257" y="1061974"/>
                  </a:lnTo>
                  <a:lnTo>
                    <a:pt x="753376" y="1061974"/>
                  </a:lnTo>
                  <a:lnTo>
                    <a:pt x="753376" y="1195324"/>
                  </a:lnTo>
                  <a:lnTo>
                    <a:pt x="588949" y="1195324"/>
                  </a:lnTo>
                  <a:lnTo>
                    <a:pt x="559219" y="1197864"/>
                  </a:lnTo>
                  <a:lnTo>
                    <a:pt x="538213" y="1205484"/>
                  </a:lnTo>
                  <a:lnTo>
                    <a:pt x="525576" y="1218184"/>
                  </a:lnTo>
                  <a:lnTo>
                    <a:pt x="520928" y="1237234"/>
                  </a:lnTo>
                  <a:lnTo>
                    <a:pt x="524522" y="1256284"/>
                  </a:lnTo>
                  <a:lnTo>
                    <a:pt x="537070" y="1270254"/>
                  </a:lnTo>
                  <a:lnTo>
                    <a:pt x="558774" y="1277874"/>
                  </a:lnTo>
                  <a:lnTo>
                    <a:pt x="589838" y="1280414"/>
                  </a:lnTo>
                  <a:lnTo>
                    <a:pt x="755269" y="1280414"/>
                  </a:lnTo>
                  <a:lnTo>
                    <a:pt x="755256" y="1324864"/>
                  </a:lnTo>
                  <a:lnTo>
                    <a:pt x="757466" y="1364234"/>
                  </a:lnTo>
                  <a:lnTo>
                    <a:pt x="767549" y="1387094"/>
                  </a:lnTo>
                  <a:lnTo>
                    <a:pt x="790117" y="1397254"/>
                  </a:lnTo>
                  <a:lnTo>
                    <a:pt x="829754" y="1399794"/>
                  </a:lnTo>
                  <a:lnTo>
                    <a:pt x="859929" y="1399794"/>
                  </a:lnTo>
                  <a:lnTo>
                    <a:pt x="870216" y="1406144"/>
                  </a:lnTo>
                  <a:lnTo>
                    <a:pt x="875220" y="1417574"/>
                  </a:lnTo>
                  <a:lnTo>
                    <a:pt x="876236" y="1434084"/>
                  </a:lnTo>
                  <a:lnTo>
                    <a:pt x="875449" y="1470914"/>
                  </a:lnTo>
                  <a:lnTo>
                    <a:pt x="875258" y="1509014"/>
                  </a:lnTo>
                  <a:lnTo>
                    <a:pt x="876274" y="1583944"/>
                  </a:lnTo>
                  <a:lnTo>
                    <a:pt x="892987" y="1622044"/>
                  </a:lnTo>
                  <a:lnTo>
                    <a:pt x="910082" y="1629664"/>
                  </a:lnTo>
                  <a:lnTo>
                    <a:pt x="930465" y="1628394"/>
                  </a:lnTo>
                  <a:lnTo>
                    <a:pt x="945121" y="1620774"/>
                  </a:lnTo>
                  <a:lnTo>
                    <a:pt x="954252" y="1609344"/>
                  </a:lnTo>
                  <a:lnTo>
                    <a:pt x="958900" y="1594104"/>
                  </a:lnTo>
                  <a:lnTo>
                    <a:pt x="960120" y="1577594"/>
                  </a:lnTo>
                  <a:lnTo>
                    <a:pt x="959891" y="1530604"/>
                  </a:lnTo>
                  <a:lnTo>
                    <a:pt x="959954" y="1399794"/>
                  </a:lnTo>
                  <a:lnTo>
                    <a:pt x="1067549" y="1399794"/>
                  </a:lnTo>
                  <a:lnTo>
                    <a:pt x="1081392" y="1401064"/>
                  </a:lnTo>
                  <a:lnTo>
                    <a:pt x="1090218" y="1406144"/>
                  </a:lnTo>
                  <a:lnTo>
                    <a:pt x="1094790" y="1415034"/>
                  </a:lnTo>
                  <a:lnTo>
                    <a:pt x="1095705" y="1426464"/>
                  </a:lnTo>
                  <a:lnTo>
                    <a:pt x="1095819" y="1435354"/>
                  </a:lnTo>
                  <a:lnTo>
                    <a:pt x="1095413" y="1462024"/>
                  </a:lnTo>
                  <a:lnTo>
                    <a:pt x="1095413" y="1509014"/>
                  </a:lnTo>
                  <a:lnTo>
                    <a:pt x="1095794" y="1568704"/>
                  </a:lnTo>
                  <a:lnTo>
                    <a:pt x="1106398" y="1615694"/>
                  </a:lnTo>
                  <a:lnTo>
                    <a:pt x="1139050" y="1629664"/>
                  </a:lnTo>
                  <a:lnTo>
                    <a:pt x="1157528" y="1625854"/>
                  </a:lnTo>
                  <a:lnTo>
                    <a:pt x="1180325" y="1569974"/>
                  </a:lnTo>
                  <a:lnTo>
                    <a:pt x="1180693" y="1509014"/>
                  </a:lnTo>
                  <a:lnTo>
                    <a:pt x="1180744" y="1462024"/>
                  </a:lnTo>
                  <a:lnTo>
                    <a:pt x="1180299" y="1426464"/>
                  </a:lnTo>
                  <a:lnTo>
                    <a:pt x="1181608" y="1413764"/>
                  </a:lnTo>
                  <a:lnTo>
                    <a:pt x="1186370" y="1404874"/>
                  </a:lnTo>
                  <a:lnTo>
                    <a:pt x="1194930" y="1401064"/>
                  </a:lnTo>
                  <a:lnTo>
                    <a:pt x="1207630" y="1399794"/>
                  </a:lnTo>
                  <a:lnTo>
                    <a:pt x="1301280" y="1399794"/>
                  </a:lnTo>
                  <a:lnTo>
                    <a:pt x="1310297" y="1404874"/>
                  </a:lnTo>
                  <a:lnTo>
                    <a:pt x="1315173" y="1413764"/>
                  </a:lnTo>
                  <a:lnTo>
                    <a:pt x="1316316" y="1426464"/>
                  </a:lnTo>
                  <a:lnTo>
                    <a:pt x="1316329" y="1435354"/>
                  </a:lnTo>
                  <a:lnTo>
                    <a:pt x="1315872" y="1467104"/>
                  </a:lnTo>
                  <a:lnTo>
                    <a:pt x="1315796" y="1509014"/>
                  </a:lnTo>
                  <a:lnTo>
                    <a:pt x="1316367" y="1583944"/>
                  </a:lnTo>
                  <a:lnTo>
                    <a:pt x="1339799" y="1627124"/>
                  </a:lnTo>
                  <a:lnTo>
                    <a:pt x="1358430" y="1629664"/>
                  </a:lnTo>
                  <a:lnTo>
                    <a:pt x="1376959" y="1625854"/>
                  </a:lnTo>
                  <a:lnTo>
                    <a:pt x="1389913" y="1616964"/>
                  </a:lnTo>
                  <a:lnTo>
                    <a:pt x="1397546" y="1602994"/>
                  </a:lnTo>
                  <a:lnTo>
                    <a:pt x="1400111" y="1583944"/>
                  </a:lnTo>
                  <a:lnTo>
                    <a:pt x="1400149" y="1477264"/>
                  </a:lnTo>
                  <a:lnTo>
                    <a:pt x="1401267" y="1435354"/>
                  </a:lnTo>
                  <a:lnTo>
                    <a:pt x="1409166" y="1412494"/>
                  </a:lnTo>
                  <a:lnTo>
                    <a:pt x="1430604" y="1403604"/>
                  </a:lnTo>
                  <a:lnTo>
                    <a:pt x="1472349" y="1399794"/>
                  </a:lnTo>
                  <a:lnTo>
                    <a:pt x="1494218" y="1395984"/>
                  </a:lnTo>
                  <a:lnTo>
                    <a:pt x="1520482" y="1348994"/>
                  </a:lnTo>
                  <a:lnTo>
                    <a:pt x="1520761" y="1315974"/>
                  </a:lnTo>
                  <a:lnTo>
                    <a:pt x="1520659" y="1298194"/>
                  </a:lnTo>
                  <a:lnTo>
                    <a:pt x="1520596" y="1280414"/>
                  </a:lnTo>
                  <a:lnTo>
                    <a:pt x="1711553" y="1280414"/>
                  </a:lnTo>
                  <a:lnTo>
                    <a:pt x="1728825" y="1276604"/>
                  </a:lnTo>
                  <a:lnTo>
                    <a:pt x="1742224" y="1268984"/>
                  </a:lnTo>
                  <a:lnTo>
                    <a:pt x="1750860" y="1256284"/>
                  </a:lnTo>
                  <a:lnTo>
                    <a:pt x="1753819" y="1238504"/>
                  </a:lnTo>
                  <a:lnTo>
                    <a:pt x="1750682" y="1220724"/>
                  </a:lnTo>
                  <a:lnTo>
                    <a:pt x="1742084" y="1208024"/>
                  </a:lnTo>
                  <a:lnTo>
                    <a:pt x="1728774" y="1200404"/>
                  </a:lnTo>
                  <a:lnTo>
                    <a:pt x="1711464" y="1196594"/>
                  </a:lnTo>
                  <a:lnTo>
                    <a:pt x="1699018" y="1195324"/>
                  </a:lnTo>
                  <a:lnTo>
                    <a:pt x="1523225" y="1195324"/>
                  </a:lnTo>
                  <a:lnTo>
                    <a:pt x="1523225" y="1061974"/>
                  </a:lnTo>
                  <a:lnTo>
                    <a:pt x="1705127" y="1061974"/>
                  </a:lnTo>
                  <a:lnTo>
                    <a:pt x="1726323" y="1058164"/>
                  </a:lnTo>
                  <a:lnTo>
                    <a:pt x="1741817" y="1050544"/>
                  </a:lnTo>
                  <a:lnTo>
                    <a:pt x="1751114" y="1036574"/>
                  </a:lnTo>
                  <a:lnTo>
                    <a:pt x="1753679" y="1020064"/>
                  </a:lnTo>
                  <a:lnTo>
                    <a:pt x="1749183" y="999744"/>
                  </a:lnTo>
                  <a:lnTo>
                    <a:pt x="1738718" y="987044"/>
                  </a:lnTo>
                  <a:lnTo>
                    <a:pt x="1723364" y="979424"/>
                  </a:lnTo>
                  <a:lnTo>
                    <a:pt x="1704213" y="976884"/>
                  </a:lnTo>
                  <a:lnTo>
                    <a:pt x="1523174" y="976884"/>
                  </a:lnTo>
                  <a:lnTo>
                    <a:pt x="1523174" y="843534"/>
                  </a:lnTo>
                  <a:lnTo>
                    <a:pt x="1701749" y="843534"/>
                  </a:lnTo>
                  <a:lnTo>
                    <a:pt x="1724456" y="840994"/>
                  </a:lnTo>
                  <a:lnTo>
                    <a:pt x="1740865" y="833374"/>
                  </a:lnTo>
                  <a:lnTo>
                    <a:pt x="1750809" y="819404"/>
                  </a:lnTo>
                  <a:lnTo>
                    <a:pt x="1754098" y="801624"/>
                  </a:lnTo>
                  <a:close/>
                </a:path>
                <a:path w="2612390" h="2527300">
                  <a:moveTo>
                    <a:pt x="2611869" y="165100"/>
                  </a:moveTo>
                  <a:lnTo>
                    <a:pt x="2601607" y="114300"/>
                  </a:lnTo>
                  <a:lnTo>
                    <a:pt x="2585910" y="88900"/>
                  </a:lnTo>
                  <a:lnTo>
                    <a:pt x="2578062" y="76200"/>
                  </a:lnTo>
                  <a:lnTo>
                    <a:pt x="2543708" y="38100"/>
                  </a:lnTo>
                  <a:lnTo>
                    <a:pt x="2527414" y="28346"/>
                  </a:lnTo>
                  <a:lnTo>
                    <a:pt x="2527414" y="177800"/>
                  </a:lnTo>
                  <a:lnTo>
                    <a:pt x="2521115" y="203200"/>
                  </a:lnTo>
                  <a:lnTo>
                    <a:pt x="2502941" y="241300"/>
                  </a:lnTo>
                  <a:lnTo>
                    <a:pt x="2475585" y="254000"/>
                  </a:lnTo>
                  <a:lnTo>
                    <a:pt x="2441791" y="266700"/>
                  </a:lnTo>
                  <a:lnTo>
                    <a:pt x="2407907" y="254000"/>
                  </a:lnTo>
                  <a:lnTo>
                    <a:pt x="2380081" y="241300"/>
                  </a:lnTo>
                  <a:lnTo>
                    <a:pt x="2361044" y="215900"/>
                  </a:lnTo>
                  <a:lnTo>
                    <a:pt x="2353500" y="177800"/>
                  </a:lnTo>
                  <a:lnTo>
                    <a:pt x="2359698" y="139700"/>
                  </a:lnTo>
                  <a:lnTo>
                    <a:pt x="2378037" y="114300"/>
                  </a:lnTo>
                  <a:lnTo>
                    <a:pt x="2405494" y="101600"/>
                  </a:lnTo>
                  <a:lnTo>
                    <a:pt x="2439035" y="88900"/>
                  </a:lnTo>
                  <a:lnTo>
                    <a:pt x="2472893" y="101600"/>
                  </a:lnTo>
                  <a:lnTo>
                    <a:pt x="2500858" y="114300"/>
                  </a:lnTo>
                  <a:lnTo>
                    <a:pt x="2520010" y="139700"/>
                  </a:lnTo>
                  <a:lnTo>
                    <a:pt x="2527414" y="177800"/>
                  </a:lnTo>
                  <a:lnTo>
                    <a:pt x="2527414" y="28346"/>
                  </a:lnTo>
                  <a:lnTo>
                    <a:pt x="2501315" y="12700"/>
                  </a:lnTo>
                  <a:lnTo>
                    <a:pt x="2453678" y="0"/>
                  </a:lnTo>
                  <a:lnTo>
                    <a:pt x="2353716" y="25400"/>
                  </a:lnTo>
                  <a:lnTo>
                    <a:pt x="2313597" y="63500"/>
                  </a:lnTo>
                  <a:lnTo>
                    <a:pt x="2285238" y="101600"/>
                  </a:lnTo>
                  <a:lnTo>
                    <a:pt x="2270722" y="152400"/>
                  </a:lnTo>
                  <a:lnTo>
                    <a:pt x="2271852" y="203200"/>
                  </a:lnTo>
                  <a:lnTo>
                    <a:pt x="2288349" y="254000"/>
                  </a:lnTo>
                  <a:lnTo>
                    <a:pt x="2318943" y="292100"/>
                  </a:lnTo>
                  <a:lnTo>
                    <a:pt x="2362327" y="330200"/>
                  </a:lnTo>
                  <a:lnTo>
                    <a:pt x="2370975" y="330200"/>
                  </a:lnTo>
                  <a:lnTo>
                    <a:pt x="2379637" y="342900"/>
                  </a:lnTo>
                  <a:lnTo>
                    <a:pt x="2386393" y="342900"/>
                  </a:lnTo>
                  <a:lnTo>
                    <a:pt x="2389314" y="355600"/>
                  </a:lnTo>
                  <a:lnTo>
                    <a:pt x="2390635" y="381000"/>
                  </a:lnTo>
                  <a:lnTo>
                    <a:pt x="2390838" y="406400"/>
                  </a:lnTo>
                  <a:lnTo>
                    <a:pt x="2390889" y="431800"/>
                  </a:lnTo>
                  <a:lnTo>
                    <a:pt x="2390584" y="495300"/>
                  </a:lnTo>
                  <a:lnTo>
                    <a:pt x="1888591" y="495300"/>
                  </a:lnTo>
                  <a:lnTo>
                    <a:pt x="1877390" y="482600"/>
                  </a:lnTo>
                  <a:lnTo>
                    <a:pt x="1867077" y="482600"/>
                  </a:lnTo>
                  <a:lnTo>
                    <a:pt x="1828520" y="431800"/>
                  </a:lnTo>
                  <a:lnTo>
                    <a:pt x="1796999" y="393700"/>
                  </a:lnTo>
                  <a:lnTo>
                    <a:pt x="1764258" y="355600"/>
                  </a:lnTo>
                  <a:lnTo>
                    <a:pt x="1730260" y="330200"/>
                  </a:lnTo>
                  <a:lnTo>
                    <a:pt x="1695005" y="292100"/>
                  </a:lnTo>
                  <a:lnTo>
                    <a:pt x="1658429" y="266700"/>
                  </a:lnTo>
                  <a:lnTo>
                    <a:pt x="1620520" y="241300"/>
                  </a:lnTo>
                  <a:lnTo>
                    <a:pt x="1581251" y="215900"/>
                  </a:lnTo>
                  <a:lnTo>
                    <a:pt x="1540598" y="190500"/>
                  </a:lnTo>
                  <a:lnTo>
                    <a:pt x="1519555" y="177800"/>
                  </a:lnTo>
                  <a:lnTo>
                    <a:pt x="1498511" y="165100"/>
                  </a:lnTo>
                  <a:lnTo>
                    <a:pt x="1409966" y="139700"/>
                  </a:lnTo>
                  <a:lnTo>
                    <a:pt x="1315377" y="114300"/>
                  </a:lnTo>
                  <a:lnTo>
                    <a:pt x="1265758" y="101600"/>
                  </a:lnTo>
                  <a:lnTo>
                    <a:pt x="1071638" y="101600"/>
                  </a:lnTo>
                  <a:lnTo>
                    <a:pt x="842619" y="165100"/>
                  </a:lnTo>
                  <a:lnTo>
                    <a:pt x="798550" y="190500"/>
                  </a:lnTo>
                  <a:lnTo>
                    <a:pt x="755040" y="203200"/>
                  </a:lnTo>
                  <a:lnTo>
                    <a:pt x="669658" y="254000"/>
                  </a:lnTo>
                  <a:lnTo>
                    <a:pt x="651052" y="266700"/>
                  </a:lnTo>
                  <a:lnTo>
                    <a:pt x="640715" y="292100"/>
                  </a:lnTo>
                  <a:lnTo>
                    <a:pt x="638797" y="304800"/>
                  </a:lnTo>
                  <a:lnTo>
                    <a:pt x="645439" y="317500"/>
                  </a:lnTo>
                  <a:lnTo>
                    <a:pt x="657910" y="330200"/>
                  </a:lnTo>
                  <a:lnTo>
                    <a:pt x="673404" y="342900"/>
                  </a:lnTo>
                  <a:lnTo>
                    <a:pt x="692391" y="330200"/>
                  </a:lnTo>
                  <a:lnTo>
                    <a:pt x="715365" y="330200"/>
                  </a:lnTo>
                  <a:lnTo>
                    <a:pt x="794512" y="279400"/>
                  </a:lnTo>
                  <a:lnTo>
                    <a:pt x="834656" y="266700"/>
                  </a:lnTo>
                  <a:lnTo>
                    <a:pt x="875715" y="241300"/>
                  </a:lnTo>
                  <a:lnTo>
                    <a:pt x="1067206" y="190500"/>
                  </a:lnTo>
                  <a:lnTo>
                    <a:pt x="1115479" y="190500"/>
                  </a:lnTo>
                  <a:lnTo>
                    <a:pt x="1163853" y="177800"/>
                  </a:lnTo>
                  <a:lnTo>
                    <a:pt x="1212303" y="190500"/>
                  </a:lnTo>
                  <a:lnTo>
                    <a:pt x="1260792" y="190500"/>
                  </a:lnTo>
                  <a:lnTo>
                    <a:pt x="1454594" y="241300"/>
                  </a:lnTo>
                  <a:lnTo>
                    <a:pt x="1500543" y="266700"/>
                  </a:lnTo>
                  <a:lnTo>
                    <a:pt x="1544104" y="292100"/>
                  </a:lnTo>
                  <a:lnTo>
                    <a:pt x="1585341" y="317500"/>
                  </a:lnTo>
                  <a:lnTo>
                    <a:pt x="1624253" y="342900"/>
                  </a:lnTo>
                  <a:lnTo>
                    <a:pt x="1660906" y="368300"/>
                  </a:lnTo>
                  <a:lnTo>
                    <a:pt x="1695323" y="406400"/>
                  </a:lnTo>
                  <a:lnTo>
                    <a:pt x="1727530" y="431800"/>
                  </a:lnTo>
                  <a:lnTo>
                    <a:pt x="1757565" y="469900"/>
                  </a:lnTo>
                  <a:lnTo>
                    <a:pt x="1785467" y="508000"/>
                  </a:lnTo>
                  <a:lnTo>
                    <a:pt x="1811274" y="546100"/>
                  </a:lnTo>
                  <a:lnTo>
                    <a:pt x="1835010" y="584200"/>
                  </a:lnTo>
                  <a:lnTo>
                    <a:pt x="1856701" y="622300"/>
                  </a:lnTo>
                  <a:lnTo>
                    <a:pt x="1876412" y="673100"/>
                  </a:lnTo>
                  <a:lnTo>
                    <a:pt x="1894141" y="711200"/>
                  </a:lnTo>
                  <a:lnTo>
                    <a:pt x="1909953" y="762000"/>
                  </a:lnTo>
                  <a:lnTo>
                    <a:pt x="1923859" y="812800"/>
                  </a:lnTo>
                  <a:lnTo>
                    <a:pt x="1935911" y="850900"/>
                  </a:lnTo>
                  <a:lnTo>
                    <a:pt x="1946135" y="901700"/>
                  </a:lnTo>
                  <a:lnTo>
                    <a:pt x="1953539" y="952500"/>
                  </a:lnTo>
                  <a:lnTo>
                    <a:pt x="1957412" y="1003300"/>
                  </a:lnTo>
                  <a:lnTo>
                    <a:pt x="1958035" y="1054100"/>
                  </a:lnTo>
                  <a:lnTo>
                    <a:pt x="1955673" y="1104900"/>
                  </a:lnTo>
                  <a:lnTo>
                    <a:pt x="1950593" y="1155700"/>
                  </a:lnTo>
                  <a:lnTo>
                    <a:pt x="1943087" y="1206500"/>
                  </a:lnTo>
                  <a:lnTo>
                    <a:pt x="1933435" y="1257300"/>
                  </a:lnTo>
                  <a:lnTo>
                    <a:pt x="1921891" y="1308100"/>
                  </a:lnTo>
                  <a:lnTo>
                    <a:pt x="1908746" y="1358900"/>
                  </a:lnTo>
                  <a:lnTo>
                    <a:pt x="1895170" y="1397000"/>
                  </a:lnTo>
                  <a:lnTo>
                    <a:pt x="1882406" y="1447800"/>
                  </a:lnTo>
                  <a:lnTo>
                    <a:pt x="1870417" y="1498600"/>
                  </a:lnTo>
                  <a:lnTo>
                    <a:pt x="1859191" y="1549400"/>
                  </a:lnTo>
                  <a:lnTo>
                    <a:pt x="1848688" y="1600200"/>
                  </a:lnTo>
                  <a:lnTo>
                    <a:pt x="1838909" y="1651000"/>
                  </a:lnTo>
                  <a:lnTo>
                    <a:pt x="1829790" y="1701800"/>
                  </a:lnTo>
                  <a:lnTo>
                    <a:pt x="1821345" y="1752600"/>
                  </a:lnTo>
                  <a:lnTo>
                    <a:pt x="1813534" y="1803400"/>
                  </a:lnTo>
                  <a:lnTo>
                    <a:pt x="1806333" y="1854200"/>
                  </a:lnTo>
                  <a:lnTo>
                    <a:pt x="1799729" y="1905000"/>
                  </a:lnTo>
                  <a:lnTo>
                    <a:pt x="1793671" y="1955800"/>
                  </a:lnTo>
                  <a:lnTo>
                    <a:pt x="1788172" y="2006600"/>
                  </a:lnTo>
                  <a:lnTo>
                    <a:pt x="1783168" y="2057400"/>
                  </a:lnTo>
                  <a:lnTo>
                    <a:pt x="1778673" y="2108200"/>
                  </a:lnTo>
                  <a:lnTo>
                    <a:pt x="1774634" y="2159000"/>
                  </a:lnTo>
                  <a:lnTo>
                    <a:pt x="1771040" y="2209800"/>
                  </a:lnTo>
                  <a:lnTo>
                    <a:pt x="1767865" y="2260600"/>
                  </a:lnTo>
                  <a:lnTo>
                    <a:pt x="1765084" y="2311400"/>
                  </a:lnTo>
                  <a:lnTo>
                    <a:pt x="1763407" y="2349500"/>
                  </a:lnTo>
                  <a:lnTo>
                    <a:pt x="1761655" y="2387600"/>
                  </a:lnTo>
                  <a:lnTo>
                    <a:pt x="1758061" y="2451100"/>
                  </a:lnTo>
                  <a:lnTo>
                    <a:pt x="670471" y="2451100"/>
                  </a:lnTo>
                  <a:lnTo>
                    <a:pt x="670344" y="2222500"/>
                  </a:lnTo>
                  <a:lnTo>
                    <a:pt x="667448" y="2197100"/>
                  </a:lnTo>
                  <a:lnTo>
                    <a:pt x="657999" y="2171700"/>
                  </a:lnTo>
                  <a:lnTo>
                    <a:pt x="640283" y="2171700"/>
                  </a:lnTo>
                  <a:lnTo>
                    <a:pt x="612571" y="2159000"/>
                  </a:lnTo>
                  <a:lnTo>
                    <a:pt x="381838" y="2159000"/>
                  </a:lnTo>
                  <a:lnTo>
                    <a:pt x="345478" y="2146300"/>
                  </a:lnTo>
                  <a:lnTo>
                    <a:pt x="304685" y="2082800"/>
                  </a:lnTo>
                  <a:lnTo>
                    <a:pt x="299580" y="2032000"/>
                  </a:lnTo>
                  <a:lnTo>
                    <a:pt x="299364" y="1955800"/>
                  </a:lnTo>
                  <a:lnTo>
                    <a:pt x="298881" y="1739900"/>
                  </a:lnTo>
                  <a:lnTo>
                    <a:pt x="298678" y="1676400"/>
                  </a:lnTo>
                  <a:lnTo>
                    <a:pt x="298450" y="1625600"/>
                  </a:lnTo>
                  <a:lnTo>
                    <a:pt x="295579" y="1600200"/>
                  </a:lnTo>
                  <a:lnTo>
                    <a:pt x="286423" y="1587500"/>
                  </a:lnTo>
                  <a:lnTo>
                    <a:pt x="269748" y="1574800"/>
                  </a:lnTo>
                  <a:lnTo>
                    <a:pt x="111582" y="1574800"/>
                  </a:lnTo>
                  <a:lnTo>
                    <a:pt x="117132" y="1562100"/>
                  </a:lnTo>
                  <a:lnTo>
                    <a:pt x="121894" y="1549400"/>
                  </a:lnTo>
                  <a:lnTo>
                    <a:pt x="126250" y="1536700"/>
                  </a:lnTo>
                  <a:lnTo>
                    <a:pt x="130632" y="1536700"/>
                  </a:lnTo>
                  <a:lnTo>
                    <a:pt x="152679" y="1485900"/>
                  </a:lnTo>
                  <a:lnTo>
                    <a:pt x="173634" y="1447800"/>
                  </a:lnTo>
                  <a:lnTo>
                    <a:pt x="193395" y="1397000"/>
                  </a:lnTo>
                  <a:lnTo>
                    <a:pt x="211836" y="1358900"/>
                  </a:lnTo>
                  <a:lnTo>
                    <a:pt x="228854" y="1308100"/>
                  </a:lnTo>
                  <a:lnTo>
                    <a:pt x="244348" y="1270000"/>
                  </a:lnTo>
                  <a:lnTo>
                    <a:pt x="258216" y="1219200"/>
                  </a:lnTo>
                  <a:lnTo>
                    <a:pt x="270332" y="1168400"/>
                  </a:lnTo>
                  <a:lnTo>
                    <a:pt x="280606" y="1130300"/>
                  </a:lnTo>
                  <a:lnTo>
                    <a:pt x="288925" y="1079500"/>
                  </a:lnTo>
                  <a:lnTo>
                    <a:pt x="295186" y="1028700"/>
                  </a:lnTo>
                  <a:lnTo>
                    <a:pt x="301345" y="977900"/>
                  </a:lnTo>
                  <a:lnTo>
                    <a:pt x="309181" y="927100"/>
                  </a:lnTo>
                  <a:lnTo>
                    <a:pt x="318909" y="876300"/>
                  </a:lnTo>
                  <a:lnTo>
                    <a:pt x="330746" y="838200"/>
                  </a:lnTo>
                  <a:lnTo>
                    <a:pt x="344881" y="787400"/>
                  </a:lnTo>
                  <a:lnTo>
                    <a:pt x="361556" y="736600"/>
                  </a:lnTo>
                  <a:lnTo>
                    <a:pt x="380974" y="698500"/>
                  </a:lnTo>
                  <a:lnTo>
                    <a:pt x="403339" y="647700"/>
                  </a:lnTo>
                  <a:lnTo>
                    <a:pt x="428879" y="609600"/>
                  </a:lnTo>
                  <a:lnTo>
                    <a:pt x="457796" y="558800"/>
                  </a:lnTo>
                  <a:lnTo>
                    <a:pt x="465759" y="546100"/>
                  </a:lnTo>
                  <a:lnTo>
                    <a:pt x="466623" y="533400"/>
                  </a:lnTo>
                  <a:lnTo>
                    <a:pt x="460654" y="520700"/>
                  </a:lnTo>
                  <a:lnTo>
                    <a:pt x="448144" y="508000"/>
                  </a:lnTo>
                  <a:lnTo>
                    <a:pt x="432409" y="495300"/>
                  </a:lnTo>
                  <a:lnTo>
                    <a:pt x="416166" y="495300"/>
                  </a:lnTo>
                  <a:lnTo>
                    <a:pt x="385572" y="520700"/>
                  </a:lnTo>
                  <a:lnTo>
                    <a:pt x="358406" y="558800"/>
                  </a:lnTo>
                  <a:lnTo>
                    <a:pt x="333387" y="596900"/>
                  </a:lnTo>
                  <a:lnTo>
                    <a:pt x="310616" y="647700"/>
                  </a:lnTo>
                  <a:lnTo>
                    <a:pt x="290156" y="685800"/>
                  </a:lnTo>
                  <a:lnTo>
                    <a:pt x="272110" y="736600"/>
                  </a:lnTo>
                  <a:lnTo>
                    <a:pt x="256527" y="774700"/>
                  </a:lnTo>
                  <a:lnTo>
                    <a:pt x="243509" y="825500"/>
                  </a:lnTo>
                  <a:lnTo>
                    <a:pt x="233146" y="863600"/>
                  </a:lnTo>
                  <a:lnTo>
                    <a:pt x="225501" y="914400"/>
                  </a:lnTo>
                  <a:lnTo>
                    <a:pt x="218973" y="965200"/>
                  </a:lnTo>
                  <a:lnTo>
                    <a:pt x="212051" y="1016000"/>
                  </a:lnTo>
                  <a:lnTo>
                    <a:pt x="204355" y="1066800"/>
                  </a:lnTo>
                  <a:lnTo>
                    <a:pt x="195491" y="1117600"/>
                  </a:lnTo>
                  <a:lnTo>
                    <a:pt x="185077" y="1168400"/>
                  </a:lnTo>
                  <a:lnTo>
                    <a:pt x="172732" y="1206500"/>
                  </a:lnTo>
                  <a:lnTo>
                    <a:pt x="158051" y="1257300"/>
                  </a:lnTo>
                  <a:lnTo>
                    <a:pt x="140665" y="1308100"/>
                  </a:lnTo>
                  <a:lnTo>
                    <a:pt x="120167" y="1358900"/>
                  </a:lnTo>
                  <a:lnTo>
                    <a:pt x="97802" y="1397000"/>
                  </a:lnTo>
                  <a:lnTo>
                    <a:pt x="53340" y="1498600"/>
                  </a:lnTo>
                  <a:lnTo>
                    <a:pt x="31013" y="1536700"/>
                  </a:lnTo>
                  <a:lnTo>
                    <a:pt x="8445" y="1587500"/>
                  </a:lnTo>
                  <a:lnTo>
                    <a:pt x="1943" y="1600200"/>
                  </a:lnTo>
                  <a:lnTo>
                    <a:pt x="0" y="1625600"/>
                  </a:lnTo>
                  <a:lnTo>
                    <a:pt x="4178" y="1638300"/>
                  </a:lnTo>
                  <a:lnTo>
                    <a:pt x="16052" y="1651000"/>
                  </a:lnTo>
                  <a:lnTo>
                    <a:pt x="45935" y="1651000"/>
                  </a:lnTo>
                  <a:lnTo>
                    <a:pt x="56578" y="1663700"/>
                  </a:lnTo>
                  <a:lnTo>
                    <a:pt x="213817" y="1663700"/>
                  </a:lnTo>
                  <a:lnTo>
                    <a:pt x="213868" y="1714500"/>
                  </a:lnTo>
                  <a:lnTo>
                    <a:pt x="214515" y="1892300"/>
                  </a:lnTo>
                  <a:lnTo>
                    <a:pt x="214680" y="1955800"/>
                  </a:lnTo>
                  <a:lnTo>
                    <a:pt x="214795" y="2032000"/>
                  </a:lnTo>
                  <a:lnTo>
                    <a:pt x="219976" y="2082800"/>
                  </a:lnTo>
                  <a:lnTo>
                    <a:pt x="234975" y="2133600"/>
                  </a:lnTo>
                  <a:lnTo>
                    <a:pt x="258965" y="2171700"/>
                  </a:lnTo>
                  <a:lnTo>
                    <a:pt x="291122" y="2209800"/>
                  </a:lnTo>
                  <a:lnTo>
                    <a:pt x="330619" y="2235200"/>
                  </a:lnTo>
                  <a:lnTo>
                    <a:pt x="376618" y="2247900"/>
                  </a:lnTo>
                  <a:lnTo>
                    <a:pt x="585431" y="2247900"/>
                  </a:lnTo>
                  <a:lnTo>
                    <a:pt x="585431" y="2463800"/>
                  </a:lnTo>
                  <a:lnTo>
                    <a:pt x="588035" y="2501900"/>
                  </a:lnTo>
                  <a:lnTo>
                    <a:pt x="598411" y="2514600"/>
                  </a:lnTo>
                  <a:lnTo>
                    <a:pt x="620433" y="2527300"/>
                  </a:lnTo>
                  <a:lnTo>
                    <a:pt x="1808949" y="2527300"/>
                  </a:lnTo>
                  <a:lnTo>
                    <a:pt x="1831124" y="2514600"/>
                  </a:lnTo>
                  <a:lnTo>
                    <a:pt x="1841703" y="2501900"/>
                  </a:lnTo>
                  <a:lnTo>
                    <a:pt x="1844916" y="2463800"/>
                  </a:lnTo>
                  <a:lnTo>
                    <a:pt x="1845233" y="2451100"/>
                  </a:lnTo>
                  <a:lnTo>
                    <a:pt x="1846186" y="2413000"/>
                  </a:lnTo>
                  <a:lnTo>
                    <a:pt x="1847964" y="2362200"/>
                  </a:lnTo>
                  <a:lnTo>
                    <a:pt x="1850263" y="2311400"/>
                  </a:lnTo>
                  <a:lnTo>
                    <a:pt x="1853095" y="2247900"/>
                  </a:lnTo>
                  <a:lnTo>
                    <a:pt x="1856435" y="2197100"/>
                  </a:lnTo>
                  <a:lnTo>
                    <a:pt x="1860308" y="2146300"/>
                  </a:lnTo>
                  <a:lnTo>
                    <a:pt x="1864715" y="2095500"/>
                  </a:lnTo>
                  <a:lnTo>
                    <a:pt x="1869643" y="2044700"/>
                  </a:lnTo>
                  <a:lnTo>
                    <a:pt x="1875104" y="1993900"/>
                  </a:lnTo>
                  <a:lnTo>
                    <a:pt x="1881111" y="1943100"/>
                  </a:lnTo>
                  <a:lnTo>
                    <a:pt x="1887651" y="1892300"/>
                  </a:lnTo>
                  <a:lnTo>
                    <a:pt x="1894738" y="1841500"/>
                  </a:lnTo>
                  <a:lnTo>
                    <a:pt x="1902371" y="1790700"/>
                  </a:lnTo>
                  <a:lnTo>
                    <a:pt x="1910537" y="1739900"/>
                  </a:lnTo>
                  <a:lnTo>
                    <a:pt x="1919262" y="1689100"/>
                  </a:lnTo>
                  <a:lnTo>
                    <a:pt x="1928545" y="1638300"/>
                  </a:lnTo>
                  <a:lnTo>
                    <a:pt x="1938375" y="1587500"/>
                  </a:lnTo>
                  <a:lnTo>
                    <a:pt x="1963293" y="1549400"/>
                  </a:lnTo>
                  <a:lnTo>
                    <a:pt x="2372550" y="1549400"/>
                  </a:lnTo>
                  <a:lnTo>
                    <a:pt x="2381313" y="1562100"/>
                  </a:lnTo>
                  <a:lnTo>
                    <a:pt x="2390851" y="1562100"/>
                  </a:lnTo>
                  <a:lnTo>
                    <a:pt x="2390711" y="1600200"/>
                  </a:lnTo>
                  <a:lnTo>
                    <a:pt x="2390597" y="1663700"/>
                  </a:lnTo>
                  <a:lnTo>
                    <a:pt x="2391333" y="1701800"/>
                  </a:lnTo>
                  <a:lnTo>
                    <a:pt x="2390368" y="1714500"/>
                  </a:lnTo>
                  <a:lnTo>
                    <a:pt x="2385961" y="1727200"/>
                  </a:lnTo>
                  <a:lnTo>
                    <a:pt x="2377490" y="1739900"/>
                  </a:lnTo>
                  <a:lnTo>
                    <a:pt x="2364295" y="1739900"/>
                  </a:lnTo>
                  <a:lnTo>
                    <a:pt x="2317508" y="1778000"/>
                  </a:lnTo>
                  <a:lnTo>
                    <a:pt x="2283650" y="1816100"/>
                  </a:lnTo>
                  <a:lnTo>
                    <a:pt x="2264537" y="1866900"/>
                  </a:lnTo>
                  <a:lnTo>
                    <a:pt x="2262022" y="1917700"/>
                  </a:lnTo>
                  <a:lnTo>
                    <a:pt x="2274430" y="1968500"/>
                  </a:lnTo>
                  <a:lnTo>
                    <a:pt x="2297900" y="2006600"/>
                  </a:lnTo>
                  <a:lnTo>
                    <a:pt x="2330920" y="2032000"/>
                  </a:lnTo>
                  <a:lnTo>
                    <a:pt x="2371941" y="2057400"/>
                  </a:lnTo>
                  <a:lnTo>
                    <a:pt x="2419413" y="2070100"/>
                  </a:lnTo>
                  <a:lnTo>
                    <a:pt x="2468803" y="2070100"/>
                  </a:lnTo>
                  <a:lnTo>
                    <a:pt x="2513800" y="2044700"/>
                  </a:lnTo>
                  <a:lnTo>
                    <a:pt x="2552115" y="2019300"/>
                  </a:lnTo>
                  <a:lnTo>
                    <a:pt x="2581478" y="1981200"/>
                  </a:lnTo>
                  <a:lnTo>
                    <a:pt x="2599626" y="1943100"/>
                  </a:lnTo>
                  <a:lnTo>
                    <a:pt x="2604897" y="1892300"/>
                  </a:lnTo>
                  <a:lnTo>
                    <a:pt x="2596692" y="1841500"/>
                  </a:lnTo>
                  <a:lnTo>
                    <a:pt x="2582786" y="1816100"/>
                  </a:lnTo>
                  <a:lnTo>
                    <a:pt x="2575839" y="1803400"/>
                  </a:lnTo>
                  <a:lnTo>
                    <a:pt x="2543175" y="1765300"/>
                  </a:lnTo>
                  <a:lnTo>
                    <a:pt x="2519438" y="1751507"/>
                  </a:lnTo>
                  <a:lnTo>
                    <a:pt x="2519438" y="1905000"/>
                  </a:lnTo>
                  <a:lnTo>
                    <a:pt x="2512923" y="1930400"/>
                  </a:lnTo>
                  <a:lnTo>
                    <a:pt x="2494648" y="1955800"/>
                  </a:lnTo>
                  <a:lnTo>
                    <a:pt x="2467267" y="1981200"/>
                  </a:lnTo>
                  <a:lnTo>
                    <a:pt x="2399703" y="1981200"/>
                  </a:lnTo>
                  <a:lnTo>
                    <a:pt x="2371877" y="1955800"/>
                  </a:lnTo>
                  <a:lnTo>
                    <a:pt x="2352941" y="1930400"/>
                  </a:lnTo>
                  <a:lnTo>
                    <a:pt x="2345842" y="1905000"/>
                  </a:lnTo>
                  <a:lnTo>
                    <a:pt x="2352433" y="1866900"/>
                  </a:lnTo>
                  <a:lnTo>
                    <a:pt x="2370848" y="1841500"/>
                  </a:lnTo>
                  <a:lnTo>
                    <a:pt x="2398369" y="1816100"/>
                  </a:lnTo>
                  <a:lnTo>
                    <a:pt x="2466683" y="1816100"/>
                  </a:lnTo>
                  <a:lnTo>
                    <a:pt x="2494229" y="1841500"/>
                  </a:lnTo>
                  <a:lnTo>
                    <a:pt x="2512593" y="1866900"/>
                  </a:lnTo>
                  <a:lnTo>
                    <a:pt x="2519438" y="1905000"/>
                  </a:lnTo>
                  <a:lnTo>
                    <a:pt x="2519438" y="1751507"/>
                  </a:lnTo>
                  <a:lnTo>
                    <a:pt x="2499499" y="1739900"/>
                  </a:lnTo>
                  <a:lnTo>
                    <a:pt x="2486964" y="1739900"/>
                  </a:lnTo>
                  <a:lnTo>
                    <a:pt x="2479256" y="1727200"/>
                  </a:lnTo>
                  <a:lnTo>
                    <a:pt x="2475446" y="1714500"/>
                  </a:lnTo>
                  <a:lnTo>
                    <a:pt x="2474569" y="1701800"/>
                  </a:lnTo>
                  <a:lnTo>
                    <a:pt x="2475077" y="1663700"/>
                  </a:lnTo>
                  <a:lnTo>
                    <a:pt x="2475039" y="1549400"/>
                  </a:lnTo>
                  <a:lnTo>
                    <a:pt x="2474976" y="1524000"/>
                  </a:lnTo>
                  <a:lnTo>
                    <a:pt x="2472448" y="1498600"/>
                  </a:lnTo>
                  <a:lnTo>
                    <a:pt x="2463228" y="1485900"/>
                  </a:lnTo>
                  <a:lnTo>
                    <a:pt x="2444661" y="1473200"/>
                  </a:lnTo>
                  <a:lnTo>
                    <a:pt x="1971446" y="1473200"/>
                  </a:lnTo>
                  <a:lnTo>
                    <a:pt x="2054021" y="1066800"/>
                  </a:lnTo>
                  <a:lnTo>
                    <a:pt x="2261616" y="1066800"/>
                  </a:lnTo>
                  <a:lnTo>
                    <a:pt x="2269337" y="1079500"/>
                  </a:lnTo>
                  <a:lnTo>
                    <a:pt x="2275713" y="1092200"/>
                  </a:lnTo>
                  <a:lnTo>
                    <a:pt x="2300782" y="1130300"/>
                  </a:lnTo>
                  <a:lnTo>
                    <a:pt x="2334882" y="1168400"/>
                  </a:lnTo>
                  <a:lnTo>
                    <a:pt x="2375725" y="1181100"/>
                  </a:lnTo>
                  <a:lnTo>
                    <a:pt x="2421077" y="1193800"/>
                  </a:lnTo>
                  <a:lnTo>
                    <a:pt x="2468676" y="1193800"/>
                  </a:lnTo>
                  <a:lnTo>
                    <a:pt x="2513431" y="1181100"/>
                  </a:lnTo>
                  <a:lnTo>
                    <a:pt x="2550972" y="1155700"/>
                  </a:lnTo>
                  <a:lnTo>
                    <a:pt x="2579738" y="1117600"/>
                  </a:lnTo>
                  <a:lnTo>
                    <a:pt x="2598153" y="1066800"/>
                  </a:lnTo>
                  <a:lnTo>
                    <a:pt x="2604643" y="1028700"/>
                  </a:lnTo>
                  <a:lnTo>
                    <a:pt x="2598216" y="977900"/>
                  </a:lnTo>
                  <a:lnTo>
                    <a:pt x="2579916" y="939800"/>
                  </a:lnTo>
                  <a:lnTo>
                    <a:pt x="2551201" y="901700"/>
                  </a:lnTo>
                  <a:lnTo>
                    <a:pt x="2519413" y="880249"/>
                  </a:lnTo>
                  <a:lnTo>
                    <a:pt x="2519413" y="1028700"/>
                  </a:lnTo>
                  <a:lnTo>
                    <a:pt x="2510866" y="1066800"/>
                  </a:lnTo>
                  <a:lnTo>
                    <a:pt x="2491206" y="1092200"/>
                  </a:lnTo>
                  <a:lnTo>
                    <a:pt x="2463177" y="1104900"/>
                  </a:lnTo>
                  <a:lnTo>
                    <a:pt x="2395817" y="1104900"/>
                  </a:lnTo>
                  <a:lnTo>
                    <a:pt x="2368893" y="1079500"/>
                  </a:lnTo>
                  <a:lnTo>
                    <a:pt x="2360130" y="1066800"/>
                  </a:lnTo>
                  <a:lnTo>
                    <a:pt x="2351379" y="1054100"/>
                  </a:lnTo>
                  <a:lnTo>
                    <a:pt x="2345893" y="1016000"/>
                  </a:lnTo>
                  <a:lnTo>
                    <a:pt x="2354008" y="990600"/>
                  </a:lnTo>
                  <a:lnTo>
                    <a:pt x="2363851" y="977900"/>
                  </a:lnTo>
                  <a:lnTo>
                    <a:pt x="2373693" y="965200"/>
                  </a:lnTo>
                  <a:lnTo>
                    <a:pt x="2402128" y="939800"/>
                  </a:lnTo>
                  <a:lnTo>
                    <a:pt x="2436457" y="939800"/>
                  </a:lnTo>
                  <a:lnTo>
                    <a:pt x="2470785" y="952500"/>
                  </a:lnTo>
                  <a:lnTo>
                    <a:pt x="2497671" y="965200"/>
                  </a:lnTo>
                  <a:lnTo>
                    <a:pt x="2514689" y="990600"/>
                  </a:lnTo>
                  <a:lnTo>
                    <a:pt x="2519413" y="1028700"/>
                  </a:lnTo>
                  <a:lnTo>
                    <a:pt x="2519413" y="880249"/>
                  </a:lnTo>
                  <a:lnTo>
                    <a:pt x="2513571" y="876300"/>
                  </a:lnTo>
                  <a:lnTo>
                    <a:pt x="2468461" y="863600"/>
                  </a:lnTo>
                  <a:lnTo>
                    <a:pt x="2421293" y="850900"/>
                  </a:lnTo>
                  <a:lnTo>
                    <a:pt x="2376322" y="863600"/>
                  </a:lnTo>
                  <a:lnTo>
                    <a:pt x="2335695" y="889000"/>
                  </a:lnTo>
                  <a:lnTo>
                    <a:pt x="2301532" y="914400"/>
                  </a:lnTo>
                  <a:lnTo>
                    <a:pt x="2275929" y="952500"/>
                  </a:lnTo>
                  <a:lnTo>
                    <a:pt x="2271763" y="965200"/>
                  </a:lnTo>
                  <a:lnTo>
                    <a:pt x="2266492" y="977900"/>
                  </a:lnTo>
                  <a:lnTo>
                    <a:pt x="2040585" y="977900"/>
                  </a:lnTo>
                  <a:lnTo>
                    <a:pt x="2035225" y="927100"/>
                  </a:lnTo>
                  <a:lnTo>
                    <a:pt x="2027440" y="876300"/>
                  </a:lnTo>
                  <a:lnTo>
                    <a:pt x="2017229" y="825500"/>
                  </a:lnTo>
                  <a:lnTo>
                    <a:pt x="2004555" y="774700"/>
                  </a:lnTo>
                  <a:lnTo>
                    <a:pt x="1989442" y="723900"/>
                  </a:lnTo>
                  <a:lnTo>
                    <a:pt x="1971878" y="685800"/>
                  </a:lnTo>
                  <a:lnTo>
                    <a:pt x="1951850" y="635000"/>
                  </a:lnTo>
                  <a:lnTo>
                    <a:pt x="1929358" y="584200"/>
                  </a:lnTo>
                  <a:lnTo>
                    <a:pt x="2442832" y="584200"/>
                  </a:lnTo>
                  <a:lnTo>
                    <a:pt x="2462873" y="571500"/>
                  </a:lnTo>
                  <a:lnTo>
                    <a:pt x="2472626" y="546100"/>
                  </a:lnTo>
                  <a:lnTo>
                    <a:pt x="2475115" y="520700"/>
                  </a:lnTo>
                  <a:lnTo>
                    <a:pt x="2475268" y="495300"/>
                  </a:lnTo>
                  <a:lnTo>
                    <a:pt x="2475344" y="482600"/>
                  </a:lnTo>
                  <a:lnTo>
                    <a:pt x="2475738" y="457200"/>
                  </a:lnTo>
                  <a:lnTo>
                    <a:pt x="2475598" y="431800"/>
                  </a:lnTo>
                  <a:lnTo>
                    <a:pt x="2474264" y="393700"/>
                  </a:lnTo>
                  <a:lnTo>
                    <a:pt x="2474760" y="368300"/>
                  </a:lnTo>
                  <a:lnTo>
                    <a:pt x="2480970" y="355600"/>
                  </a:lnTo>
                  <a:lnTo>
                    <a:pt x="2494280" y="342900"/>
                  </a:lnTo>
                  <a:lnTo>
                    <a:pt x="2516098" y="330200"/>
                  </a:lnTo>
                  <a:lnTo>
                    <a:pt x="2558834" y="304800"/>
                  </a:lnTo>
                  <a:lnTo>
                    <a:pt x="2589619" y="266700"/>
                  </a:lnTo>
                  <a:lnTo>
                    <a:pt x="2607589" y="215900"/>
                  </a:lnTo>
                  <a:lnTo>
                    <a:pt x="2611869" y="165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6235" y="3824310"/>
              <a:ext cx="105663" cy="1040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0555" y="4310398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19" h="361314">
                  <a:moveTo>
                    <a:pt x="116805" y="377"/>
                  </a:moveTo>
                  <a:lnTo>
                    <a:pt x="53544" y="701"/>
                  </a:lnTo>
                  <a:lnTo>
                    <a:pt x="12607" y="12823"/>
                  </a:lnTo>
                  <a:lnTo>
                    <a:pt x="408" y="52682"/>
                  </a:lnTo>
                  <a:lnTo>
                    <a:pt x="126" y="103957"/>
                  </a:lnTo>
                  <a:lnTo>
                    <a:pt x="0" y="257782"/>
                  </a:lnTo>
                  <a:lnTo>
                    <a:pt x="230" y="309057"/>
                  </a:lnTo>
                  <a:lnTo>
                    <a:pt x="12515" y="347743"/>
                  </a:lnTo>
                  <a:lnTo>
                    <a:pt x="51347" y="360416"/>
                  </a:lnTo>
                  <a:lnTo>
                    <a:pt x="207177" y="361062"/>
                  </a:lnTo>
                  <a:lnTo>
                    <a:pt x="311062" y="360454"/>
                  </a:lnTo>
                  <a:lnTo>
                    <a:pt x="350062" y="348199"/>
                  </a:lnTo>
                  <a:lnTo>
                    <a:pt x="362231" y="309349"/>
                  </a:lnTo>
                  <a:lnTo>
                    <a:pt x="362472" y="274437"/>
                  </a:lnTo>
                  <a:lnTo>
                    <a:pt x="87872" y="274437"/>
                  </a:lnTo>
                  <a:lnTo>
                    <a:pt x="87872" y="85550"/>
                  </a:lnTo>
                  <a:lnTo>
                    <a:pt x="362481" y="85483"/>
                  </a:lnTo>
                  <a:lnTo>
                    <a:pt x="362281" y="52974"/>
                  </a:lnTo>
                  <a:lnTo>
                    <a:pt x="359459" y="28330"/>
                  </a:lnTo>
                  <a:lnTo>
                    <a:pt x="350612" y="12236"/>
                  </a:lnTo>
                  <a:lnTo>
                    <a:pt x="334508" y="3357"/>
                  </a:lnTo>
                  <a:lnTo>
                    <a:pt x="311481" y="549"/>
                  </a:lnTo>
                  <a:lnTo>
                    <a:pt x="180074" y="549"/>
                  </a:lnTo>
                  <a:lnTo>
                    <a:pt x="116805" y="377"/>
                  </a:lnTo>
                  <a:close/>
                </a:path>
                <a:path w="363219" h="361314">
                  <a:moveTo>
                    <a:pt x="362481" y="85483"/>
                  </a:moveTo>
                  <a:lnTo>
                    <a:pt x="176033" y="85483"/>
                  </a:lnTo>
                  <a:lnTo>
                    <a:pt x="219842" y="85689"/>
                  </a:lnTo>
                  <a:lnTo>
                    <a:pt x="268644" y="86426"/>
                  </a:lnTo>
                  <a:lnTo>
                    <a:pt x="277687" y="97234"/>
                  </a:lnTo>
                  <a:lnTo>
                    <a:pt x="277827" y="104244"/>
                  </a:lnTo>
                  <a:lnTo>
                    <a:pt x="278376" y="145358"/>
                  </a:lnTo>
                  <a:lnTo>
                    <a:pt x="278461" y="274437"/>
                  </a:lnTo>
                  <a:lnTo>
                    <a:pt x="362472" y="274437"/>
                  </a:lnTo>
                  <a:lnTo>
                    <a:pt x="362587" y="257782"/>
                  </a:lnTo>
                  <a:lnTo>
                    <a:pt x="362759" y="206796"/>
                  </a:lnTo>
                  <a:lnTo>
                    <a:pt x="362727" y="145358"/>
                  </a:lnTo>
                  <a:lnTo>
                    <a:pt x="362597" y="104244"/>
                  </a:lnTo>
                  <a:lnTo>
                    <a:pt x="362481" y="85483"/>
                  </a:lnTo>
                  <a:close/>
                </a:path>
                <a:path w="363219" h="361314">
                  <a:moveTo>
                    <a:pt x="245002" y="0"/>
                  </a:moveTo>
                  <a:lnTo>
                    <a:pt x="180074" y="193"/>
                  </a:lnTo>
                  <a:lnTo>
                    <a:pt x="180074" y="549"/>
                  </a:lnTo>
                  <a:lnTo>
                    <a:pt x="311481" y="549"/>
                  </a:lnTo>
                  <a:lnTo>
                    <a:pt x="309919" y="358"/>
                  </a:lnTo>
                  <a:lnTo>
                    <a:pt x="245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16290" y="2192713"/>
            <a:ext cx="217614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Randon</a:t>
            </a:r>
            <a:r>
              <a:rPr sz="2450" b="0" spc="-55" dirty="0">
                <a:solidFill>
                  <a:srgbClr val="FFFFFF"/>
                </a:solidFill>
                <a:latin typeface="Roboto Slab Light"/>
                <a:cs typeface="Roboto Slab Light"/>
              </a:rPr>
              <a:t> </a:t>
            </a:r>
            <a:r>
              <a:rPr sz="2450" b="0" spc="-5" dirty="0">
                <a:solidFill>
                  <a:srgbClr val="FFFFFF"/>
                </a:solidFill>
                <a:latin typeface="Roboto Slab Light"/>
                <a:cs typeface="Roboto Slab Light"/>
              </a:rPr>
              <a:t>Forest</a:t>
            </a:r>
            <a:endParaRPr sz="2450">
              <a:latin typeface="Roboto Slab Light"/>
              <a:cs typeface="Roboto Slab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4784" y="2949250"/>
            <a:ext cx="2858770" cy="3644900"/>
          </a:xfrm>
          <a:custGeom>
            <a:avLst/>
            <a:gdLst/>
            <a:ahLst/>
            <a:cxnLst/>
            <a:rect l="l" t="t" r="r" b="b"/>
            <a:pathLst>
              <a:path w="2858770" h="3644900">
                <a:moveTo>
                  <a:pt x="1394357" y="1625599"/>
                </a:moveTo>
                <a:lnTo>
                  <a:pt x="1217532" y="1625599"/>
                </a:lnTo>
                <a:lnTo>
                  <a:pt x="1230040" y="1638299"/>
                </a:lnTo>
                <a:lnTo>
                  <a:pt x="1242221" y="1650999"/>
                </a:lnTo>
                <a:lnTo>
                  <a:pt x="1557409" y="2031999"/>
                </a:lnTo>
                <a:lnTo>
                  <a:pt x="1563635" y="2044699"/>
                </a:lnTo>
                <a:lnTo>
                  <a:pt x="1569520" y="2044699"/>
                </a:lnTo>
                <a:lnTo>
                  <a:pt x="1575171" y="2057399"/>
                </a:lnTo>
                <a:lnTo>
                  <a:pt x="1580689" y="2070099"/>
                </a:lnTo>
                <a:lnTo>
                  <a:pt x="1542568" y="2108199"/>
                </a:lnTo>
                <a:lnTo>
                  <a:pt x="1511910" y="2158999"/>
                </a:lnTo>
                <a:lnTo>
                  <a:pt x="1488617" y="2197099"/>
                </a:lnTo>
                <a:lnTo>
                  <a:pt x="1472594" y="2235199"/>
                </a:lnTo>
                <a:lnTo>
                  <a:pt x="1463744" y="2285999"/>
                </a:lnTo>
                <a:lnTo>
                  <a:pt x="1461970" y="2324099"/>
                </a:lnTo>
                <a:lnTo>
                  <a:pt x="1467177" y="2374899"/>
                </a:lnTo>
                <a:lnTo>
                  <a:pt x="1479268" y="2412999"/>
                </a:lnTo>
                <a:lnTo>
                  <a:pt x="1498146" y="2463799"/>
                </a:lnTo>
                <a:lnTo>
                  <a:pt x="1523716" y="2514599"/>
                </a:lnTo>
                <a:lnTo>
                  <a:pt x="1525913" y="2527299"/>
                </a:lnTo>
                <a:lnTo>
                  <a:pt x="1524821" y="2539999"/>
                </a:lnTo>
                <a:lnTo>
                  <a:pt x="1521177" y="2552699"/>
                </a:lnTo>
                <a:lnTo>
                  <a:pt x="1515715" y="2552699"/>
                </a:lnTo>
                <a:lnTo>
                  <a:pt x="1422943" y="2666999"/>
                </a:lnTo>
                <a:lnTo>
                  <a:pt x="1172968" y="2971799"/>
                </a:lnTo>
                <a:lnTo>
                  <a:pt x="1163486" y="2984499"/>
                </a:lnTo>
                <a:lnTo>
                  <a:pt x="1150940" y="2984499"/>
                </a:lnTo>
                <a:lnTo>
                  <a:pt x="1137031" y="2997199"/>
                </a:lnTo>
                <a:lnTo>
                  <a:pt x="988830" y="2997199"/>
                </a:lnTo>
                <a:lnTo>
                  <a:pt x="944913" y="3009899"/>
                </a:lnTo>
                <a:lnTo>
                  <a:pt x="904291" y="3022599"/>
                </a:lnTo>
                <a:lnTo>
                  <a:pt x="867243" y="3047999"/>
                </a:lnTo>
                <a:lnTo>
                  <a:pt x="834047" y="3073399"/>
                </a:lnTo>
                <a:lnTo>
                  <a:pt x="804981" y="3111499"/>
                </a:lnTo>
                <a:lnTo>
                  <a:pt x="780323" y="3149599"/>
                </a:lnTo>
                <a:lnTo>
                  <a:pt x="760352" y="3187699"/>
                </a:lnTo>
                <a:lnTo>
                  <a:pt x="745346" y="3225799"/>
                </a:lnTo>
                <a:lnTo>
                  <a:pt x="735583" y="3263900"/>
                </a:lnTo>
                <a:lnTo>
                  <a:pt x="731341" y="3314700"/>
                </a:lnTo>
                <a:lnTo>
                  <a:pt x="732898" y="3352800"/>
                </a:lnTo>
                <a:lnTo>
                  <a:pt x="740533" y="3403600"/>
                </a:lnTo>
                <a:lnTo>
                  <a:pt x="755138" y="3441700"/>
                </a:lnTo>
                <a:lnTo>
                  <a:pt x="776172" y="3492500"/>
                </a:lnTo>
                <a:lnTo>
                  <a:pt x="802952" y="3530600"/>
                </a:lnTo>
                <a:lnTo>
                  <a:pt x="834796" y="3556000"/>
                </a:lnTo>
                <a:lnTo>
                  <a:pt x="871019" y="3594100"/>
                </a:lnTo>
                <a:lnTo>
                  <a:pt x="910939" y="3619500"/>
                </a:lnTo>
                <a:lnTo>
                  <a:pt x="953873" y="3632200"/>
                </a:lnTo>
                <a:lnTo>
                  <a:pt x="999139" y="3644900"/>
                </a:lnTo>
                <a:lnTo>
                  <a:pt x="1142094" y="3644900"/>
                </a:lnTo>
                <a:lnTo>
                  <a:pt x="1188959" y="3632200"/>
                </a:lnTo>
                <a:lnTo>
                  <a:pt x="1232200" y="3606800"/>
                </a:lnTo>
                <a:lnTo>
                  <a:pt x="1271364" y="3581400"/>
                </a:lnTo>
                <a:lnTo>
                  <a:pt x="1305999" y="3543300"/>
                </a:lnTo>
                <a:lnTo>
                  <a:pt x="1325767" y="3517900"/>
                </a:lnTo>
                <a:lnTo>
                  <a:pt x="1016421" y="3517900"/>
                </a:lnTo>
                <a:lnTo>
                  <a:pt x="973855" y="3492500"/>
                </a:lnTo>
                <a:lnTo>
                  <a:pt x="936893" y="3467100"/>
                </a:lnTo>
                <a:lnTo>
                  <a:pt x="906558" y="3441700"/>
                </a:lnTo>
                <a:lnTo>
                  <a:pt x="883870" y="3403600"/>
                </a:lnTo>
                <a:lnTo>
                  <a:pt x="869852" y="3365500"/>
                </a:lnTo>
                <a:lnTo>
                  <a:pt x="865526" y="3314700"/>
                </a:lnTo>
                <a:lnTo>
                  <a:pt x="871460" y="3263900"/>
                </a:lnTo>
                <a:lnTo>
                  <a:pt x="886881" y="3225799"/>
                </a:lnTo>
                <a:lnTo>
                  <a:pt x="910583" y="3187699"/>
                </a:lnTo>
                <a:lnTo>
                  <a:pt x="941363" y="3162299"/>
                </a:lnTo>
                <a:lnTo>
                  <a:pt x="978015" y="3136899"/>
                </a:lnTo>
                <a:lnTo>
                  <a:pt x="1019334" y="3124199"/>
                </a:lnTo>
                <a:lnTo>
                  <a:pt x="1328762" y="3124199"/>
                </a:lnTo>
                <a:lnTo>
                  <a:pt x="1315590" y="3098799"/>
                </a:lnTo>
                <a:lnTo>
                  <a:pt x="1290113" y="3060699"/>
                </a:lnTo>
                <a:lnTo>
                  <a:pt x="1281845" y="3060699"/>
                </a:lnTo>
                <a:lnTo>
                  <a:pt x="1407589" y="2895599"/>
                </a:lnTo>
                <a:lnTo>
                  <a:pt x="1563295" y="2705099"/>
                </a:lnTo>
                <a:lnTo>
                  <a:pt x="1594609" y="2679699"/>
                </a:lnTo>
                <a:lnTo>
                  <a:pt x="1626002" y="2641599"/>
                </a:lnTo>
                <a:lnTo>
                  <a:pt x="1633925" y="2628899"/>
                </a:lnTo>
                <a:lnTo>
                  <a:pt x="2129848" y="2628899"/>
                </a:lnTo>
                <a:lnTo>
                  <a:pt x="2053522" y="2527299"/>
                </a:lnTo>
                <a:lnTo>
                  <a:pt x="1789972" y="2527299"/>
                </a:lnTo>
                <a:lnTo>
                  <a:pt x="1746912" y="2514599"/>
                </a:lnTo>
                <a:lnTo>
                  <a:pt x="1706708" y="2501899"/>
                </a:lnTo>
                <a:lnTo>
                  <a:pt x="1670709" y="2476499"/>
                </a:lnTo>
                <a:lnTo>
                  <a:pt x="1640263" y="2451099"/>
                </a:lnTo>
                <a:lnTo>
                  <a:pt x="1616720" y="2412999"/>
                </a:lnTo>
                <a:lnTo>
                  <a:pt x="1601429" y="2374899"/>
                </a:lnTo>
                <a:lnTo>
                  <a:pt x="1595738" y="2324099"/>
                </a:lnTo>
                <a:lnTo>
                  <a:pt x="1600560" y="2285999"/>
                </a:lnTo>
                <a:lnTo>
                  <a:pt x="1615246" y="2235199"/>
                </a:lnTo>
                <a:lnTo>
                  <a:pt x="1638671" y="2197099"/>
                </a:lnTo>
                <a:lnTo>
                  <a:pt x="1669710" y="2171699"/>
                </a:lnTo>
                <a:lnTo>
                  <a:pt x="1707237" y="2146299"/>
                </a:lnTo>
                <a:lnTo>
                  <a:pt x="1750130" y="2133599"/>
                </a:lnTo>
                <a:lnTo>
                  <a:pt x="1797262" y="2120899"/>
                </a:lnTo>
                <a:lnTo>
                  <a:pt x="2055815" y="2120899"/>
                </a:lnTo>
                <a:lnTo>
                  <a:pt x="2040111" y="2095499"/>
                </a:lnTo>
                <a:lnTo>
                  <a:pt x="2005444" y="2070099"/>
                </a:lnTo>
                <a:lnTo>
                  <a:pt x="1967581" y="2031999"/>
                </a:lnTo>
                <a:lnTo>
                  <a:pt x="1926586" y="2019299"/>
                </a:lnTo>
                <a:lnTo>
                  <a:pt x="1882521" y="1993899"/>
                </a:lnTo>
                <a:lnTo>
                  <a:pt x="1706471" y="1993899"/>
                </a:lnTo>
                <a:lnTo>
                  <a:pt x="1693786" y="1981199"/>
                </a:lnTo>
                <a:lnTo>
                  <a:pt x="1684067" y="1981199"/>
                </a:lnTo>
                <a:lnTo>
                  <a:pt x="1394357" y="1625599"/>
                </a:lnTo>
                <a:close/>
              </a:path>
              <a:path w="2858770" h="3644900">
                <a:moveTo>
                  <a:pt x="2129848" y="2628899"/>
                </a:moveTo>
                <a:lnTo>
                  <a:pt x="1959713" y="2628899"/>
                </a:lnTo>
                <a:lnTo>
                  <a:pt x="1971201" y="2641599"/>
                </a:lnTo>
                <a:lnTo>
                  <a:pt x="2001925" y="2679699"/>
                </a:lnTo>
                <a:lnTo>
                  <a:pt x="2313098" y="3060699"/>
                </a:lnTo>
                <a:lnTo>
                  <a:pt x="2301263" y="3073399"/>
                </a:lnTo>
                <a:lnTo>
                  <a:pt x="2290269" y="3086099"/>
                </a:lnTo>
                <a:lnTo>
                  <a:pt x="2242613" y="3149599"/>
                </a:lnTo>
                <a:lnTo>
                  <a:pt x="2221107" y="3187699"/>
                </a:lnTo>
                <a:lnTo>
                  <a:pt x="2205779" y="3238499"/>
                </a:lnTo>
                <a:lnTo>
                  <a:pt x="2196625" y="3276600"/>
                </a:lnTo>
                <a:lnTo>
                  <a:pt x="2193641" y="3327400"/>
                </a:lnTo>
                <a:lnTo>
                  <a:pt x="2196826" y="3365500"/>
                </a:lnTo>
                <a:lnTo>
                  <a:pt x="2206174" y="3416300"/>
                </a:lnTo>
                <a:lnTo>
                  <a:pt x="2221684" y="3454400"/>
                </a:lnTo>
                <a:lnTo>
                  <a:pt x="2243352" y="3492500"/>
                </a:lnTo>
                <a:lnTo>
                  <a:pt x="2271175" y="3530600"/>
                </a:lnTo>
                <a:lnTo>
                  <a:pt x="2304621" y="3568700"/>
                </a:lnTo>
                <a:lnTo>
                  <a:pt x="2341805" y="3594100"/>
                </a:lnTo>
                <a:lnTo>
                  <a:pt x="2382078" y="3619500"/>
                </a:lnTo>
                <a:lnTo>
                  <a:pt x="2424789" y="3632200"/>
                </a:lnTo>
                <a:lnTo>
                  <a:pt x="2469288" y="3644900"/>
                </a:lnTo>
                <a:lnTo>
                  <a:pt x="2607018" y="3644900"/>
                </a:lnTo>
                <a:lnTo>
                  <a:pt x="2652171" y="3632200"/>
                </a:lnTo>
                <a:lnTo>
                  <a:pt x="2695863" y="3606800"/>
                </a:lnTo>
                <a:lnTo>
                  <a:pt x="2734879" y="3581400"/>
                </a:lnTo>
                <a:lnTo>
                  <a:pt x="2768975" y="3543300"/>
                </a:lnTo>
                <a:lnTo>
                  <a:pt x="2788274" y="3517900"/>
                </a:lnTo>
                <a:lnTo>
                  <a:pt x="2476773" y="3517900"/>
                </a:lnTo>
                <a:lnTo>
                  <a:pt x="2434839" y="3492500"/>
                </a:lnTo>
                <a:lnTo>
                  <a:pt x="2398140" y="3467100"/>
                </a:lnTo>
                <a:lnTo>
                  <a:pt x="2367801" y="3441700"/>
                </a:lnTo>
                <a:lnTo>
                  <a:pt x="2344949" y="3403600"/>
                </a:lnTo>
                <a:lnTo>
                  <a:pt x="2330712" y="3365500"/>
                </a:lnTo>
                <a:lnTo>
                  <a:pt x="2326217" y="3314700"/>
                </a:lnTo>
                <a:lnTo>
                  <a:pt x="2332240" y="3263900"/>
                </a:lnTo>
                <a:lnTo>
                  <a:pt x="2348015" y="3225799"/>
                </a:lnTo>
                <a:lnTo>
                  <a:pt x="2372270" y="3187699"/>
                </a:lnTo>
                <a:lnTo>
                  <a:pt x="2403733" y="3162299"/>
                </a:lnTo>
                <a:lnTo>
                  <a:pt x="2441135" y="3136899"/>
                </a:lnTo>
                <a:lnTo>
                  <a:pt x="2483204" y="3124199"/>
                </a:lnTo>
                <a:lnTo>
                  <a:pt x="2792791" y="3124199"/>
                </a:lnTo>
                <a:lnTo>
                  <a:pt x="2762892" y="3086099"/>
                </a:lnTo>
                <a:lnTo>
                  <a:pt x="2728699" y="3060699"/>
                </a:lnTo>
                <a:lnTo>
                  <a:pt x="2690840" y="3035299"/>
                </a:lnTo>
                <a:lnTo>
                  <a:pt x="2649942" y="3009899"/>
                </a:lnTo>
                <a:lnTo>
                  <a:pt x="2606633" y="2997199"/>
                </a:lnTo>
                <a:lnTo>
                  <a:pt x="2435954" y="2997199"/>
                </a:lnTo>
                <a:lnTo>
                  <a:pt x="2423137" y="2984499"/>
                </a:lnTo>
                <a:lnTo>
                  <a:pt x="2411116" y="2971799"/>
                </a:lnTo>
                <a:lnTo>
                  <a:pt x="2283534" y="2819399"/>
                </a:lnTo>
                <a:lnTo>
                  <a:pt x="2187376" y="2692399"/>
                </a:lnTo>
                <a:lnTo>
                  <a:pt x="2155351" y="2654299"/>
                </a:lnTo>
                <a:lnTo>
                  <a:pt x="2129848" y="2628899"/>
                </a:lnTo>
                <a:close/>
              </a:path>
              <a:path w="2858770" h="3644900">
                <a:moveTo>
                  <a:pt x="1328762" y="3124199"/>
                </a:moveTo>
                <a:lnTo>
                  <a:pt x="1110194" y="3124199"/>
                </a:lnTo>
                <a:lnTo>
                  <a:pt x="1152348" y="3136899"/>
                </a:lnTo>
                <a:lnTo>
                  <a:pt x="1189399" y="3162299"/>
                </a:lnTo>
                <a:lnTo>
                  <a:pt x="1220167" y="3200399"/>
                </a:lnTo>
                <a:lnTo>
                  <a:pt x="1243474" y="3238499"/>
                </a:lnTo>
                <a:lnTo>
                  <a:pt x="1258139" y="3276600"/>
                </a:lnTo>
                <a:lnTo>
                  <a:pt x="1262985" y="3327400"/>
                </a:lnTo>
                <a:lnTo>
                  <a:pt x="1257322" y="3365500"/>
                </a:lnTo>
                <a:lnTo>
                  <a:pt x="1242040" y="3403600"/>
                </a:lnTo>
                <a:lnTo>
                  <a:pt x="1218346" y="3441700"/>
                </a:lnTo>
                <a:lnTo>
                  <a:pt x="1187445" y="3479800"/>
                </a:lnTo>
                <a:lnTo>
                  <a:pt x="1150545" y="3492500"/>
                </a:lnTo>
                <a:lnTo>
                  <a:pt x="1108851" y="3517900"/>
                </a:lnTo>
                <a:lnTo>
                  <a:pt x="1325767" y="3517900"/>
                </a:lnTo>
                <a:lnTo>
                  <a:pt x="1335651" y="3505200"/>
                </a:lnTo>
                <a:lnTo>
                  <a:pt x="1359868" y="3467100"/>
                </a:lnTo>
                <a:lnTo>
                  <a:pt x="1378197" y="3429000"/>
                </a:lnTo>
                <a:lnTo>
                  <a:pt x="1390185" y="3378200"/>
                </a:lnTo>
                <a:lnTo>
                  <a:pt x="1395378" y="3340100"/>
                </a:lnTo>
                <a:lnTo>
                  <a:pt x="1393325" y="3289300"/>
                </a:lnTo>
                <a:lnTo>
                  <a:pt x="1383572" y="3238499"/>
                </a:lnTo>
                <a:lnTo>
                  <a:pt x="1365731" y="3187699"/>
                </a:lnTo>
                <a:lnTo>
                  <a:pt x="1341933" y="3149599"/>
                </a:lnTo>
                <a:lnTo>
                  <a:pt x="1328762" y="3124199"/>
                </a:lnTo>
                <a:close/>
              </a:path>
              <a:path w="2858770" h="3644900">
                <a:moveTo>
                  <a:pt x="2792791" y="3124199"/>
                </a:moveTo>
                <a:lnTo>
                  <a:pt x="2574732" y="3124199"/>
                </a:lnTo>
                <a:lnTo>
                  <a:pt x="2616627" y="3136899"/>
                </a:lnTo>
                <a:lnTo>
                  <a:pt x="2653247" y="3162299"/>
                </a:lnTo>
                <a:lnTo>
                  <a:pt x="2683492" y="3200399"/>
                </a:lnTo>
                <a:lnTo>
                  <a:pt x="2706259" y="3238499"/>
                </a:lnTo>
                <a:lnTo>
                  <a:pt x="2720444" y="3276600"/>
                </a:lnTo>
                <a:lnTo>
                  <a:pt x="2724946" y="3327400"/>
                </a:lnTo>
                <a:lnTo>
                  <a:pt x="2718917" y="3365500"/>
                </a:lnTo>
                <a:lnTo>
                  <a:pt x="2703081" y="3416300"/>
                </a:lnTo>
                <a:lnTo>
                  <a:pt x="2678751" y="3441700"/>
                </a:lnTo>
                <a:lnTo>
                  <a:pt x="2647244" y="3479800"/>
                </a:lnTo>
                <a:lnTo>
                  <a:pt x="2609875" y="3505200"/>
                </a:lnTo>
                <a:lnTo>
                  <a:pt x="2567960" y="3517900"/>
                </a:lnTo>
                <a:lnTo>
                  <a:pt x="2788274" y="3517900"/>
                </a:lnTo>
                <a:lnTo>
                  <a:pt x="2821494" y="3467100"/>
                </a:lnTo>
                <a:lnTo>
                  <a:pt x="2839460" y="3429000"/>
                </a:lnTo>
                <a:lnTo>
                  <a:pt x="2851592" y="3390900"/>
                </a:lnTo>
                <a:lnTo>
                  <a:pt x="2857660" y="3340100"/>
                </a:lnTo>
                <a:lnTo>
                  <a:pt x="2857437" y="3289300"/>
                </a:lnTo>
                <a:lnTo>
                  <a:pt x="2850694" y="3251199"/>
                </a:lnTo>
                <a:lnTo>
                  <a:pt x="2837201" y="3200399"/>
                </a:lnTo>
                <a:lnTo>
                  <a:pt x="2817770" y="3162299"/>
                </a:lnTo>
                <a:lnTo>
                  <a:pt x="2792791" y="3124199"/>
                </a:lnTo>
                <a:close/>
              </a:path>
              <a:path w="2858770" h="3644900">
                <a:moveTo>
                  <a:pt x="2561539" y="2984499"/>
                </a:moveTo>
                <a:lnTo>
                  <a:pt x="2515288" y="2984499"/>
                </a:lnTo>
                <a:lnTo>
                  <a:pt x="2468507" y="2997199"/>
                </a:lnTo>
                <a:lnTo>
                  <a:pt x="2606633" y="2997199"/>
                </a:lnTo>
                <a:lnTo>
                  <a:pt x="2561539" y="2984499"/>
                </a:lnTo>
                <a:close/>
              </a:path>
              <a:path w="2858770" h="3644900">
                <a:moveTo>
                  <a:pt x="1073295" y="990599"/>
                </a:moveTo>
                <a:lnTo>
                  <a:pt x="1026775" y="990599"/>
                </a:lnTo>
                <a:lnTo>
                  <a:pt x="981734" y="1003299"/>
                </a:lnTo>
                <a:lnTo>
                  <a:pt x="938708" y="1015999"/>
                </a:lnTo>
                <a:lnTo>
                  <a:pt x="898233" y="1041399"/>
                </a:lnTo>
                <a:lnTo>
                  <a:pt x="860842" y="1066799"/>
                </a:lnTo>
                <a:lnTo>
                  <a:pt x="827073" y="1092199"/>
                </a:lnTo>
                <a:lnTo>
                  <a:pt x="797461" y="1130299"/>
                </a:lnTo>
                <a:lnTo>
                  <a:pt x="772541" y="1168399"/>
                </a:lnTo>
                <a:lnTo>
                  <a:pt x="752849" y="1206499"/>
                </a:lnTo>
                <a:lnTo>
                  <a:pt x="738920" y="1257299"/>
                </a:lnTo>
                <a:lnTo>
                  <a:pt x="731232" y="1308099"/>
                </a:lnTo>
                <a:lnTo>
                  <a:pt x="731644" y="1358899"/>
                </a:lnTo>
                <a:lnTo>
                  <a:pt x="739706" y="1396999"/>
                </a:lnTo>
                <a:lnTo>
                  <a:pt x="754967" y="1447799"/>
                </a:lnTo>
                <a:lnTo>
                  <a:pt x="776978" y="1485899"/>
                </a:lnTo>
                <a:lnTo>
                  <a:pt x="805290" y="1536699"/>
                </a:lnTo>
                <a:lnTo>
                  <a:pt x="798357" y="1549399"/>
                </a:lnTo>
                <a:lnTo>
                  <a:pt x="791685" y="1549399"/>
                </a:lnTo>
                <a:lnTo>
                  <a:pt x="785123" y="1562099"/>
                </a:lnTo>
                <a:lnTo>
                  <a:pt x="778518" y="1574799"/>
                </a:lnTo>
                <a:lnTo>
                  <a:pt x="611543" y="1765299"/>
                </a:lnTo>
                <a:lnTo>
                  <a:pt x="578297" y="1816099"/>
                </a:lnTo>
                <a:lnTo>
                  <a:pt x="545212" y="1854199"/>
                </a:lnTo>
                <a:lnTo>
                  <a:pt x="479713" y="1930399"/>
                </a:lnTo>
                <a:lnTo>
                  <a:pt x="453922" y="1968499"/>
                </a:lnTo>
                <a:lnTo>
                  <a:pt x="426273" y="1981199"/>
                </a:lnTo>
                <a:lnTo>
                  <a:pt x="393282" y="1993899"/>
                </a:lnTo>
                <a:lnTo>
                  <a:pt x="259038" y="1993899"/>
                </a:lnTo>
                <a:lnTo>
                  <a:pt x="215313" y="2006599"/>
                </a:lnTo>
                <a:lnTo>
                  <a:pt x="174019" y="2031999"/>
                </a:lnTo>
                <a:lnTo>
                  <a:pt x="135732" y="2057399"/>
                </a:lnTo>
                <a:lnTo>
                  <a:pt x="101031" y="2082799"/>
                </a:lnTo>
                <a:lnTo>
                  <a:pt x="70493" y="2120899"/>
                </a:lnTo>
                <a:lnTo>
                  <a:pt x="44696" y="2158999"/>
                </a:lnTo>
                <a:lnTo>
                  <a:pt x="24217" y="2197099"/>
                </a:lnTo>
                <a:lnTo>
                  <a:pt x="9635" y="2235199"/>
                </a:lnTo>
                <a:lnTo>
                  <a:pt x="1543" y="2285999"/>
                </a:lnTo>
                <a:lnTo>
                  <a:pt x="0" y="2336799"/>
                </a:lnTo>
                <a:lnTo>
                  <a:pt x="4721" y="2374899"/>
                </a:lnTo>
                <a:lnTo>
                  <a:pt x="15426" y="2425699"/>
                </a:lnTo>
                <a:lnTo>
                  <a:pt x="31830" y="2463799"/>
                </a:lnTo>
                <a:lnTo>
                  <a:pt x="53651" y="2501899"/>
                </a:lnTo>
                <a:lnTo>
                  <a:pt x="80605" y="2539999"/>
                </a:lnTo>
                <a:lnTo>
                  <a:pt x="112410" y="2565399"/>
                </a:lnTo>
                <a:lnTo>
                  <a:pt x="148784" y="2603499"/>
                </a:lnTo>
                <a:lnTo>
                  <a:pt x="189442" y="2616199"/>
                </a:lnTo>
                <a:lnTo>
                  <a:pt x="234008" y="2641599"/>
                </a:lnTo>
                <a:lnTo>
                  <a:pt x="279484" y="2654299"/>
                </a:lnTo>
                <a:lnTo>
                  <a:pt x="370657" y="2654299"/>
                </a:lnTo>
                <a:lnTo>
                  <a:pt x="415102" y="2641599"/>
                </a:lnTo>
                <a:lnTo>
                  <a:pt x="457949" y="2628899"/>
                </a:lnTo>
                <a:lnTo>
                  <a:pt x="498572" y="2616199"/>
                </a:lnTo>
                <a:lnTo>
                  <a:pt x="536345" y="2590799"/>
                </a:lnTo>
                <a:lnTo>
                  <a:pt x="570641" y="2552699"/>
                </a:lnTo>
                <a:lnTo>
                  <a:pt x="590769" y="2527299"/>
                </a:lnTo>
                <a:lnTo>
                  <a:pt x="332799" y="2527299"/>
                </a:lnTo>
                <a:lnTo>
                  <a:pt x="287603" y="2514599"/>
                </a:lnTo>
                <a:lnTo>
                  <a:pt x="245851" y="2501899"/>
                </a:lnTo>
                <a:lnTo>
                  <a:pt x="208821" y="2476499"/>
                </a:lnTo>
                <a:lnTo>
                  <a:pt x="177789" y="2451099"/>
                </a:lnTo>
                <a:lnTo>
                  <a:pt x="154031" y="2412999"/>
                </a:lnTo>
                <a:lnTo>
                  <a:pt x="138825" y="2374899"/>
                </a:lnTo>
                <a:lnTo>
                  <a:pt x="133447" y="2324099"/>
                </a:lnTo>
                <a:lnTo>
                  <a:pt x="138603" y="2273299"/>
                </a:lnTo>
                <a:lnTo>
                  <a:pt x="153412" y="2235199"/>
                </a:lnTo>
                <a:lnTo>
                  <a:pt x="176742" y="2197099"/>
                </a:lnTo>
                <a:lnTo>
                  <a:pt x="207460" y="2171699"/>
                </a:lnTo>
                <a:lnTo>
                  <a:pt x="244435" y="2146299"/>
                </a:lnTo>
                <a:lnTo>
                  <a:pt x="286533" y="2133599"/>
                </a:lnTo>
                <a:lnTo>
                  <a:pt x="332621" y="2120899"/>
                </a:lnTo>
                <a:lnTo>
                  <a:pt x="593846" y="2120899"/>
                </a:lnTo>
                <a:lnTo>
                  <a:pt x="573731" y="2095499"/>
                </a:lnTo>
                <a:lnTo>
                  <a:pt x="544902" y="2070099"/>
                </a:lnTo>
                <a:lnTo>
                  <a:pt x="672565" y="1904999"/>
                </a:lnTo>
                <a:lnTo>
                  <a:pt x="894076" y="1638299"/>
                </a:lnTo>
                <a:lnTo>
                  <a:pt x="915002" y="1638299"/>
                </a:lnTo>
                <a:lnTo>
                  <a:pt x="928505" y="1625599"/>
                </a:lnTo>
                <a:lnTo>
                  <a:pt x="1394357" y="1625599"/>
                </a:lnTo>
                <a:lnTo>
                  <a:pt x="1342411" y="1562099"/>
                </a:lnTo>
                <a:lnTo>
                  <a:pt x="1332426" y="1549399"/>
                </a:lnTo>
                <a:lnTo>
                  <a:pt x="1329798" y="1536699"/>
                </a:lnTo>
                <a:lnTo>
                  <a:pt x="1333283" y="1523999"/>
                </a:lnTo>
                <a:lnTo>
                  <a:pt x="1018952" y="1523999"/>
                </a:lnTo>
                <a:lnTo>
                  <a:pt x="976963" y="1498599"/>
                </a:lnTo>
                <a:lnTo>
                  <a:pt x="939847" y="1485899"/>
                </a:lnTo>
                <a:lnTo>
                  <a:pt x="908858" y="1447799"/>
                </a:lnTo>
                <a:lnTo>
                  <a:pt x="885253" y="1409699"/>
                </a:lnTo>
                <a:lnTo>
                  <a:pt x="870285" y="1371599"/>
                </a:lnTo>
                <a:lnTo>
                  <a:pt x="865209" y="1320799"/>
                </a:lnTo>
                <a:lnTo>
                  <a:pt x="870611" y="1282699"/>
                </a:lnTo>
                <a:lnTo>
                  <a:pt x="885482" y="1231899"/>
                </a:lnTo>
                <a:lnTo>
                  <a:pt x="908647" y="1206499"/>
                </a:lnTo>
                <a:lnTo>
                  <a:pt x="938932" y="1168399"/>
                </a:lnTo>
                <a:lnTo>
                  <a:pt x="975165" y="1142999"/>
                </a:lnTo>
                <a:lnTo>
                  <a:pt x="1016171" y="1130299"/>
                </a:lnTo>
                <a:lnTo>
                  <a:pt x="1333059" y="1130299"/>
                </a:lnTo>
                <a:lnTo>
                  <a:pt x="1299422" y="1092199"/>
                </a:lnTo>
                <a:lnTo>
                  <a:pt x="1293883" y="1092199"/>
                </a:lnTo>
                <a:lnTo>
                  <a:pt x="1288401" y="1079499"/>
                </a:lnTo>
                <a:lnTo>
                  <a:pt x="1282762" y="1079499"/>
                </a:lnTo>
                <a:lnTo>
                  <a:pt x="1276752" y="1066799"/>
                </a:lnTo>
                <a:lnTo>
                  <a:pt x="1329880" y="1003299"/>
                </a:lnTo>
                <a:lnTo>
                  <a:pt x="1120758" y="1003299"/>
                </a:lnTo>
                <a:lnTo>
                  <a:pt x="1073295" y="990599"/>
                </a:lnTo>
                <a:close/>
              </a:path>
              <a:path w="2858770" h="3644900">
                <a:moveTo>
                  <a:pt x="1917696" y="2628899"/>
                </a:moveTo>
                <a:lnTo>
                  <a:pt x="1668649" y="2628899"/>
                </a:lnTo>
                <a:lnTo>
                  <a:pt x="1768685" y="2654299"/>
                </a:lnTo>
                <a:lnTo>
                  <a:pt x="1818528" y="2654299"/>
                </a:lnTo>
                <a:lnTo>
                  <a:pt x="1917696" y="2628899"/>
                </a:lnTo>
                <a:close/>
              </a:path>
              <a:path w="2858770" h="3644900">
                <a:moveTo>
                  <a:pt x="593846" y="2120899"/>
                </a:moveTo>
                <a:lnTo>
                  <a:pt x="332621" y="2120899"/>
                </a:lnTo>
                <a:lnTo>
                  <a:pt x="378707" y="2133599"/>
                </a:lnTo>
                <a:lnTo>
                  <a:pt x="420861" y="2146299"/>
                </a:lnTo>
                <a:lnTo>
                  <a:pt x="457934" y="2171699"/>
                </a:lnTo>
                <a:lnTo>
                  <a:pt x="488776" y="2197099"/>
                </a:lnTo>
                <a:lnTo>
                  <a:pt x="512237" y="2235199"/>
                </a:lnTo>
                <a:lnTo>
                  <a:pt x="527167" y="2273299"/>
                </a:lnTo>
                <a:lnTo>
                  <a:pt x="532418" y="2324099"/>
                </a:lnTo>
                <a:lnTo>
                  <a:pt x="527073" y="2374899"/>
                </a:lnTo>
                <a:lnTo>
                  <a:pt x="511853" y="2412999"/>
                </a:lnTo>
                <a:lnTo>
                  <a:pt x="488050" y="2451099"/>
                </a:lnTo>
                <a:lnTo>
                  <a:pt x="456953" y="2476499"/>
                </a:lnTo>
                <a:lnTo>
                  <a:pt x="419852" y="2501899"/>
                </a:lnTo>
                <a:lnTo>
                  <a:pt x="378038" y="2514599"/>
                </a:lnTo>
                <a:lnTo>
                  <a:pt x="332799" y="2527299"/>
                </a:lnTo>
                <a:lnTo>
                  <a:pt x="590769" y="2527299"/>
                </a:lnTo>
                <a:lnTo>
                  <a:pt x="626053" y="2476499"/>
                </a:lnTo>
                <a:lnTo>
                  <a:pt x="644962" y="2438399"/>
                </a:lnTo>
                <a:lnTo>
                  <a:pt x="657599" y="2387599"/>
                </a:lnTo>
                <a:lnTo>
                  <a:pt x="664004" y="2349499"/>
                </a:lnTo>
                <a:lnTo>
                  <a:pt x="664215" y="2298699"/>
                </a:lnTo>
                <a:lnTo>
                  <a:pt x="658272" y="2260599"/>
                </a:lnTo>
                <a:lnTo>
                  <a:pt x="646212" y="2209799"/>
                </a:lnTo>
                <a:lnTo>
                  <a:pt x="628077" y="2171699"/>
                </a:lnTo>
                <a:lnTo>
                  <a:pt x="603903" y="2133599"/>
                </a:lnTo>
                <a:lnTo>
                  <a:pt x="593846" y="2120899"/>
                </a:lnTo>
                <a:close/>
              </a:path>
              <a:path w="2858770" h="3644900">
                <a:moveTo>
                  <a:pt x="2055815" y="2120899"/>
                </a:moveTo>
                <a:lnTo>
                  <a:pt x="1797262" y="2120899"/>
                </a:lnTo>
                <a:lnTo>
                  <a:pt x="1841748" y="2133599"/>
                </a:lnTo>
                <a:lnTo>
                  <a:pt x="1882808" y="2146299"/>
                </a:lnTo>
                <a:lnTo>
                  <a:pt x="1919198" y="2171699"/>
                </a:lnTo>
                <a:lnTo>
                  <a:pt x="1949675" y="2197099"/>
                </a:lnTo>
                <a:lnTo>
                  <a:pt x="1972996" y="2235199"/>
                </a:lnTo>
                <a:lnTo>
                  <a:pt x="1987918" y="2273299"/>
                </a:lnTo>
                <a:lnTo>
                  <a:pt x="1993197" y="2324099"/>
                </a:lnTo>
                <a:lnTo>
                  <a:pt x="1987889" y="2362199"/>
                </a:lnTo>
                <a:lnTo>
                  <a:pt x="1972662" y="2412999"/>
                </a:lnTo>
                <a:lnTo>
                  <a:pt x="1948722" y="2451099"/>
                </a:lnTo>
                <a:lnTo>
                  <a:pt x="1917275" y="2476499"/>
                </a:lnTo>
                <a:lnTo>
                  <a:pt x="1879530" y="2501899"/>
                </a:lnTo>
                <a:lnTo>
                  <a:pt x="1836694" y="2514599"/>
                </a:lnTo>
                <a:lnTo>
                  <a:pt x="1789972" y="2527299"/>
                </a:lnTo>
                <a:lnTo>
                  <a:pt x="2058463" y="2527299"/>
                </a:lnTo>
                <a:lnTo>
                  <a:pt x="2061688" y="2514599"/>
                </a:lnTo>
                <a:lnTo>
                  <a:pt x="2065600" y="2514599"/>
                </a:lnTo>
                <a:lnTo>
                  <a:pt x="2092795" y="2463799"/>
                </a:lnTo>
                <a:lnTo>
                  <a:pt x="2112645" y="2425699"/>
                </a:lnTo>
                <a:lnTo>
                  <a:pt x="2125042" y="2374899"/>
                </a:lnTo>
                <a:lnTo>
                  <a:pt x="2129881" y="2324099"/>
                </a:lnTo>
                <a:lnTo>
                  <a:pt x="2127055" y="2273299"/>
                </a:lnTo>
                <a:lnTo>
                  <a:pt x="2116456" y="2235199"/>
                </a:lnTo>
                <a:lnTo>
                  <a:pt x="2097980" y="2184399"/>
                </a:lnTo>
                <a:lnTo>
                  <a:pt x="2071518" y="2146299"/>
                </a:lnTo>
                <a:lnTo>
                  <a:pt x="2055815" y="2120899"/>
                </a:lnTo>
                <a:close/>
              </a:path>
              <a:path w="2858770" h="3644900">
                <a:moveTo>
                  <a:pt x="1203177" y="1625599"/>
                </a:moveTo>
                <a:lnTo>
                  <a:pt x="928505" y="1625599"/>
                </a:lnTo>
                <a:lnTo>
                  <a:pt x="940367" y="1638299"/>
                </a:lnTo>
                <a:lnTo>
                  <a:pt x="989739" y="1650999"/>
                </a:lnTo>
                <a:lnTo>
                  <a:pt x="1136860" y="1650999"/>
                </a:lnTo>
                <a:lnTo>
                  <a:pt x="1185452" y="1638299"/>
                </a:lnTo>
                <a:lnTo>
                  <a:pt x="1203177" y="1625599"/>
                </a:lnTo>
                <a:close/>
              </a:path>
              <a:path w="2858770" h="3644900">
                <a:moveTo>
                  <a:pt x="2135039" y="634999"/>
                </a:moveTo>
                <a:lnTo>
                  <a:pt x="1958488" y="634999"/>
                </a:lnTo>
                <a:lnTo>
                  <a:pt x="1969512" y="647699"/>
                </a:lnTo>
                <a:lnTo>
                  <a:pt x="1998738" y="685799"/>
                </a:lnTo>
                <a:lnTo>
                  <a:pt x="2058017" y="761999"/>
                </a:lnTo>
                <a:lnTo>
                  <a:pt x="2087818" y="787399"/>
                </a:lnTo>
                <a:lnTo>
                  <a:pt x="2117556" y="825499"/>
                </a:lnTo>
                <a:lnTo>
                  <a:pt x="2149863" y="863599"/>
                </a:lnTo>
                <a:lnTo>
                  <a:pt x="2313529" y="1066799"/>
                </a:lnTo>
                <a:lnTo>
                  <a:pt x="2291946" y="1092199"/>
                </a:lnTo>
                <a:lnTo>
                  <a:pt x="2286059" y="1092199"/>
                </a:lnTo>
                <a:lnTo>
                  <a:pt x="2254797" y="1130299"/>
                </a:lnTo>
                <a:lnTo>
                  <a:pt x="2229915" y="1181099"/>
                </a:lnTo>
                <a:lnTo>
                  <a:pt x="2211443" y="1219199"/>
                </a:lnTo>
                <a:lnTo>
                  <a:pt x="2199414" y="1269999"/>
                </a:lnTo>
                <a:lnTo>
                  <a:pt x="2193856" y="1308099"/>
                </a:lnTo>
                <a:lnTo>
                  <a:pt x="2194800" y="1358899"/>
                </a:lnTo>
                <a:lnTo>
                  <a:pt x="2202278" y="1396999"/>
                </a:lnTo>
                <a:lnTo>
                  <a:pt x="2216319" y="1447799"/>
                </a:lnTo>
                <a:lnTo>
                  <a:pt x="2236955" y="1485899"/>
                </a:lnTo>
                <a:lnTo>
                  <a:pt x="2264215" y="1536699"/>
                </a:lnTo>
                <a:lnTo>
                  <a:pt x="2295922" y="1562099"/>
                </a:lnTo>
                <a:lnTo>
                  <a:pt x="2331833" y="1600199"/>
                </a:lnTo>
                <a:lnTo>
                  <a:pt x="2371247" y="1625599"/>
                </a:lnTo>
                <a:lnTo>
                  <a:pt x="2413463" y="1638299"/>
                </a:lnTo>
                <a:lnTo>
                  <a:pt x="2457781" y="1650999"/>
                </a:lnTo>
                <a:lnTo>
                  <a:pt x="2596330" y="1650999"/>
                </a:lnTo>
                <a:lnTo>
                  <a:pt x="2642042" y="1638299"/>
                </a:lnTo>
                <a:lnTo>
                  <a:pt x="2686351" y="1612899"/>
                </a:lnTo>
                <a:lnTo>
                  <a:pt x="2726360" y="1587499"/>
                </a:lnTo>
                <a:lnTo>
                  <a:pt x="2761598" y="1562099"/>
                </a:lnTo>
                <a:lnTo>
                  <a:pt x="2791809" y="1523999"/>
                </a:lnTo>
                <a:lnTo>
                  <a:pt x="2479266" y="1523999"/>
                </a:lnTo>
                <a:lnTo>
                  <a:pt x="2437234" y="1498599"/>
                </a:lnTo>
                <a:lnTo>
                  <a:pt x="2400147" y="1473199"/>
                </a:lnTo>
                <a:lnTo>
                  <a:pt x="2369237" y="1447799"/>
                </a:lnTo>
                <a:lnTo>
                  <a:pt x="2345735" y="1409699"/>
                </a:lnTo>
                <a:lnTo>
                  <a:pt x="2330874" y="1371599"/>
                </a:lnTo>
                <a:lnTo>
                  <a:pt x="2325886" y="1320799"/>
                </a:lnTo>
                <a:lnTo>
                  <a:pt x="2331553" y="1282699"/>
                </a:lnTo>
                <a:lnTo>
                  <a:pt x="2346988" y="1231899"/>
                </a:lnTo>
                <a:lnTo>
                  <a:pt x="2370922" y="1193799"/>
                </a:lnTo>
                <a:lnTo>
                  <a:pt x="2402086" y="1168399"/>
                </a:lnTo>
                <a:lnTo>
                  <a:pt x="2439208" y="1142999"/>
                </a:lnTo>
                <a:lnTo>
                  <a:pt x="2481021" y="1130299"/>
                </a:lnTo>
                <a:lnTo>
                  <a:pt x="2797648" y="1130299"/>
                </a:lnTo>
                <a:lnTo>
                  <a:pt x="2767895" y="1092199"/>
                </a:lnTo>
                <a:lnTo>
                  <a:pt x="2733596" y="1066799"/>
                </a:lnTo>
                <a:lnTo>
                  <a:pt x="2695358" y="1041399"/>
                </a:lnTo>
                <a:lnTo>
                  <a:pt x="2653784" y="1015999"/>
                </a:lnTo>
                <a:lnTo>
                  <a:pt x="2609480" y="1003299"/>
                </a:lnTo>
                <a:lnTo>
                  <a:pt x="2453350" y="1003299"/>
                </a:lnTo>
                <a:lnTo>
                  <a:pt x="2439377" y="990599"/>
                </a:lnTo>
                <a:lnTo>
                  <a:pt x="2426476" y="990599"/>
                </a:lnTo>
                <a:lnTo>
                  <a:pt x="2416806" y="977899"/>
                </a:lnTo>
                <a:lnTo>
                  <a:pt x="2135039" y="634999"/>
                </a:lnTo>
                <a:close/>
              </a:path>
              <a:path w="2858770" h="3644900">
                <a:moveTo>
                  <a:pt x="1333059" y="1130299"/>
                </a:moveTo>
                <a:lnTo>
                  <a:pt x="1107118" y="1130299"/>
                </a:lnTo>
                <a:lnTo>
                  <a:pt x="1149599" y="1142999"/>
                </a:lnTo>
                <a:lnTo>
                  <a:pt x="1187030" y="1168399"/>
                </a:lnTo>
                <a:lnTo>
                  <a:pt x="1218220" y="1206499"/>
                </a:lnTo>
                <a:lnTo>
                  <a:pt x="1241978" y="1231899"/>
                </a:lnTo>
                <a:lnTo>
                  <a:pt x="1257115" y="1282699"/>
                </a:lnTo>
                <a:lnTo>
                  <a:pt x="1262439" y="1320799"/>
                </a:lnTo>
                <a:lnTo>
                  <a:pt x="1257168" y="1371599"/>
                </a:lnTo>
                <a:lnTo>
                  <a:pt x="1242144" y="1409699"/>
                </a:lnTo>
                <a:lnTo>
                  <a:pt x="1218620" y="1447799"/>
                </a:lnTo>
                <a:lnTo>
                  <a:pt x="1187848" y="1485899"/>
                </a:lnTo>
                <a:lnTo>
                  <a:pt x="1151080" y="1498599"/>
                </a:lnTo>
                <a:lnTo>
                  <a:pt x="1109566" y="1523999"/>
                </a:lnTo>
                <a:lnTo>
                  <a:pt x="1333283" y="1523999"/>
                </a:lnTo>
                <a:lnTo>
                  <a:pt x="1341636" y="1498599"/>
                </a:lnTo>
                <a:lnTo>
                  <a:pt x="1366536" y="1460499"/>
                </a:lnTo>
                <a:lnTo>
                  <a:pt x="1383877" y="1409699"/>
                </a:lnTo>
                <a:lnTo>
                  <a:pt x="1393729" y="1358899"/>
                </a:lnTo>
                <a:lnTo>
                  <a:pt x="1396160" y="1320799"/>
                </a:lnTo>
                <a:lnTo>
                  <a:pt x="1391240" y="1269999"/>
                </a:lnTo>
                <a:lnTo>
                  <a:pt x="1379037" y="1219199"/>
                </a:lnTo>
                <a:lnTo>
                  <a:pt x="1359620" y="1181099"/>
                </a:lnTo>
                <a:lnTo>
                  <a:pt x="1333059" y="1130299"/>
                </a:lnTo>
                <a:close/>
              </a:path>
              <a:path w="2858770" h="3644900">
                <a:moveTo>
                  <a:pt x="2797648" y="1130299"/>
                </a:moveTo>
                <a:lnTo>
                  <a:pt x="2572708" y="1130299"/>
                </a:lnTo>
                <a:lnTo>
                  <a:pt x="2614893" y="1142999"/>
                </a:lnTo>
                <a:lnTo>
                  <a:pt x="2651750" y="1168399"/>
                </a:lnTo>
                <a:lnTo>
                  <a:pt x="2682217" y="1206499"/>
                </a:lnTo>
                <a:lnTo>
                  <a:pt x="2705234" y="1244599"/>
                </a:lnTo>
                <a:lnTo>
                  <a:pt x="2719742" y="1282699"/>
                </a:lnTo>
                <a:lnTo>
                  <a:pt x="2724679" y="1333499"/>
                </a:lnTo>
                <a:lnTo>
                  <a:pt x="2719168" y="1371599"/>
                </a:lnTo>
                <a:lnTo>
                  <a:pt x="2703871" y="1409699"/>
                </a:lnTo>
                <a:lnTo>
                  <a:pt x="2680058" y="1447799"/>
                </a:lnTo>
                <a:lnTo>
                  <a:pt x="2648997" y="1485899"/>
                </a:lnTo>
                <a:lnTo>
                  <a:pt x="2611956" y="1511299"/>
                </a:lnTo>
                <a:lnTo>
                  <a:pt x="2570204" y="1523999"/>
                </a:lnTo>
                <a:lnTo>
                  <a:pt x="2791809" y="1523999"/>
                </a:lnTo>
                <a:lnTo>
                  <a:pt x="2816738" y="1485899"/>
                </a:lnTo>
                <a:lnTo>
                  <a:pt x="2836130" y="1447799"/>
                </a:lnTo>
                <a:lnTo>
                  <a:pt x="2849729" y="1396999"/>
                </a:lnTo>
                <a:lnTo>
                  <a:pt x="2857281" y="1358899"/>
                </a:lnTo>
                <a:lnTo>
                  <a:pt x="2858530" y="1308099"/>
                </a:lnTo>
                <a:lnTo>
                  <a:pt x="2853222" y="1269999"/>
                </a:lnTo>
                <a:lnTo>
                  <a:pt x="2841100" y="1219199"/>
                </a:lnTo>
                <a:lnTo>
                  <a:pt x="2822251" y="1168399"/>
                </a:lnTo>
                <a:lnTo>
                  <a:pt x="2797648" y="1130299"/>
                </a:lnTo>
                <a:close/>
              </a:path>
              <a:path w="2858770" h="3644900">
                <a:moveTo>
                  <a:pt x="1865903" y="0"/>
                </a:moveTo>
                <a:lnTo>
                  <a:pt x="1731459" y="0"/>
                </a:lnTo>
                <a:lnTo>
                  <a:pt x="1688305" y="12699"/>
                </a:lnTo>
                <a:lnTo>
                  <a:pt x="1646981" y="25399"/>
                </a:lnTo>
                <a:lnTo>
                  <a:pt x="1608086" y="50799"/>
                </a:lnTo>
                <a:lnTo>
                  <a:pt x="1572221" y="76199"/>
                </a:lnTo>
                <a:lnTo>
                  <a:pt x="1539985" y="114299"/>
                </a:lnTo>
                <a:lnTo>
                  <a:pt x="1512520" y="152399"/>
                </a:lnTo>
                <a:lnTo>
                  <a:pt x="1490885" y="190499"/>
                </a:lnTo>
                <a:lnTo>
                  <a:pt x="1475184" y="241299"/>
                </a:lnTo>
                <a:lnTo>
                  <a:pt x="1465522" y="279399"/>
                </a:lnTo>
                <a:lnTo>
                  <a:pt x="1462004" y="317499"/>
                </a:lnTo>
                <a:lnTo>
                  <a:pt x="1464735" y="368299"/>
                </a:lnTo>
                <a:lnTo>
                  <a:pt x="1473821" y="406399"/>
                </a:lnTo>
                <a:lnTo>
                  <a:pt x="1489365" y="457199"/>
                </a:lnTo>
                <a:lnTo>
                  <a:pt x="1511474" y="495299"/>
                </a:lnTo>
                <a:lnTo>
                  <a:pt x="1523168" y="520699"/>
                </a:lnTo>
                <a:lnTo>
                  <a:pt x="1525483" y="533399"/>
                </a:lnTo>
                <a:lnTo>
                  <a:pt x="1519076" y="558799"/>
                </a:lnTo>
                <a:lnTo>
                  <a:pt x="1504603" y="584199"/>
                </a:lnTo>
                <a:lnTo>
                  <a:pt x="1471573" y="622299"/>
                </a:lnTo>
                <a:lnTo>
                  <a:pt x="1307937" y="812799"/>
                </a:lnTo>
                <a:lnTo>
                  <a:pt x="1275442" y="863599"/>
                </a:lnTo>
                <a:lnTo>
                  <a:pt x="1178238" y="977899"/>
                </a:lnTo>
                <a:lnTo>
                  <a:pt x="1166030" y="990599"/>
                </a:lnTo>
                <a:lnTo>
                  <a:pt x="1153113" y="1003299"/>
                </a:lnTo>
                <a:lnTo>
                  <a:pt x="1329880" y="1003299"/>
                </a:lnTo>
                <a:lnTo>
                  <a:pt x="1531313" y="761999"/>
                </a:lnTo>
                <a:lnTo>
                  <a:pt x="1563134" y="711199"/>
                </a:lnTo>
                <a:lnTo>
                  <a:pt x="1626967" y="634999"/>
                </a:lnTo>
                <a:lnTo>
                  <a:pt x="2135039" y="634999"/>
                </a:lnTo>
                <a:lnTo>
                  <a:pt x="2072280" y="558799"/>
                </a:lnTo>
                <a:lnTo>
                  <a:pt x="2063431" y="546099"/>
                </a:lnTo>
                <a:lnTo>
                  <a:pt x="2061582" y="533399"/>
                </a:lnTo>
                <a:lnTo>
                  <a:pt x="1797478" y="533399"/>
                </a:lnTo>
                <a:lnTo>
                  <a:pt x="1751383" y="520699"/>
                </a:lnTo>
                <a:lnTo>
                  <a:pt x="1708956" y="507999"/>
                </a:lnTo>
                <a:lnTo>
                  <a:pt x="1671462" y="482599"/>
                </a:lnTo>
                <a:lnTo>
                  <a:pt x="1640169" y="457199"/>
                </a:lnTo>
                <a:lnTo>
                  <a:pt x="1616345" y="419099"/>
                </a:lnTo>
                <a:lnTo>
                  <a:pt x="1601256" y="368299"/>
                </a:lnTo>
                <a:lnTo>
                  <a:pt x="1596170" y="330199"/>
                </a:lnTo>
                <a:lnTo>
                  <a:pt x="1601711" y="279399"/>
                </a:lnTo>
                <a:lnTo>
                  <a:pt x="1616911" y="241299"/>
                </a:lnTo>
                <a:lnTo>
                  <a:pt x="1640648" y="203199"/>
                </a:lnTo>
                <a:lnTo>
                  <a:pt x="1671798" y="177799"/>
                </a:lnTo>
                <a:lnTo>
                  <a:pt x="1709239" y="152399"/>
                </a:lnTo>
                <a:lnTo>
                  <a:pt x="1751850" y="139699"/>
                </a:lnTo>
                <a:lnTo>
                  <a:pt x="1798506" y="126999"/>
                </a:lnTo>
                <a:lnTo>
                  <a:pt x="2058546" y="126999"/>
                </a:lnTo>
                <a:lnTo>
                  <a:pt x="2027816" y="88899"/>
                </a:lnTo>
                <a:lnTo>
                  <a:pt x="1992529" y="63499"/>
                </a:lnTo>
                <a:lnTo>
                  <a:pt x="1953209" y="38099"/>
                </a:lnTo>
                <a:lnTo>
                  <a:pt x="1910381" y="12699"/>
                </a:lnTo>
                <a:lnTo>
                  <a:pt x="1865903" y="0"/>
                </a:lnTo>
                <a:close/>
              </a:path>
              <a:path w="2858770" h="3644900">
                <a:moveTo>
                  <a:pt x="2563051" y="990599"/>
                </a:moveTo>
                <a:lnTo>
                  <a:pt x="2515100" y="990599"/>
                </a:lnTo>
                <a:lnTo>
                  <a:pt x="2466234" y="1003299"/>
                </a:lnTo>
                <a:lnTo>
                  <a:pt x="2609480" y="1003299"/>
                </a:lnTo>
                <a:lnTo>
                  <a:pt x="2563051" y="990599"/>
                </a:lnTo>
                <a:close/>
              </a:path>
              <a:path w="2858770" h="3644900">
                <a:moveTo>
                  <a:pt x="1919245" y="634999"/>
                </a:moveTo>
                <a:lnTo>
                  <a:pt x="1670084" y="634999"/>
                </a:lnTo>
                <a:lnTo>
                  <a:pt x="1770186" y="660399"/>
                </a:lnTo>
                <a:lnTo>
                  <a:pt x="1820030" y="660399"/>
                </a:lnTo>
                <a:lnTo>
                  <a:pt x="1919245" y="634999"/>
                </a:lnTo>
                <a:close/>
              </a:path>
              <a:path w="2858770" h="3644900">
                <a:moveTo>
                  <a:pt x="2058546" y="126999"/>
                </a:moveTo>
                <a:lnTo>
                  <a:pt x="1798506" y="126999"/>
                </a:lnTo>
                <a:lnTo>
                  <a:pt x="1842776" y="139699"/>
                </a:lnTo>
                <a:lnTo>
                  <a:pt x="1883588" y="152399"/>
                </a:lnTo>
                <a:lnTo>
                  <a:pt x="1919729" y="177799"/>
                </a:lnTo>
                <a:lnTo>
                  <a:pt x="1949987" y="203199"/>
                </a:lnTo>
                <a:lnTo>
                  <a:pt x="1973150" y="241299"/>
                </a:lnTo>
                <a:lnTo>
                  <a:pt x="1988004" y="279399"/>
                </a:lnTo>
                <a:lnTo>
                  <a:pt x="1993337" y="330199"/>
                </a:lnTo>
                <a:lnTo>
                  <a:pt x="1988152" y="368299"/>
                </a:lnTo>
                <a:lnTo>
                  <a:pt x="1973156" y="419099"/>
                </a:lnTo>
                <a:lnTo>
                  <a:pt x="1949676" y="457199"/>
                </a:lnTo>
                <a:lnTo>
                  <a:pt x="1919040" y="482599"/>
                </a:lnTo>
                <a:lnTo>
                  <a:pt x="1882577" y="507999"/>
                </a:lnTo>
                <a:lnTo>
                  <a:pt x="1841613" y="520699"/>
                </a:lnTo>
                <a:lnTo>
                  <a:pt x="1797478" y="533399"/>
                </a:lnTo>
                <a:lnTo>
                  <a:pt x="2061582" y="533399"/>
                </a:lnTo>
                <a:lnTo>
                  <a:pt x="2064660" y="520699"/>
                </a:lnTo>
                <a:lnTo>
                  <a:pt x="2070591" y="507999"/>
                </a:lnTo>
                <a:lnTo>
                  <a:pt x="2088117" y="469899"/>
                </a:lnTo>
                <a:lnTo>
                  <a:pt x="2104843" y="419099"/>
                </a:lnTo>
                <a:lnTo>
                  <a:pt x="2118168" y="380999"/>
                </a:lnTo>
                <a:lnTo>
                  <a:pt x="2125493" y="342899"/>
                </a:lnTo>
                <a:lnTo>
                  <a:pt x="2125412" y="292099"/>
                </a:lnTo>
                <a:lnTo>
                  <a:pt x="2118153" y="241299"/>
                </a:lnTo>
                <a:lnTo>
                  <a:pt x="2104239" y="203199"/>
                </a:lnTo>
                <a:lnTo>
                  <a:pt x="2084195" y="165099"/>
                </a:lnTo>
                <a:lnTo>
                  <a:pt x="2058546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10160000" y="0"/>
                </a:moveTo>
                <a:lnTo>
                  <a:pt x="0" y="0"/>
                </a:lnTo>
                <a:lnTo>
                  <a:pt x="0" y="7620000"/>
                </a:lnTo>
                <a:lnTo>
                  <a:pt x="10160000" y="7620000"/>
                </a:lnTo>
                <a:lnTo>
                  <a:pt x="10160000" y="0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5625" y="844550"/>
            <a:ext cx="6495647" cy="214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818" y="3715820"/>
            <a:ext cx="9281160" cy="267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1299"/>
              </a:lnSpc>
              <a:spcBef>
                <a:spcPts val="95"/>
              </a:spcBef>
              <a:tabLst>
                <a:tab pos="5665470" algn="l"/>
              </a:tabLst>
            </a:pPr>
            <a:r>
              <a:rPr sz="2450" b="0" spc="-15" dirty="0">
                <a:solidFill>
                  <a:srgbClr val="FFFFFF"/>
                </a:solidFill>
                <a:latin typeface="Roboto Slab Light"/>
                <a:cs typeface="Roboto Slab Light"/>
              </a:rPr>
              <a:t>Tendo </a:t>
            </a:r>
            <a:r>
              <a:rPr sz="2450" b="0" spc="20" dirty="0">
                <a:solidFill>
                  <a:srgbClr val="FFFFFF"/>
                </a:solidFill>
                <a:latin typeface="Roboto Slab Light"/>
                <a:cs typeface="Roboto Slab Light"/>
              </a:rPr>
              <a:t>em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vista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a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nossa disponibilidade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de </a:t>
            </a:r>
            <a:r>
              <a:rPr sz="2450" b="0" spc="5" dirty="0">
                <a:solidFill>
                  <a:srgbClr val="FFFFFF"/>
                </a:solidFill>
                <a:latin typeface="Roboto Slab Light"/>
                <a:cs typeface="Roboto Slab Light"/>
              </a:rPr>
              <a:t>variáveis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inseridas  para </a:t>
            </a:r>
            <a:r>
              <a:rPr sz="2450" b="0" spc="5" dirty="0">
                <a:solidFill>
                  <a:srgbClr val="FFFFFF"/>
                </a:solidFill>
                <a:latin typeface="Roboto Slab Light"/>
                <a:cs typeface="Roboto Slab Light"/>
              </a:rPr>
              <a:t>treinamento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dos dados,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a </a:t>
            </a:r>
            <a:r>
              <a:rPr sz="2450" b="0" spc="20" dirty="0">
                <a:solidFill>
                  <a:srgbClr val="FFFFFF"/>
                </a:solidFill>
                <a:latin typeface="Roboto Slab Light"/>
                <a:cs typeface="Roboto Slab Light"/>
              </a:rPr>
              <a:t>técnica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utilizada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de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Machine  Learning que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mais se adéqua é a Random </a:t>
            </a:r>
            <a:r>
              <a:rPr sz="2450" b="0" spc="-5" dirty="0">
                <a:solidFill>
                  <a:srgbClr val="FFFFFF"/>
                </a:solidFill>
                <a:latin typeface="Roboto Slab Light"/>
                <a:cs typeface="Roboto Slab Light"/>
              </a:rPr>
              <a:t>Forest,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de </a:t>
            </a:r>
            <a:r>
              <a:rPr sz="2450" b="0" spc="5" dirty="0">
                <a:solidFill>
                  <a:srgbClr val="FFFFFF"/>
                </a:solidFill>
                <a:latin typeface="Roboto Slab Light"/>
                <a:cs typeface="Roboto Slab Light"/>
              </a:rPr>
              <a:t>aprendiza- 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gem supervisionada </a:t>
            </a:r>
            <a:r>
              <a:rPr sz="2450" b="0" spc="5" dirty="0">
                <a:solidFill>
                  <a:srgbClr val="FFFFFF"/>
                </a:solidFill>
                <a:latin typeface="Roboto Slab Light"/>
                <a:cs typeface="Roboto Slab Light"/>
              </a:rPr>
              <a:t>,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pois </a:t>
            </a:r>
            <a:r>
              <a:rPr sz="2450" b="0" spc="20" dirty="0">
                <a:solidFill>
                  <a:srgbClr val="FFFFFF"/>
                </a:solidFill>
                <a:latin typeface="Roboto Slab Light"/>
                <a:cs typeface="Roboto Slab Light"/>
              </a:rPr>
              <a:t>em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comparação </a:t>
            </a:r>
            <a:r>
              <a:rPr sz="2450" b="0" spc="20" dirty="0">
                <a:solidFill>
                  <a:srgbClr val="FFFFFF"/>
                </a:solidFill>
                <a:latin typeface="Roboto Slab Light"/>
                <a:cs typeface="Roboto Slab Light"/>
              </a:rPr>
              <a:t>com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a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regressão  logística ela </a:t>
            </a:r>
            <a:r>
              <a:rPr sz="2450" b="0" spc="5" dirty="0">
                <a:solidFill>
                  <a:srgbClr val="FFFFFF"/>
                </a:solidFill>
                <a:latin typeface="Roboto Slab Light"/>
                <a:cs typeface="Roboto Slab Light"/>
              </a:rPr>
              <a:t>apresentou melhores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resultados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e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pelo </a:t>
            </a:r>
            <a:r>
              <a:rPr sz="2450" b="0" dirty="0">
                <a:solidFill>
                  <a:srgbClr val="FFFFFF"/>
                </a:solidFill>
                <a:latin typeface="Roboto Slab Light"/>
                <a:cs typeface="Roboto Slab Light"/>
              </a:rPr>
              <a:t>fato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de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fun- 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cionar </a:t>
            </a:r>
            <a:r>
              <a:rPr sz="2450" b="0" spc="25" dirty="0">
                <a:solidFill>
                  <a:srgbClr val="FFFFFF"/>
                </a:solidFill>
                <a:latin typeface="Roboto Slab Light"/>
                <a:cs typeface="Roboto Slab Light"/>
              </a:rPr>
              <a:t>bem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no nosso </a:t>
            </a:r>
            <a:r>
              <a:rPr sz="2450" b="0" spc="20" dirty="0">
                <a:solidFill>
                  <a:srgbClr val="FFFFFF"/>
                </a:solidFill>
                <a:latin typeface="Roboto Slab Light"/>
                <a:cs typeface="Roboto Slab Light"/>
              </a:rPr>
              <a:t>escopo</a:t>
            </a:r>
            <a:r>
              <a:rPr sz="2450" b="0" spc="5" dirty="0">
                <a:solidFill>
                  <a:srgbClr val="FFFFFF"/>
                </a:solidFill>
                <a:latin typeface="Roboto Slab Light"/>
                <a:cs typeface="Roboto Slab Light"/>
              </a:rPr>
              <a:t>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e </a:t>
            </a:r>
            <a:r>
              <a:rPr sz="2450" b="0" dirty="0">
                <a:solidFill>
                  <a:srgbClr val="FFFFFF"/>
                </a:solidFill>
                <a:latin typeface="Roboto Slab Light"/>
                <a:cs typeface="Roboto Slab Light"/>
              </a:rPr>
              <a:t>projeto	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de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análise </a:t>
            </a:r>
            <a:r>
              <a:rPr sz="2450" b="0" spc="20" dirty="0">
                <a:solidFill>
                  <a:srgbClr val="FFFFFF"/>
                </a:solidFill>
                <a:latin typeface="Roboto Slab Light"/>
                <a:cs typeface="Roboto Slab Light"/>
              </a:rPr>
              <a:t>com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combi-  </a:t>
            </a:r>
            <a:r>
              <a:rPr sz="2450" b="0" spc="20" dirty="0">
                <a:solidFill>
                  <a:srgbClr val="FFFFFF"/>
                </a:solidFill>
                <a:latin typeface="Roboto Slab Light"/>
                <a:cs typeface="Roboto Slab Light"/>
              </a:rPr>
              <a:t>nações </a:t>
            </a:r>
            <a:r>
              <a:rPr sz="2450" b="0" spc="15" dirty="0">
                <a:solidFill>
                  <a:srgbClr val="FFFFFF"/>
                </a:solidFill>
                <a:latin typeface="Roboto Slab Light"/>
                <a:cs typeface="Roboto Slab Light"/>
              </a:rPr>
              <a:t>e </a:t>
            </a:r>
            <a:r>
              <a:rPr sz="2450" b="0" spc="5" dirty="0">
                <a:solidFill>
                  <a:srgbClr val="FFFFFF"/>
                </a:solidFill>
                <a:latin typeface="Roboto Slab Light"/>
                <a:cs typeface="Roboto Slab Light"/>
              </a:rPr>
              <a:t>sintomas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para identiﬁcar</a:t>
            </a:r>
            <a:r>
              <a:rPr sz="2450" b="0" spc="-20" dirty="0">
                <a:solidFill>
                  <a:srgbClr val="FFFFFF"/>
                </a:solidFill>
                <a:latin typeface="Roboto Slab Light"/>
                <a:cs typeface="Roboto Slab Light"/>
              </a:rPr>
              <a:t> </a:t>
            </a:r>
            <a:r>
              <a:rPr sz="2450" b="0" spc="10" dirty="0">
                <a:solidFill>
                  <a:srgbClr val="FFFFFF"/>
                </a:solidFill>
                <a:latin typeface="Roboto Slab Light"/>
                <a:cs typeface="Roboto Slab Light"/>
              </a:rPr>
              <a:t>doenças.</a:t>
            </a:r>
            <a:endParaRPr sz="2450">
              <a:latin typeface="Roboto Slab Light"/>
              <a:cs typeface="Roboto Sla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854" y="629229"/>
            <a:ext cx="844740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Ferramentas </a:t>
            </a:r>
            <a:r>
              <a:rPr spc="10" dirty="0"/>
              <a:t>envolvidas </a:t>
            </a:r>
            <a:r>
              <a:rPr spc="-5" dirty="0"/>
              <a:t>no</a:t>
            </a:r>
            <a:r>
              <a:rPr spc="-65" dirty="0"/>
              <a:t> </a:t>
            </a:r>
            <a:r>
              <a:rPr spc="60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012" y="1676400"/>
            <a:ext cx="8080375" cy="5475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3380">
              <a:lnSpc>
                <a:spcPct val="100000"/>
              </a:lnSpc>
              <a:spcBef>
                <a:spcPts val="100"/>
              </a:spcBef>
              <a:buChar char="-"/>
              <a:tabLst>
                <a:tab pos="223520" algn="l"/>
                <a:tab pos="1494155" algn="l"/>
              </a:tabLst>
            </a:pP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Dados de </a:t>
            </a:r>
            <a:r>
              <a:rPr sz="2600" spc="-15" dirty="0">
                <a:solidFill>
                  <a:srgbClr val="FFFFFF"/>
                </a:solidFill>
                <a:latin typeface="Roboto Slab"/>
                <a:cs typeface="Roboto Slab"/>
              </a:rPr>
              <a:t>entrada: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uma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base </a:t>
            </a:r>
            <a:r>
              <a:rPr sz="2600" spc="10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os </a:t>
            </a:r>
            <a:r>
              <a:rPr sz="2600" spc="-15" dirty="0">
                <a:solidFill>
                  <a:srgbClr val="FFFFFF"/>
                </a:solidFill>
                <a:latin typeface="Roboto Slab"/>
                <a:cs typeface="Roboto Slab"/>
              </a:rPr>
              <a:t>sintomas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do  </a:t>
            </a:r>
            <a:r>
              <a:rPr sz="2600" spc="-15" dirty="0">
                <a:solidFill>
                  <a:srgbClr val="FFFFFF"/>
                </a:solidFill>
                <a:latin typeface="Roboto Slab"/>
                <a:cs typeface="Roboto Slab"/>
              </a:rPr>
              <a:t>paciente	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gerada de </a:t>
            </a:r>
            <a:r>
              <a:rPr sz="2600" spc="-10" dirty="0">
                <a:solidFill>
                  <a:srgbClr val="FFFFFF"/>
                </a:solidFill>
                <a:latin typeface="Roboto Slab"/>
                <a:cs typeface="Roboto Slab"/>
              </a:rPr>
              <a:t>maneira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Roboto Slab"/>
                <a:cs typeface="Roboto Slab"/>
              </a:rPr>
              <a:t>sintética;</a:t>
            </a:r>
            <a:endParaRPr sz="2600" dirty="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Roboto Slab"/>
              <a:buChar char="-"/>
            </a:pPr>
            <a:endParaRPr sz="2300" dirty="0">
              <a:latin typeface="Roboto Slab"/>
              <a:cs typeface="Roboto Slab"/>
            </a:endParaRPr>
          </a:p>
          <a:p>
            <a:pPr marL="12700" marR="81280">
              <a:lnSpc>
                <a:spcPct val="100000"/>
              </a:lnSpc>
              <a:buChar char="-"/>
              <a:tabLst>
                <a:tab pos="223520" algn="l"/>
              </a:tabLst>
            </a:pPr>
            <a:r>
              <a:rPr sz="2600" spc="-10" dirty="0">
                <a:solidFill>
                  <a:srgbClr val="FFFFFF"/>
                </a:solidFill>
                <a:latin typeface="Roboto Slab"/>
                <a:cs typeface="Roboto Slab"/>
              </a:rPr>
              <a:t>Processamento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para “marcar” qual registro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da 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base que </a:t>
            </a:r>
            <a:r>
              <a:rPr sz="2600" spc="-15" dirty="0">
                <a:solidFill>
                  <a:srgbClr val="FFFFFF"/>
                </a:solidFill>
                <a:latin typeface="Roboto Slab"/>
                <a:cs typeface="Roboto Slab"/>
              </a:rPr>
              <a:t>tem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cefaleia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positiva e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para qual </a:t>
            </a:r>
            <a:r>
              <a:rPr sz="2600" spc="10" dirty="0">
                <a:solidFill>
                  <a:srgbClr val="FFFFFF"/>
                </a:solidFill>
                <a:latin typeface="Roboto Slab"/>
                <a:cs typeface="Roboto Slab"/>
              </a:rPr>
              <a:t>tipo </a:t>
            </a:r>
            <a:r>
              <a:rPr sz="2600" spc="5" dirty="0">
                <a:solidFill>
                  <a:srgbClr val="FFFFFF"/>
                </a:solidFill>
                <a:latin typeface="Roboto Slab"/>
                <a:cs typeface="Roboto Slab"/>
              </a:rPr>
              <a:t>(com  </a:t>
            </a:r>
            <a:r>
              <a:rPr sz="2600" spc="-25" dirty="0">
                <a:solidFill>
                  <a:srgbClr val="FFFFFF"/>
                </a:solidFill>
                <a:latin typeface="Roboto Slab"/>
                <a:cs typeface="Roboto Slab"/>
              </a:rPr>
              <a:t>Aura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e Sem</a:t>
            </a:r>
            <a:r>
              <a:rPr sz="2600" spc="2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Roboto Slab"/>
                <a:cs typeface="Roboto Slab"/>
              </a:rPr>
              <a:t>Aura);</a:t>
            </a:r>
            <a:endParaRPr sz="2600" dirty="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Roboto Slab"/>
              <a:buChar char="-"/>
            </a:pPr>
            <a:endParaRPr sz="2300" dirty="0">
              <a:latin typeface="Roboto Slab"/>
              <a:cs typeface="Roboto Slab"/>
            </a:endParaRPr>
          </a:p>
          <a:p>
            <a:pPr marL="222885" indent="-210820">
              <a:lnSpc>
                <a:spcPct val="100000"/>
              </a:lnSpc>
              <a:buChar char="-"/>
              <a:tabLst>
                <a:tab pos="223520" algn="l"/>
              </a:tabLst>
            </a:pP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Realizar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estatísticas em relação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às informações</a:t>
            </a:r>
            <a:r>
              <a:rPr sz="2600" spc="4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da</a:t>
            </a:r>
            <a:endParaRPr sz="2600" dirty="0">
              <a:latin typeface="Roboto Slab"/>
              <a:cs typeface="Roboto Slab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base gerada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e classiﬁcada </a:t>
            </a:r>
            <a:r>
              <a:rPr sz="2600" spc="10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as</a:t>
            </a:r>
            <a:r>
              <a:rPr sz="2600" spc="-2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informações;</a:t>
            </a:r>
            <a:endParaRPr sz="2600" dirty="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Roboto Slab"/>
              <a:cs typeface="Roboto Slab"/>
            </a:endParaRPr>
          </a:p>
          <a:p>
            <a:pPr marL="222885" indent="-210820">
              <a:lnSpc>
                <a:spcPct val="100000"/>
              </a:lnSpc>
              <a:buChar char="-"/>
              <a:tabLst>
                <a:tab pos="223520" algn="l"/>
              </a:tabLst>
            </a:pP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Aplicação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de </a:t>
            </a:r>
            <a:r>
              <a:rPr sz="2600" spc="-15" dirty="0">
                <a:solidFill>
                  <a:srgbClr val="FFFFFF"/>
                </a:solidFill>
                <a:latin typeface="Roboto Slab"/>
                <a:cs typeface="Roboto Slab"/>
              </a:rPr>
              <a:t>ferramentas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de Machine</a:t>
            </a:r>
            <a:r>
              <a:rPr sz="2600" spc="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dirty="0" smtClean="0">
                <a:solidFill>
                  <a:srgbClr val="FFFFFF"/>
                </a:solidFill>
                <a:latin typeface="Roboto Slab"/>
                <a:cs typeface="Roboto Slab"/>
              </a:rPr>
              <a:t>Learning</a:t>
            </a:r>
            <a:endParaRPr lang="pt-BR" sz="2600" dirty="0" smtClean="0">
              <a:solidFill>
                <a:srgbClr val="FFFFFF"/>
              </a:solidFill>
              <a:latin typeface="Roboto Slab"/>
              <a:cs typeface="Roboto Slab"/>
            </a:endParaRPr>
          </a:p>
          <a:p>
            <a:pPr marL="222885" indent="-210820">
              <a:lnSpc>
                <a:spcPct val="100000"/>
              </a:lnSpc>
              <a:buChar char="-"/>
              <a:tabLst>
                <a:tab pos="223520" algn="l"/>
              </a:tabLst>
            </a:pPr>
            <a:endParaRPr lang="pt-BR" sz="2600" dirty="0" smtClean="0">
              <a:solidFill>
                <a:srgbClr val="FFFFFF"/>
              </a:solidFill>
              <a:latin typeface="Roboto Slab"/>
              <a:cs typeface="Roboto Slab"/>
            </a:endParaRPr>
          </a:p>
          <a:p>
            <a:pPr marL="222885" indent="-210820">
              <a:lnSpc>
                <a:spcPct val="100000"/>
              </a:lnSpc>
              <a:buChar char="-"/>
              <a:tabLst>
                <a:tab pos="223520" algn="l"/>
              </a:tabLst>
            </a:pPr>
            <a:r>
              <a:rPr lang="pt-BR" sz="2600" dirty="0" smtClean="0">
                <a:solidFill>
                  <a:srgbClr val="FFFFFF"/>
                </a:solidFill>
                <a:latin typeface="Roboto Slab"/>
                <a:cs typeface="Roboto Slab"/>
              </a:rPr>
              <a:t>Processamento das informações e geração das informações de saída</a:t>
            </a:r>
            <a:endParaRPr sz="2600" dirty="0">
              <a:latin typeface="Roboto Slab"/>
              <a:cs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3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5800"/>
            <a:ext cx="10160000" cy="6019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7102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3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458" y="1295400"/>
            <a:ext cx="10145542" cy="5486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8832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325" y="3270822"/>
            <a:ext cx="230251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55" dirty="0">
                <a:solidFill>
                  <a:srgbClr val="FFFFFF"/>
                </a:solidFill>
                <a:latin typeface="Roboto Slab"/>
                <a:cs typeface="Roboto Slab"/>
              </a:rPr>
              <a:t>Proposta:</a:t>
            </a:r>
            <a:endParaRPr sz="4000">
              <a:latin typeface="Roboto Slab"/>
              <a:cs typeface="Roboto Slab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6097" y="3147119"/>
            <a:ext cx="504063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600" spc="-25" dirty="0"/>
              <a:t>Ferramenta </a:t>
            </a:r>
            <a:r>
              <a:rPr sz="2600" spc="-5" dirty="0"/>
              <a:t>de IA para </a:t>
            </a:r>
            <a:r>
              <a:rPr sz="2600" dirty="0"/>
              <a:t>o auxílio  na </a:t>
            </a:r>
            <a:r>
              <a:rPr sz="2600" spc="-5" dirty="0"/>
              <a:t>tomada de </a:t>
            </a:r>
            <a:r>
              <a:rPr sz="2600" spc="5" dirty="0"/>
              <a:t>decisão </a:t>
            </a:r>
            <a:r>
              <a:rPr sz="2600" spc="-5" dirty="0"/>
              <a:t>para </a:t>
            </a:r>
            <a:r>
              <a:rPr sz="2600" dirty="0"/>
              <a:t>a  </a:t>
            </a:r>
            <a:r>
              <a:rPr sz="2600" spc="10" dirty="0"/>
              <a:t>detecção </a:t>
            </a:r>
            <a:r>
              <a:rPr sz="2600" spc="-5" dirty="0"/>
              <a:t>do </a:t>
            </a:r>
            <a:r>
              <a:rPr sz="2600" spc="10" dirty="0"/>
              <a:t>tipo </a:t>
            </a:r>
            <a:r>
              <a:rPr sz="2600" spc="-5" dirty="0"/>
              <a:t>de</a:t>
            </a:r>
            <a:r>
              <a:rPr sz="2600" spc="-60" dirty="0"/>
              <a:t> </a:t>
            </a:r>
            <a:r>
              <a:rPr sz="2600" spc="-5" dirty="0"/>
              <a:t>cefaleia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325" y="845129"/>
            <a:ext cx="237934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Sem</a:t>
            </a:r>
            <a:r>
              <a:rPr spc="-85" dirty="0"/>
              <a:t> </a:t>
            </a:r>
            <a:r>
              <a:rPr spc="-25" dirty="0"/>
              <a:t>Aura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3315308"/>
            <a:ext cx="332867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Classiﬁcada como a  </a:t>
            </a:r>
            <a:r>
              <a:rPr sz="2600" spc="5" dirty="0">
                <a:solidFill>
                  <a:srgbClr val="FFFFFF"/>
                </a:solidFill>
                <a:latin typeface="Roboto Slab"/>
                <a:cs typeface="Roboto Slab"/>
              </a:rPr>
              <a:t>enxaqueca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comum,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 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sem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aura é causada  </a:t>
            </a:r>
            <a:r>
              <a:rPr sz="2600" spc="10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uma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dor</a:t>
            </a:r>
            <a:r>
              <a:rPr sz="2600" spc="-7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Roboto Slab"/>
                <a:cs typeface="Roboto Slab"/>
              </a:rPr>
              <a:t>intensa 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em 2/3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da região da  </a:t>
            </a:r>
            <a:r>
              <a:rPr sz="2600" spc="20" dirty="0">
                <a:solidFill>
                  <a:srgbClr val="FFFFFF"/>
                </a:solidFill>
                <a:latin typeface="Roboto Slab"/>
                <a:cs typeface="Roboto Slab"/>
              </a:rPr>
              <a:t>cabeça.</a:t>
            </a:r>
            <a:endParaRPr sz="2600">
              <a:latin typeface="Roboto Slab"/>
              <a:cs typeface="Roboto Sla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4858" y="1569217"/>
            <a:ext cx="5765141" cy="605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4624" y="845129"/>
            <a:ext cx="241681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Com</a:t>
            </a:r>
            <a:r>
              <a:rPr spc="-85" dirty="0"/>
              <a:t> </a:t>
            </a:r>
            <a:r>
              <a:rPr spc="-25" dirty="0"/>
              <a:t>Aura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69951"/>
            <a:ext cx="5651458" cy="605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9800" y="2296219"/>
            <a:ext cx="3782060" cy="449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Classiﬁcada como a  </a:t>
            </a:r>
            <a:r>
              <a:rPr sz="2600" spc="5" dirty="0">
                <a:solidFill>
                  <a:srgbClr val="FFFFFF"/>
                </a:solidFill>
                <a:latin typeface="Roboto Slab"/>
                <a:cs typeface="Roboto Slab"/>
              </a:rPr>
              <a:t>enxaqueca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clássica, a  </a:t>
            </a:r>
            <a:r>
              <a:rPr sz="2600" spc="10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aura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além de</a:t>
            </a:r>
            <a:r>
              <a:rPr sz="2600" spc="-9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Roboto Slab"/>
                <a:cs typeface="Roboto Slab"/>
              </a:rPr>
              <a:t>sentir 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mesma dor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da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sem 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aura, a </a:t>
            </a:r>
            <a:r>
              <a:rPr sz="2600" spc="10" dirty="0">
                <a:solidFill>
                  <a:srgbClr val="FFFFFF"/>
                </a:solidFill>
                <a:latin typeface="Roboto Slab"/>
                <a:cs typeface="Roboto Slab"/>
              </a:rPr>
              <a:t>pessoa </a:t>
            </a:r>
            <a:r>
              <a:rPr sz="2600" spc="-20" dirty="0">
                <a:solidFill>
                  <a:srgbClr val="FFFFFF"/>
                </a:solidFill>
                <a:latin typeface="Roboto Slab"/>
                <a:cs typeface="Roboto Slab"/>
              </a:rPr>
              <a:t>sente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os 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seguintes</a:t>
            </a:r>
            <a:r>
              <a:rPr sz="2600" spc="-1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sinais:</a:t>
            </a:r>
            <a:endParaRPr sz="260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Roboto Slab"/>
              <a:cs typeface="Roboto Slab"/>
            </a:endParaRPr>
          </a:p>
          <a:p>
            <a:pPr marL="12700">
              <a:lnSpc>
                <a:spcPct val="100000"/>
              </a:lnSpc>
            </a:pPr>
            <a:r>
              <a:rPr sz="2600" spc="-30" dirty="0">
                <a:solidFill>
                  <a:srgbClr val="FFFFFF"/>
                </a:solidFill>
                <a:latin typeface="Roboto Slab"/>
                <a:cs typeface="Roboto Slab"/>
              </a:rPr>
              <a:t>-Tontura;</a:t>
            </a:r>
            <a:endParaRPr sz="2600">
              <a:latin typeface="Roboto Slab"/>
              <a:cs typeface="Roboto Slab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Roboto Slab"/>
                <a:cs typeface="Roboto Slab"/>
              </a:rPr>
              <a:t>-Formigação;</a:t>
            </a:r>
            <a:endParaRPr sz="2600">
              <a:latin typeface="Roboto Slab"/>
              <a:cs typeface="Roboto Slab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-Sensibilidade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a</a:t>
            </a:r>
            <a:r>
              <a:rPr sz="2600" spc="-1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600" dirty="0">
                <a:solidFill>
                  <a:srgbClr val="FFFFFF"/>
                </a:solidFill>
                <a:latin typeface="Roboto Slab"/>
                <a:cs typeface="Roboto Slab"/>
              </a:rPr>
              <a:t>luz;</a:t>
            </a:r>
            <a:endParaRPr sz="2600">
              <a:latin typeface="Roboto Slab"/>
              <a:cs typeface="Roboto Slab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Roboto Slab"/>
                <a:cs typeface="Roboto Slab"/>
              </a:rPr>
              <a:t>-Dormência.</a:t>
            </a:r>
            <a:endParaRPr sz="2600">
              <a:latin typeface="Roboto Slab"/>
              <a:cs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72765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Sem</a:t>
            </a:r>
            <a:r>
              <a:rPr spc="-85" dirty="0"/>
              <a:t> </a:t>
            </a:r>
            <a:r>
              <a:rPr spc="-25" dirty="0"/>
              <a:t>Aura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996603"/>
            <a:ext cx="430720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20" dirty="0">
                <a:solidFill>
                  <a:srgbClr val="FFFFFF"/>
                </a:solidFill>
                <a:latin typeface="Roboto Slab"/>
                <a:cs typeface="Roboto Slab"/>
              </a:rPr>
              <a:t>Critérios</a:t>
            </a:r>
            <a:r>
              <a:rPr sz="1900" spc="-1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diagnósticos:</a:t>
            </a:r>
            <a:endParaRPr sz="1900">
              <a:latin typeface="Roboto Slab"/>
              <a:cs typeface="Roboto Slab"/>
            </a:endParaRPr>
          </a:p>
          <a:p>
            <a:pPr marL="12700" marR="5080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A. </a:t>
            </a:r>
            <a:r>
              <a:rPr sz="1900" spc="-15" dirty="0">
                <a:solidFill>
                  <a:srgbClr val="FFFFFF"/>
                </a:solidFill>
                <a:latin typeface="Roboto Slab"/>
                <a:cs typeface="Roboto Slab"/>
              </a:rPr>
              <a:t>Ao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menos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11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crises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preenchendo 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os critérios, como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por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exemplo: 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localização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unilateral, caráter  pulsátil,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intensidade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da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dor moderada 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ou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forte,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náusea ou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vômito</a:t>
            </a:r>
            <a:r>
              <a:rPr sz="1900" spc="-1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etc...</a:t>
            </a:r>
            <a:endParaRPr sz="1900">
              <a:latin typeface="Roboto Slab"/>
              <a:cs typeface="Roboto Sla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4858" y="1569217"/>
            <a:ext cx="5765141" cy="605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7609" y="3404349"/>
            <a:ext cx="27305" cy="81280"/>
          </a:xfrm>
          <a:custGeom>
            <a:avLst/>
            <a:gdLst/>
            <a:ahLst/>
            <a:cxnLst/>
            <a:rect l="l" t="t" r="r" b="b"/>
            <a:pathLst>
              <a:path w="27304" h="81279">
                <a:moveTo>
                  <a:pt x="15722" y="33693"/>
                </a:moveTo>
                <a:lnTo>
                  <a:pt x="13995" y="20751"/>
                </a:lnTo>
                <a:lnTo>
                  <a:pt x="10325" y="10007"/>
                </a:lnTo>
                <a:lnTo>
                  <a:pt x="5257" y="444"/>
                </a:lnTo>
                <a:lnTo>
                  <a:pt x="2324" y="0"/>
                </a:lnTo>
                <a:lnTo>
                  <a:pt x="0" y="1841"/>
                </a:lnTo>
                <a:lnTo>
                  <a:pt x="14922" y="49822"/>
                </a:lnTo>
                <a:lnTo>
                  <a:pt x="15722" y="33693"/>
                </a:lnTo>
                <a:close/>
              </a:path>
              <a:path w="27304" h="81279">
                <a:moveTo>
                  <a:pt x="23266" y="70713"/>
                </a:moveTo>
                <a:lnTo>
                  <a:pt x="21805" y="56857"/>
                </a:lnTo>
                <a:lnTo>
                  <a:pt x="16751" y="64147"/>
                </a:lnTo>
                <a:lnTo>
                  <a:pt x="22288" y="67881"/>
                </a:lnTo>
                <a:lnTo>
                  <a:pt x="23266" y="70713"/>
                </a:lnTo>
                <a:close/>
              </a:path>
              <a:path w="27304" h="81279">
                <a:moveTo>
                  <a:pt x="26822" y="80733"/>
                </a:moveTo>
                <a:lnTo>
                  <a:pt x="23863" y="72453"/>
                </a:lnTo>
                <a:lnTo>
                  <a:pt x="23266" y="70713"/>
                </a:lnTo>
                <a:lnTo>
                  <a:pt x="23482" y="72796"/>
                </a:lnTo>
                <a:lnTo>
                  <a:pt x="26822" y="80733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19326" y="3091395"/>
            <a:ext cx="34925" cy="60325"/>
          </a:xfrm>
          <a:custGeom>
            <a:avLst/>
            <a:gdLst/>
            <a:ahLst/>
            <a:cxnLst/>
            <a:rect l="l" t="t" r="r" b="b"/>
            <a:pathLst>
              <a:path w="34925" h="60325">
                <a:moveTo>
                  <a:pt x="5308" y="3886"/>
                </a:moveTo>
                <a:lnTo>
                  <a:pt x="4178" y="0"/>
                </a:lnTo>
                <a:lnTo>
                  <a:pt x="0" y="3505"/>
                </a:lnTo>
                <a:lnTo>
                  <a:pt x="5308" y="3886"/>
                </a:lnTo>
                <a:close/>
              </a:path>
              <a:path w="34925" h="60325">
                <a:moveTo>
                  <a:pt x="6057" y="5918"/>
                </a:moveTo>
                <a:lnTo>
                  <a:pt x="5575" y="3898"/>
                </a:lnTo>
                <a:lnTo>
                  <a:pt x="5308" y="3886"/>
                </a:lnTo>
                <a:lnTo>
                  <a:pt x="5930" y="6032"/>
                </a:lnTo>
                <a:lnTo>
                  <a:pt x="6057" y="5918"/>
                </a:lnTo>
                <a:close/>
              </a:path>
              <a:path w="34925" h="60325">
                <a:moveTo>
                  <a:pt x="6070" y="6083"/>
                </a:moveTo>
                <a:lnTo>
                  <a:pt x="6057" y="5918"/>
                </a:lnTo>
                <a:lnTo>
                  <a:pt x="5930" y="6045"/>
                </a:lnTo>
                <a:lnTo>
                  <a:pt x="6070" y="6083"/>
                </a:lnTo>
                <a:close/>
              </a:path>
              <a:path w="34925" h="60325">
                <a:moveTo>
                  <a:pt x="13093" y="18884"/>
                </a:moveTo>
                <a:lnTo>
                  <a:pt x="12611" y="13538"/>
                </a:lnTo>
                <a:lnTo>
                  <a:pt x="12738" y="7848"/>
                </a:lnTo>
                <a:lnTo>
                  <a:pt x="6070" y="6083"/>
                </a:lnTo>
                <a:lnTo>
                  <a:pt x="6565" y="11214"/>
                </a:lnTo>
                <a:lnTo>
                  <a:pt x="6807" y="16649"/>
                </a:lnTo>
                <a:lnTo>
                  <a:pt x="12611" y="19367"/>
                </a:lnTo>
                <a:lnTo>
                  <a:pt x="13093" y="18884"/>
                </a:lnTo>
                <a:close/>
              </a:path>
              <a:path w="34925" h="60325">
                <a:moveTo>
                  <a:pt x="17424" y="21767"/>
                </a:moveTo>
                <a:lnTo>
                  <a:pt x="13093" y="18897"/>
                </a:lnTo>
                <a:lnTo>
                  <a:pt x="12623" y="19367"/>
                </a:lnTo>
                <a:lnTo>
                  <a:pt x="14668" y="24599"/>
                </a:lnTo>
                <a:lnTo>
                  <a:pt x="17424" y="21767"/>
                </a:lnTo>
                <a:close/>
              </a:path>
              <a:path w="34925" h="60325">
                <a:moveTo>
                  <a:pt x="24549" y="36601"/>
                </a:moveTo>
                <a:lnTo>
                  <a:pt x="24523" y="35814"/>
                </a:lnTo>
                <a:lnTo>
                  <a:pt x="24485" y="35026"/>
                </a:lnTo>
                <a:lnTo>
                  <a:pt x="23139" y="34302"/>
                </a:lnTo>
                <a:lnTo>
                  <a:pt x="22377" y="33540"/>
                </a:lnTo>
                <a:lnTo>
                  <a:pt x="21666" y="34366"/>
                </a:lnTo>
                <a:lnTo>
                  <a:pt x="20396" y="35191"/>
                </a:lnTo>
                <a:lnTo>
                  <a:pt x="20447" y="36791"/>
                </a:lnTo>
                <a:lnTo>
                  <a:pt x="21742" y="37566"/>
                </a:lnTo>
                <a:lnTo>
                  <a:pt x="22491" y="38354"/>
                </a:lnTo>
                <a:lnTo>
                  <a:pt x="23279" y="37439"/>
                </a:lnTo>
                <a:lnTo>
                  <a:pt x="24549" y="36601"/>
                </a:lnTo>
                <a:close/>
              </a:path>
              <a:path w="34925" h="60325">
                <a:moveTo>
                  <a:pt x="34798" y="57467"/>
                </a:moveTo>
                <a:lnTo>
                  <a:pt x="33655" y="52743"/>
                </a:lnTo>
                <a:lnTo>
                  <a:pt x="32867" y="44615"/>
                </a:lnTo>
                <a:lnTo>
                  <a:pt x="22936" y="47891"/>
                </a:lnTo>
                <a:lnTo>
                  <a:pt x="25717" y="54813"/>
                </a:lnTo>
                <a:lnTo>
                  <a:pt x="29476" y="58813"/>
                </a:lnTo>
                <a:lnTo>
                  <a:pt x="32550" y="59753"/>
                </a:lnTo>
                <a:lnTo>
                  <a:pt x="34798" y="57467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25" y="476829"/>
            <a:ext cx="241681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Com</a:t>
            </a:r>
            <a:r>
              <a:rPr spc="-85" dirty="0"/>
              <a:t> </a:t>
            </a:r>
            <a:r>
              <a:rPr spc="-25" dirty="0"/>
              <a:t>Aura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69951"/>
            <a:ext cx="5651458" cy="605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400" y="996603"/>
            <a:ext cx="415099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20" dirty="0">
                <a:solidFill>
                  <a:srgbClr val="FFFFFF"/>
                </a:solidFill>
                <a:latin typeface="Roboto Slab"/>
                <a:cs typeface="Roboto Slab"/>
              </a:rPr>
              <a:t>Critérios</a:t>
            </a:r>
            <a:r>
              <a:rPr sz="1900" spc="-1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diagnósticos:</a:t>
            </a:r>
            <a:endParaRPr sz="190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Roboto Slab"/>
              <a:cs typeface="Roboto Slab"/>
            </a:endParaRPr>
          </a:p>
          <a:p>
            <a:pPr marL="12700" marR="5080">
              <a:lnSpc>
                <a:spcPct val="100000"/>
              </a:lnSpc>
            </a:pPr>
            <a:r>
              <a:rPr sz="1900" spc="-15" dirty="0">
                <a:solidFill>
                  <a:srgbClr val="FFFFFF"/>
                </a:solidFill>
                <a:latin typeface="Roboto Slab"/>
                <a:cs typeface="Roboto Slab"/>
              </a:rPr>
              <a:t>Diferente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da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sem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aura, a </a:t>
            </a:r>
            <a:r>
              <a:rPr sz="1900" spc="5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1900" spc="-20" dirty="0">
                <a:solidFill>
                  <a:srgbClr val="FFFFFF"/>
                </a:solidFill>
                <a:latin typeface="Roboto Slab"/>
                <a:cs typeface="Roboto Slab"/>
              </a:rPr>
              <a:t>Aura 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requer pelo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menos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16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crises 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preenchendo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os critérios, como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por 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exemplo: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sensorial,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visual,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retiniano, 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etc...</a:t>
            </a:r>
            <a:endParaRPr sz="1900">
              <a:latin typeface="Roboto Slab"/>
              <a:cs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56017" y="338518"/>
          <a:ext cx="8039099" cy="545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/>
                <a:gridCol w="4197350"/>
                <a:gridCol w="2646679"/>
              </a:tblGrid>
              <a:tr h="455447">
                <a:tc gridSpan="3">
                  <a:txBody>
                    <a:bodyPr/>
                    <a:lstStyle/>
                    <a:p>
                      <a:pPr marL="37465" algn="ctr">
                        <a:lnSpc>
                          <a:spcPts val="1955"/>
                        </a:lnSpc>
                      </a:pPr>
                      <a:r>
                        <a:rPr sz="16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Tabela</a:t>
                      </a:r>
                      <a:r>
                        <a:rPr sz="165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6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Caracterís�cas</a:t>
                      </a:r>
                      <a:r>
                        <a:rPr sz="16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</a:t>
                      </a:r>
                      <a:r>
                        <a:rPr sz="165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Migrânea</a:t>
                      </a:r>
                      <a:r>
                        <a:rPr sz="165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</a:t>
                      </a:r>
                      <a:r>
                        <a:rPr sz="1650" b="1" spc="-1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Aura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5447">
                <a:tc>
                  <a:txBody>
                    <a:bodyPr/>
                    <a:lstStyle/>
                    <a:p>
                      <a:pPr marL="29209" algn="ctr">
                        <a:lnSpc>
                          <a:spcPts val="1955"/>
                        </a:lnSpc>
                      </a:pPr>
                      <a:r>
                        <a:rPr sz="16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critério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955"/>
                        </a:lnSpc>
                      </a:pPr>
                      <a:r>
                        <a:rPr sz="16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caracterís�ca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955"/>
                        </a:lnSpc>
                      </a:pPr>
                      <a:r>
                        <a:rPr sz="16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Medida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</a:tr>
              <a:tr h="455460">
                <a:tc>
                  <a:txBody>
                    <a:bodyPr/>
                    <a:lstStyle/>
                    <a:p>
                      <a:pPr marL="16510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B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55"/>
                        </a:lnSpc>
                      </a:pPr>
                      <a:r>
                        <a:rPr sz="1650" spc="25" dirty="0">
                          <a:latin typeface="Calibri"/>
                          <a:cs typeface="Calibri"/>
                        </a:rPr>
                        <a:t>tempo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Hora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</a:tr>
              <a:tr h="455434">
                <a:tc>
                  <a:txBody>
                    <a:bodyPr/>
                    <a:lstStyle/>
                    <a:p>
                      <a:pPr marL="13970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C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55"/>
                        </a:lnSpc>
                      </a:pPr>
                      <a:r>
                        <a:rPr sz="1650" spc="-15" dirty="0">
                          <a:latin typeface="Calibri"/>
                          <a:cs typeface="Calibri"/>
                        </a:rPr>
                        <a:t>Localização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unilateral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5" dirty="0">
                          <a:latin typeface="Calibri"/>
                          <a:cs typeface="Calibri"/>
                        </a:rPr>
                        <a:t>bilateral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5447">
                <a:tc>
                  <a:txBody>
                    <a:bodyPr/>
                    <a:lstStyle/>
                    <a:p>
                      <a:pPr marL="13970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C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caráter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55"/>
                        </a:lnSpc>
                      </a:pPr>
                      <a:r>
                        <a:rPr sz="1650" spc="25" dirty="0">
                          <a:latin typeface="Calibri"/>
                          <a:cs typeface="Calibri"/>
                        </a:rPr>
                        <a:t>pulsá�l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gradual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</a:tr>
              <a:tr h="455460">
                <a:tc>
                  <a:txBody>
                    <a:bodyPr/>
                    <a:lstStyle/>
                    <a:p>
                      <a:pPr marL="13970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C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55"/>
                        </a:lnSpc>
                      </a:pPr>
                      <a:r>
                        <a:rPr sz="1650" spc="10" dirty="0">
                          <a:latin typeface="Calibri"/>
                          <a:cs typeface="Calibri"/>
                        </a:rPr>
                        <a:t>intensidade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955"/>
                        </a:lnSpc>
                      </a:pPr>
                      <a:r>
                        <a:rPr sz="1650" spc="20" dirty="0">
                          <a:latin typeface="Calibri"/>
                          <a:cs typeface="Calibri"/>
                        </a:rPr>
                        <a:t>forte,</a:t>
                      </a:r>
                      <a:r>
                        <a:rPr sz="165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moderada</a:t>
                      </a:r>
                      <a:r>
                        <a:rPr sz="1650" spc="-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fraca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5447">
                <a:tc>
                  <a:txBody>
                    <a:bodyPr/>
                    <a:lstStyle/>
                    <a:p>
                      <a:pPr marL="13970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C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650" spc="5" dirty="0">
                          <a:latin typeface="Calibri"/>
                          <a:cs typeface="Calibri"/>
                        </a:rPr>
                        <a:t>Exacerbação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sim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0" dirty="0">
                          <a:latin typeface="Calibri"/>
                          <a:cs typeface="Calibri"/>
                        </a:rPr>
                        <a:t>não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</a:tr>
              <a:tr h="455434">
                <a:tc>
                  <a:txBody>
                    <a:bodyPr/>
                    <a:lstStyle/>
                    <a:p>
                      <a:pPr marL="31750" algn="ctr">
                        <a:lnSpc>
                          <a:spcPts val="184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D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50" spc="15" dirty="0">
                          <a:latin typeface="Calibri"/>
                          <a:cs typeface="Calibri"/>
                        </a:rPr>
                        <a:t>náuseas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84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sim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0" dirty="0">
                          <a:latin typeface="Calibri"/>
                          <a:cs typeface="Calibri"/>
                        </a:rPr>
                        <a:t>não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5460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D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Calibri"/>
                          <a:cs typeface="Calibri"/>
                        </a:rPr>
                        <a:t>vômito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839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sim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0" dirty="0">
                          <a:latin typeface="Calibri"/>
                          <a:cs typeface="Calibri"/>
                        </a:rPr>
                        <a:t>não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</a:tr>
              <a:tr h="455434">
                <a:tc>
                  <a:txBody>
                    <a:bodyPr/>
                    <a:lstStyle/>
                    <a:p>
                      <a:pPr marL="31750" algn="ctr">
                        <a:lnSpc>
                          <a:spcPts val="184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D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845"/>
                        </a:lnSpc>
                      </a:pPr>
                      <a:r>
                        <a:rPr sz="1650" spc="15" dirty="0">
                          <a:latin typeface="Calibri"/>
                          <a:cs typeface="Calibri"/>
                        </a:rPr>
                        <a:t>fotofobia e</a:t>
                      </a:r>
                      <a:r>
                        <a:rPr sz="1650" spc="-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20" dirty="0">
                          <a:latin typeface="Calibri"/>
                          <a:cs typeface="Calibri"/>
                        </a:rPr>
                        <a:t>fonofobia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84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sim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0" dirty="0">
                          <a:latin typeface="Calibri"/>
                          <a:cs typeface="Calibri"/>
                        </a:rPr>
                        <a:t>não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41223">
                <a:tc>
                  <a:txBody>
                    <a:bodyPr/>
                    <a:lstStyle/>
                    <a:p>
                      <a:pPr marL="7620" algn="ctr">
                        <a:lnSpc>
                          <a:spcPts val="1839"/>
                        </a:lnSpc>
                      </a:pPr>
                      <a:r>
                        <a:rPr sz="1650" spc="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20" dirty="0">
                          <a:latin typeface="Calibri"/>
                          <a:cs typeface="Calibri"/>
                        </a:rPr>
                        <a:t>=5(B+D)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50" spc="1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40" dirty="0">
                          <a:latin typeface="Calibri"/>
                          <a:cs typeface="Calibri"/>
                        </a:rPr>
                        <a:t>vezes</a:t>
                      </a:r>
                      <a:r>
                        <a:rPr sz="165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5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16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2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5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5" dirty="0">
                          <a:latin typeface="Calibri"/>
                          <a:cs typeface="Calibri"/>
                        </a:rPr>
                        <a:t>combinação</a:t>
                      </a:r>
                      <a:r>
                        <a:rPr sz="16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25" dirty="0">
                          <a:latin typeface="Calibri"/>
                          <a:cs typeface="Calibri"/>
                        </a:rPr>
                        <a:t>B+D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839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sim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0" dirty="0">
                          <a:latin typeface="Calibri"/>
                          <a:cs typeface="Calibri"/>
                        </a:rPr>
                        <a:t>não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1DD"/>
                    </a:solidFill>
                  </a:tcPr>
                </a:tc>
              </a:tr>
              <a:tr h="455447">
                <a:tc>
                  <a:txBody>
                    <a:bodyPr/>
                    <a:lstStyle/>
                    <a:p>
                      <a:pPr marL="27940" algn="ctr">
                        <a:lnSpc>
                          <a:spcPts val="1955"/>
                        </a:lnSpc>
                      </a:pPr>
                      <a:r>
                        <a:rPr sz="1650" spc="25" dirty="0">
                          <a:latin typeface="Calibri"/>
                          <a:cs typeface="Calibri"/>
                        </a:rPr>
                        <a:t>&gt;=2C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650" spc="15" dirty="0">
                          <a:latin typeface="Calibri"/>
                          <a:cs typeface="Calibri"/>
                        </a:rPr>
                        <a:t>2 ou</a:t>
                      </a:r>
                      <a:r>
                        <a:rPr sz="16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5" dirty="0">
                          <a:latin typeface="Calibri"/>
                          <a:cs typeface="Calibri"/>
                        </a:rPr>
                        <a:t>mais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libri"/>
                          <a:cs typeface="Calibri"/>
                        </a:rPr>
                        <a:t>sim </a:t>
                      </a:r>
                      <a:r>
                        <a:rPr sz="1650" spc="1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10" dirty="0">
                          <a:latin typeface="Calibri"/>
                          <a:cs typeface="Calibri"/>
                        </a:rPr>
                        <a:t>não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86252" y="6305203"/>
            <a:ext cx="918845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900" spc="15" dirty="0">
                <a:solidFill>
                  <a:srgbClr val="FFFFFF"/>
                </a:solidFill>
                <a:latin typeface="Roboto Slab"/>
                <a:cs typeface="Roboto Slab"/>
              </a:rPr>
              <a:t>Migrânea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sem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aura: </a:t>
            </a:r>
            <a:r>
              <a:rPr sz="1900" spc="-20" dirty="0">
                <a:solidFill>
                  <a:srgbClr val="FFFFFF"/>
                </a:solidFill>
                <a:latin typeface="Roboto Slab"/>
                <a:cs typeface="Roboto Slab"/>
              </a:rPr>
              <a:t>Tempo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de </a:t>
            </a:r>
            <a:r>
              <a:rPr sz="1900" spc="-30" dirty="0">
                <a:solidFill>
                  <a:srgbClr val="FFFFFF"/>
                </a:solidFill>
                <a:latin typeface="Roboto Slab"/>
                <a:cs typeface="Roboto Slab"/>
              </a:rPr>
              <a:t>dor,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localização, </a:t>
            </a:r>
            <a:r>
              <a:rPr sz="1900" spc="-20" dirty="0">
                <a:solidFill>
                  <a:srgbClr val="FFFFFF"/>
                </a:solidFill>
                <a:latin typeface="Roboto Slab"/>
                <a:cs typeface="Roboto Slab"/>
              </a:rPr>
              <a:t>caráter,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Intensidade,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Exarcebação  </a:t>
            </a:r>
            <a:r>
              <a:rPr sz="1900" spc="5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atividade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cotidiana, náuseas,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vômito,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fotofobia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e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fonofobia,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cinco ou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mais 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vezes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 combinação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de </a:t>
            </a:r>
            <a:r>
              <a:rPr sz="1900" spc="-25" dirty="0">
                <a:solidFill>
                  <a:srgbClr val="FFFFFF"/>
                </a:solidFill>
                <a:latin typeface="Roboto Slab"/>
                <a:cs typeface="Roboto Slab"/>
              </a:rPr>
              <a:t>B+D,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duas ou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mais</a:t>
            </a:r>
            <a:r>
              <a:rPr sz="1900" spc="1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vezes;</a:t>
            </a:r>
            <a:endParaRPr sz="1900">
              <a:latin typeface="Roboto Slab"/>
              <a:cs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703" y="2558703"/>
            <a:ext cx="906526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900" spc="15" dirty="0">
                <a:solidFill>
                  <a:srgbClr val="FFFFFF"/>
                </a:solidFill>
                <a:latin typeface="Roboto Slab"/>
                <a:cs typeface="Roboto Slab"/>
              </a:rPr>
              <a:t>Migrânea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aura: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localização, aura visual, aura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sensorial,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aura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de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fala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e/ou  linguagem,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aura </a:t>
            </a:r>
            <a:r>
              <a:rPr sz="1900" spc="-25" dirty="0">
                <a:solidFill>
                  <a:srgbClr val="FFFFFF"/>
                </a:solidFill>
                <a:latin typeface="Roboto Slab"/>
                <a:cs typeface="Roboto Slab"/>
              </a:rPr>
              <a:t>motor,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aura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tronco cerebral,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aura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retiniano,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ao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menos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uma aura  alastra-se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gradualmente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por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5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min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ou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mais, dois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ou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mais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sintomas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de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aura 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sucessivos,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sintoma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unilateral,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sintoma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positivo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de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aura, aura acompanhada ou  </a:t>
            </a:r>
            <a:r>
              <a:rPr sz="1900" spc="5" dirty="0">
                <a:solidFill>
                  <a:srgbClr val="FFFFFF"/>
                </a:solidFill>
                <a:latin typeface="Roboto Slab"/>
                <a:cs typeface="Roboto Slab"/>
              </a:rPr>
              <a:t>seguida </a:t>
            </a:r>
            <a:r>
              <a:rPr sz="1900" spc="-15" dirty="0">
                <a:solidFill>
                  <a:srgbClr val="FFFFFF"/>
                </a:solidFill>
                <a:latin typeface="Roboto Slab"/>
                <a:cs typeface="Roboto Slab"/>
              </a:rPr>
              <a:t>dentro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de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60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min </a:t>
            </a:r>
            <a:r>
              <a:rPr sz="1900" spc="10" dirty="0">
                <a:solidFill>
                  <a:srgbClr val="FFFFFF"/>
                </a:solidFill>
                <a:latin typeface="Roboto Slab"/>
                <a:cs typeface="Roboto Slab"/>
              </a:rPr>
              <a:t>por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cefaleia.</a:t>
            </a:r>
            <a:endParaRPr sz="1900">
              <a:latin typeface="Roboto Slab"/>
              <a:cs typeface="Roboto Slab"/>
            </a:endParaRPr>
          </a:p>
          <a:p>
            <a:pPr algn="ctr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2º módulo: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Separar classiﬁcação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para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cada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características,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ou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seja,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as</a:t>
            </a:r>
            <a:r>
              <a:rPr sz="1900" spc="6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entradas.</a:t>
            </a:r>
            <a:endParaRPr sz="1900">
              <a:latin typeface="Roboto Slab"/>
              <a:cs typeface="Roboto Slab"/>
            </a:endParaRPr>
          </a:p>
          <a:p>
            <a:pPr marL="521334" marR="516890" algn="ctr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3º módulo: Inserir base de dados de </a:t>
            </a:r>
            <a:r>
              <a:rPr sz="1900" spc="-10" dirty="0">
                <a:solidFill>
                  <a:srgbClr val="FFFFFF"/>
                </a:solidFill>
                <a:latin typeface="Roboto Slab"/>
                <a:cs typeface="Roboto Slab"/>
              </a:rPr>
              <a:t>pacientes </a:t>
            </a:r>
            <a:r>
              <a:rPr sz="1900" spc="5" dirty="0">
                <a:solidFill>
                  <a:srgbClr val="FFFFFF"/>
                </a:solidFill>
                <a:latin typeface="Roboto Slab"/>
                <a:cs typeface="Roboto Slab"/>
              </a:rPr>
              <a:t>com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doenças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de cefaleia; 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4º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módulo: </a:t>
            </a:r>
            <a:r>
              <a:rPr sz="1900" spc="-20" dirty="0">
                <a:solidFill>
                  <a:srgbClr val="FFFFFF"/>
                </a:solidFill>
                <a:latin typeface="Roboto Slab"/>
                <a:cs typeface="Roboto Slab"/>
              </a:rPr>
              <a:t>Treinar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os </a:t>
            </a:r>
            <a:r>
              <a:rPr sz="1900" spc="-5" dirty="0">
                <a:solidFill>
                  <a:srgbClr val="FFFFFF"/>
                </a:solidFill>
                <a:latin typeface="Roboto Slab"/>
                <a:cs typeface="Roboto Slab"/>
              </a:rPr>
              <a:t>dados para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diagnóstico da</a:t>
            </a:r>
            <a:r>
              <a:rPr sz="1900" spc="30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1900" dirty="0">
                <a:solidFill>
                  <a:srgbClr val="FFFFFF"/>
                </a:solidFill>
                <a:latin typeface="Roboto Slab"/>
                <a:cs typeface="Roboto Slab"/>
              </a:rPr>
              <a:t>doença.</a:t>
            </a:r>
            <a:endParaRPr sz="1900">
              <a:latin typeface="Roboto Slab"/>
              <a:cs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56825" cy="7616825"/>
          </a:xfrm>
          <a:custGeom>
            <a:avLst/>
            <a:gdLst/>
            <a:ahLst/>
            <a:cxnLst/>
            <a:rect l="l" t="t" r="r" b="b"/>
            <a:pathLst>
              <a:path w="10156825" h="7616825">
                <a:moveTo>
                  <a:pt x="10156825" y="0"/>
                </a:moveTo>
                <a:lnTo>
                  <a:pt x="0" y="0"/>
                </a:lnTo>
                <a:lnTo>
                  <a:pt x="0" y="7616825"/>
                </a:lnTo>
                <a:lnTo>
                  <a:pt x="10156825" y="7616825"/>
                </a:lnTo>
                <a:lnTo>
                  <a:pt x="10156825" y="0"/>
                </a:lnTo>
                <a:close/>
              </a:path>
            </a:pathLst>
          </a:custGeom>
          <a:solidFill>
            <a:srgbClr val="F17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989" y="95768"/>
            <a:ext cx="708977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spc="15" dirty="0"/>
              <a:t>Arquitetura </a:t>
            </a:r>
            <a:r>
              <a:rPr sz="3250" spc="45" dirty="0"/>
              <a:t>proposta </a:t>
            </a:r>
            <a:r>
              <a:rPr sz="3250" spc="40" dirty="0"/>
              <a:t>para a</a:t>
            </a:r>
            <a:r>
              <a:rPr sz="3250" spc="-180" dirty="0"/>
              <a:t> </a:t>
            </a:r>
            <a:r>
              <a:rPr sz="3250" spc="30" dirty="0"/>
              <a:t>solução</a:t>
            </a:r>
            <a:endParaRPr sz="3250"/>
          </a:p>
        </p:txBody>
      </p:sp>
      <p:sp>
        <p:nvSpPr>
          <p:cNvPr id="4" name="object 4"/>
          <p:cNvSpPr txBox="1"/>
          <p:nvPr/>
        </p:nvSpPr>
        <p:spPr>
          <a:xfrm>
            <a:off x="3271834" y="686831"/>
            <a:ext cx="3547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Roboto Slab"/>
                <a:cs typeface="Roboto Slab"/>
              </a:rPr>
              <a:t>A </a:t>
            </a:r>
            <a:r>
              <a:rPr sz="2200" spc="-25" dirty="0">
                <a:solidFill>
                  <a:srgbClr val="FFFFFF"/>
                </a:solidFill>
                <a:latin typeface="Roboto Slab"/>
                <a:cs typeface="Roboto Slab"/>
              </a:rPr>
              <a:t>-Treinamento </a:t>
            </a:r>
            <a:r>
              <a:rPr sz="2200" spc="-10" dirty="0">
                <a:solidFill>
                  <a:srgbClr val="FFFFFF"/>
                </a:solidFill>
                <a:latin typeface="Roboto Slab"/>
                <a:cs typeface="Roboto Slab"/>
              </a:rPr>
              <a:t>do</a:t>
            </a:r>
            <a:r>
              <a:rPr sz="2200" spc="5" dirty="0">
                <a:solidFill>
                  <a:srgbClr val="FFFFFF"/>
                </a:solidFill>
                <a:latin typeface="Roboto Slab"/>
                <a:cs typeface="Roboto Slab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Slab"/>
                <a:cs typeface="Roboto Slab"/>
              </a:rPr>
              <a:t>modelo</a:t>
            </a:r>
            <a:endParaRPr sz="2200">
              <a:latin typeface="Roboto Slab"/>
              <a:cs typeface="Roboto Sla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242" y="3576163"/>
            <a:ext cx="633095" cy="424815"/>
          </a:xfrm>
          <a:custGeom>
            <a:avLst/>
            <a:gdLst/>
            <a:ahLst/>
            <a:cxnLst/>
            <a:rect l="l" t="t" r="r" b="b"/>
            <a:pathLst>
              <a:path w="633095" h="424814">
                <a:moveTo>
                  <a:pt x="426250" y="0"/>
                </a:moveTo>
                <a:lnTo>
                  <a:pt x="414934" y="0"/>
                </a:lnTo>
                <a:lnTo>
                  <a:pt x="402402" y="6430"/>
                </a:lnTo>
                <a:lnTo>
                  <a:pt x="373202" y="35496"/>
                </a:lnTo>
                <a:lnTo>
                  <a:pt x="366237" y="57689"/>
                </a:lnTo>
                <a:lnTo>
                  <a:pt x="369821" y="69547"/>
                </a:lnTo>
                <a:lnTo>
                  <a:pt x="377799" y="80568"/>
                </a:lnTo>
                <a:lnTo>
                  <a:pt x="448284" y="151345"/>
                </a:lnTo>
                <a:lnTo>
                  <a:pt x="456895" y="160464"/>
                </a:lnTo>
                <a:lnTo>
                  <a:pt x="37198" y="160477"/>
                </a:lnTo>
                <a:lnTo>
                  <a:pt x="3494" y="179033"/>
                </a:lnTo>
                <a:lnTo>
                  <a:pt x="0" y="214634"/>
                </a:lnTo>
                <a:lnTo>
                  <a:pt x="377" y="224991"/>
                </a:lnTo>
                <a:lnTo>
                  <a:pt x="21116" y="261840"/>
                </a:lnTo>
                <a:lnTo>
                  <a:pt x="456336" y="263766"/>
                </a:lnTo>
                <a:lnTo>
                  <a:pt x="450519" y="270598"/>
                </a:lnTo>
                <a:lnTo>
                  <a:pt x="379653" y="341528"/>
                </a:lnTo>
                <a:lnTo>
                  <a:pt x="369571" y="355232"/>
                </a:lnTo>
                <a:lnTo>
                  <a:pt x="366204" y="369181"/>
                </a:lnTo>
                <a:lnTo>
                  <a:pt x="369666" y="383031"/>
                </a:lnTo>
                <a:lnTo>
                  <a:pt x="380072" y="396443"/>
                </a:lnTo>
                <a:lnTo>
                  <a:pt x="388432" y="403765"/>
                </a:lnTo>
                <a:lnTo>
                  <a:pt x="397175" y="410684"/>
                </a:lnTo>
                <a:lnTo>
                  <a:pt x="414934" y="424230"/>
                </a:lnTo>
                <a:lnTo>
                  <a:pt x="426250" y="424230"/>
                </a:lnTo>
                <a:lnTo>
                  <a:pt x="486954" y="372125"/>
                </a:lnTo>
                <a:lnTo>
                  <a:pt x="617194" y="242138"/>
                </a:lnTo>
                <a:lnTo>
                  <a:pt x="632942" y="212194"/>
                </a:lnTo>
                <a:lnTo>
                  <a:pt x="628953" y="197511"/>
                </a:lnTo>
                <a:lnTo>
                  <a:pt x="617067" y="182194"/>
                </a:lnTo>
                <a:lnTo>
                  <a:pt x="454990" y="20319"/>
                </a:lnTo>
                <a:lnTo>
                  <a:pt x="448379" y="14658"/>
                </a:lnTo>
                <a:lnTo>
                  <a:pt x="441148" y="9626"/>
                </a:lnTo>
                <a:lnTo>
                  <a:pt x="42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2015" y="1961347"/>
            <a:ext cx="633095" cy="424815"/>
          </a:xfrm>
          <a:custGeom>
            <a:avLst/>
            <a:gdLst/>
            <a:ahLst/>
            <a:cxnLst/>
            <a:rect l="l" t="t" r="r" b="b"/>
            <a:pathLst>
              <a:path w="633095" h="424814">
                <a:moveTo>
                  <a:pt x="426250" y="0"/>
                </a:moveTo>
                <a:lnTo>
                  <a:pt x="414934" y="0"/>
                </a:lnTo>
                <a:lnTo>
                  <a:pt x="402402" y="6430"/>
                </a:lnTo>
                <a:lnTo>
                  <a:pt x="373202" y="35496"/>
                </a:lnTo>
                <a:lnTo>
                  <a:pt x="366237" y="57689"/>
                </a:lnTo>
                <a:lnTo>
                  <a:pt x="369821" y="69547"/>
                </a:lnTo>
                <a:lnTo>
                  <a:pt x="377799" y="80568"/>
                </a:lnTo>
                <a:lnTo>
                  <a:pt x="448284" y="151345"/>
                </a:lnTo>
                <a:lnTo>
                  <a:pt x="456895" y="160464"/>
                </a:lnTo>
                <a:lnTo>
                  <a:pt x="37198" y="160477"/>
                </a:lnTo>
                <a:lnTo>
                  <a:pt x="3499" y="179033"/>
                </a:lnTo>
                <a:lnTo>
                  <a:pt x="0" y="214634"/>
                </a:lnTo>
                <a:lnTo>
                  <a:pt x="377" y="224991"/>
                </a:lnTo>
                <a:lnTo>
                  <a:pt x="21116" y="261840"/>
                </a:lnTo>
                <a:lnTo>
                  <a:pt x="456336" y="263766"/>
                </a:lnTo>
                <a:lnTo>
                  <a:pt x="450519" y="270598"/>
                </a:lnTo>
                <a:lnTo>
                  <a:pt x="379653" y="341528"/>
                </a:lnTo>
                <a:lnTo>
                  <a:pt x="369571" y="355230"/>
                </a:lnTo>
                <a:lnTo>
                  <a:pt x="366204" y="369174"/>
                </a:lnTo>
                <a:lnTo>
                  <a:pt x="369666" y="383021"/>
                </a:lnTo>
                <a:lnTo>
                  <a:pt x="380072" y="396430"/>
                </a:lnTo>
                <a:lnTo>
                  <a:pt x="388432" y="403760"/>
                </a:lnTo>
                <a:lnTo>
                  <a:pt x="397175" y="410683"/>
                </a:lnTo>
                <a:lnTo>
                  <a:pt x="414934" y="424230"/>
                </a:lnTo>
                <a:lnTo>
                  <a:pt x="426250" y="424230"/>
                </a:lnTo>
                <a:lnTo>
                  <a:pt x="486955" y="372125"/>
                </a:lnTo>
                <a:lnTo>
                  <a:pt x="617194" y="242138"/>
                </a:lnTo>
                <a:lnTo>
                  <a:pt x="632942" y="212194"/>
                </a:lnTo>
                <a:lnTo>
                  <a:pt x="628953" y="197511"/>
                </a:lnTo>
                <a:lnTo>
                  <a:pt x="617067" y="182194"/>
                </a:lnTo>
                <a:lnTo>
                  <a:pt x="454990" y="20319"/>
                </a:lnTo>
                <a:lnTo>
                  <a:pt x="448385" y="14658"/>
                </a:lnTo>
                <a:lnTo>
                  <a:pt x="441153" y="9626"/>
                </a:lnTo>
                <a:lnTo>
                  <a:pt x="42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4958" y="2399258"/>
            <a:ext cx="1765935" cy="1929764"/>
          </a:xfrm>
          <a:custGeom>
            <a:avLst/>
            <a:gdLst/>
            <a:ahLst/>
            <a:cxnLst/>
            <a:rect l="l" t="t" r="r" b="b"/>
            <a:pathLst>
              <a:path w="1765935" h="1929764">
                <a:moveTo>
                  <a:pt x="1676400" y="0"/>
                </a:moveTo>
                <a:lnTo>
                  <a:pt x="88950" y="0"/>
                </a:lnTo>
                <a:lnTo>
                  <a:pt x="54328" y="6990"/>
                </a:lnTo>
                <a:lnTo>
                  <a:pt x="26054" y="26054"/>
                </a:lnTo>
                <a:lnTo>
                  <a:pt x="6990" y="54328"/>
                </a:lnTo>
                <a:lnTo>
                  <a:pt x="0" y="88950"/>
                </a:lnTo>
                <a:lnTo>
                  <a:pt x="0" y="1840623"/>
                </a:lnTo>
                <a:lnTo>
                  <a:pt x="6990" y="1875246"/>
                </a:lnTo>
                <a:lnTo>
                  <a:pt x="26054" y="1903520"/>
                </a:lnTo>
                <a:lnTo>
                  <a:pt x="54328" y="1922583"/>
                </a:lnTo>
                <a:lnTo>
                  <a:pt x="88950" y="1929574"/>
                </a:lnTo>
                <a:lnTo>
                  <a:pt x="1676400" y="1929574"/>
                </a:lnTo>
                <a:lnTo>
                  <a:pt x="1711022" y="1922583"/>
                </a:lnTo>
                <a:lnTo>
                  <a:pt x="1739296" y="1903520"/>
                </a:lnTo>
                <a:lnTo>
                  <a:pt x="1758360" y="1875246"/>
                </a:lnTo>
                <a:lnTo>
                  <a:pt x="1765350" y="1840623"/>
                </a:lnTo>
                <a:lnTo>
                  <a:pt x="1765350" y="88950"/>
                </a:lnTo>
                <a:lnTo>
                  <a:pt x="1758360" y="54328"/>
                </a:lnTo>
                <a:lnTo>
                  <a:pt x="1739296" y="26054"/>
                </a:lnTo>
                <a:lnTo>
                  <a:pt x="1711022" y="699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4406" y="1753552"/>
            <a:ext cx="3328035" cy="4258945"/>
          </a:xfrm>
          <a:custGeom>
            <a:avLst/>
            <a:gdLst/>
            <a:ahLst/>
            <a:cxnLst/>
            <a:rect l="l" t="t" r="r" b="b"/>
            <a:pathLst>
              <a:path w="3328035" h="4258945">
                <a:moveTo>
                  <a:pt x="1530756" y="393661"/>
                </a:moveTo>
                <a:lnTo>
                  <a:pt x="1530324" y="386168"/>
                </a:lnTo>
                <a:lnTo>
                  <a:pt x="1525231" y="377012"/>
                </a:lnTo>
                <a:lnTo>
                  <a:pt x="1445552" y="268655"/>
                </a:lnTo>
                <a:lnTo>
                  <a:pt x="1439760" y="264223"/>
                </a:lnTo>
                <a:lnTo>
                  <a:pt x="1434858" y="259435"/>
                </a:lnTo>
                <a:lnTo>
                  <a:pt x="1428051" y="257479"/>
                </a:lnTo>
                <a:lnTo>
                  <a:pt x="1419644" y="258267"/>
                </a:lnTo>
                <a:lnTo>
                  <a:pt x="1412074" y="260426"/>
                </a:lnTo>
                <a:lnTo>
                  <a:pt x="1405026" y="263410"/>
                </a:lnTo>
                <a:lnTo>
                  <a:pt x="1398193" y="266661"/>
                </a:lnTo>
                <a:lnTo>
                  <a:pt x="1393228" y="270497"/>
                </a:lnTo>
                <a:lnTo>
                  <a:pt x="1391043" y="275729"/>
                </a:lnTo>
                <a:lnTo>
                  <a:pt x="1391602" y="281838"/>
                </a:lnTo>
                <a:lnTo>
                  <a:pt x="1394929" y="288340"/>
                </a:lnTo>
                <a:lnTo>
                  <a:pt x="1427848" y="333375"/>
                </a:lnTo>
                <a:lnTo>
                  <a:pt x="1431798" y="339090"/>
                </a:lnTo>
                <a:lnTo>
                  <a:pt x="261086" y="1752"/>
                </a:lnTo>
                <a:lnTo>
                  <a:pt x="251561" y="0"/>
                </a:lnTo>
                <a:lnTo>
                  <a:pt x="243992" y="889"/>
                </a:lnTo>
                <a:lnTo>
                  <a:pt x="229425" y="30149"/>
                </a:lnTo>
                <a:lnTo>
                  <a:pt x="229768" y="36360"/>
                </a:lnTo>
                <a:lnTo>
                  <a:pt x="232638" y="41656"/>
                </a:lnTo>
                <a:lnTo>
                  <a:pt x="237845" y="45897"/>
                </a:lnTo>
                <a:lnTo>
                  <a:pt x="245198" y="48971"/>
                </a:lnTo>
                <a:lnTo>
                  <a:pt x="1417637" y="386854"/>
                </a:lnTo>
                <a:lnTo>
                  <a:pt x="1413217" y="389001"/>
                </a:lnTo>
                <a:lnTo>
                  <a:pt x="1361097" y="409536"/>
                </a:lnTo>
                <a:lnTo>
                  <a:pt x="1353197" y="414121"/>
                </a:lnTo>
                <a:lnTo>
                  <a:pt x="1349311" y="420001"/>
                </a:lnTo>
                <a:lnTo>
                  <a:pt x="1349527" y="427012"/>
                </a:lnTo>
                <a:lnTo>
                  <a:pt x="1353997" y="435038"/>
                </a:lnTo>
                <a:lnTo>
                  <a:pt x="1358036" y="439877"/>
                </a:lnTo>
                <a:lnTo>
                  <a:pt x="1371244" y="453974"/>
                </a:lnTo>
                <a:lnTo>
                  <a:pt x="1378051" y="455942"/>
                </a:lnTo>
                <a:lnTo>
                  <a:pt x="1384579" y="454558"/>
                </a:lnTo>
                <a:lnTo>
                  <a:pt x="1391640" y="453923"/>
                </a:lnTo>
                <a:lnTo>
                  <a:pt x="1517269" y="404799"/>
                </a:lnTo>
                <a:lnTo>
                  <a:pt x="1526438" y="399783"/>
                </a:lnTo>
                <a:lnTo>
                  <a:pt x="1530756" y="393661"/>
                </a:lnTo>
                <a:close/>
              </a:path>
              <a:path w="3328035" h="4258945">
                <a:moveTo>
                  <a:pt x="3327616" y="228930"/>
                </a:moveTo>
                <a:lnTo>
                  <a:pt x="3317341" y="178092"/>
                </a:lnTo>
                <a:lnTo>
                  <a:pt x="3289363" y="136575"/>
                </a:lnTo>
                <a:lnTo>
                  <a:pt x="3247847" y="108585"/>
                </a:lnTo>
                <a:lnTo>
                  <a:pt x="3197009" y="98323"/>
                </a:lnTo>
                <a:lnTo>
                  <a:pt x="1692884" y="98323"/>
                </a:lnTo>
                <a:lnTo>
                  <a:pt x="1642033" y="108585"/>
                </a:lnTo>
                <a:lnTo>
                  <a:pt x="1600517" y="136575"/>
                </a:lnTo>
                <a:lnTo>
                  <a:pt x="1572526" y="178092"/>
                </a:lnTo>
                <a:lnTo>
                  <a:pt x="1562265" y="228930"/>
                </a:lnTo>
                <a:lnTo>
                  <a:pt x="1562265" y="3399752"/>
                </a:lnTo>
                <a:lnTo>
                  <a:pt x="1489710" y="3357118"/>
                </a:lnTo>
                <a:lnTo>
                  <a:pt x="1481404" y="3354768"/>
                </a:lnTo>
                <a:lnTo>
                  <a:pt x="1474000" y="3351796"/>
                </a:lnTo>
                <a:lnTo>
                  <a:pt x="1465427" y="3352101"/>
                </a:lnTo>
                <a:lnTo>
                  <a:pt x="1430159" y="3375533"/>
                </a:lnTo>
                <a:lnTo>
                  <a:pt x="1429575" y="3381184"/>
                </a:lnTo>
                <a:lnTo>
                  <a:pt x="1432483" y="3386798"/>
                </a:lnTo>
                <a:lnTo>
                  <a:pt x="1438706" y="3391903"/>
                </a:lnTo>
                <a:lnTo>
                  <a:pt x="1493227" y="3424136"/>
                </a:lnTo>
                <a:lnTo>
                  <a:pt x="1499895" y="3428301"/>
                </a:lnTo>
                <a:lnTo>
                  <a:pt x="27597" y="3481057"/>
                </a:lnTo>
                <a:lnTo>
                  <a:pt x="0" y="3504793"/>
                </a:lnTo>
                <a:lnTo>
                  <a:pt x="330" y="3511512"/>
                </a:lnTo>
                <a:lnTo>
                  <a:pt x="26746" y="3530892"/>
                </a:lnTo>
                <a:lnTo>
                  <a:pt x="1501228" y="3478098"/>
                </a:lnTo>
                <a:lnTo>
                  <a:pt x="1496936" y="3481540"/>
                </a:lnTo>
                <a:lnTo>
                  <a:pt x="1444523" y="3517595"/>
                </a:lnTo>
                <a:lnTo>
                  <a:pt x="1437119" y="3524466"/>
                </a:lnTo>
                <a:lnTo>
                  <a:pt x="1434807" y="3531273"/>
                </a:lnTo>
                <a:lnTo>
                  <a:pt x="1437665" y="3537864"/>
                </a:lnTo>
                <a:lnTo>
                  <a:pt x="1445768" y="3544049"/>
                </a:lnTo>
                <a:lnTo>
                  <a:pt x="1452219" y="3547351"/>
                </a:lnTo>
                <a:lnTo>
                  <a:pt x="1472615" y="3556508"/>
                </a:lnTo>
                <a:lnTo>
                  <a:pt x="1481175" y="3556216"/>
                </a:lnTo>
                <a:lnTo>
                  <a:pt x="1488173" y="3552825"/>
                </a:lnTo>
                <a:lnTo>
                  <a:pt x="1496072" y="3549967"/>
                </a:lnTo>
                <a:lnTo>
                  <a:pt x="1562265" y="3504666"/>
                </a:lnTo>
                <a:lnTo>
                  <a:pt x="1562265" y="4127919"/>
                </a:lnTo>
                <a:lnTo>
                  <a:pt x="1572526" y="4178757"/>
                </a:lnTo>
                <a:lnTo>
                  <a:pt x="1600517" y="4220273"/>
                </a:lnTo>
                <a:lnTo>
                  <a:pt x="1642033" y="4248264"/>
                </a:lnTo>
                <a:lnTo>
                  <a:pt x="1692884" y="4258526"/>
                </a:lnTo>
                <a:lnTo>
                  <a:pt x="3197009" y="4258526"/>
                </a:lnTo>
                <a:lnTo>
                  <a:pt x="3247847" y="4248264"/>
                </a:lnTo>
                <a:lnTo>
                  <a:pt x="3289363" y="4220273"/>
                </a:lnTo>
                <a:lnTo>
                  <a:pt x="3317341" y="4178757"/>
                </a:lnTo>
                <a:lnTo>
                  <a:pt x="3327616" y="4127919"/>
                </a:lnTo>
                <a:lnTo>
                  <a:pt x="3327616" y="228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89067" y="2426440"/>
            <a:ext cx="521334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5" dirty="0">
                <a:latin typeface="Roboto Slab"/>
                <a:cs typeface="Roboto Slab"/>
              </a:rPr>
              <a:t>E</a:t>
            </a:r>
            <a:r>
              <a:rPr sz="1500" spc="-10" dirty="0">
                <a:latin typeface="Roboto Slab"/>
                <a:cs typeface="Roboto Slab"/>
              </a:rPr>
              <a:t>x</a:t>
            </a:r>
            <a:r>
              <a:rPr sz="1500" spc="15" dirty="0">
                <a:latin typeface="Roboto Slab"/>
                <a:cs typeface="Roboto Slab"/>
              </a:rPr>
              <a:t>c</a:t>
            </a:r>
            <a:r>
              <a:rPr sz="1500" spc="-5" dirty="0">
                <a:latin typeface="Roboto Slab"/>
                <a:cs typeface="Roboto Slab"/>
              </a:rPr>
              <a:t>el</a:t>
            </a:r>
            <a:endParaRPr sz="1500">
              <a:latin typeface="Roboto Slab"/>
              <a:cs typeface="Roboto Sla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7341" y="2903244"/>
            <a:ext cx="1633220" cy="1332230"/>
            <a:chOff x="1517341" y="2903244"/>
            <a:chExt cx="1633220" cy="1332230"/>
          </a:xfrm>
        </p:grpSpPr>
        <p:sp>
          <p:nvSpPr>
            <p:cNvPr id="11" name="object 11"/>
            <p:cNvSpPr/>
            <p:nvPr/>
          </p:nvSpPr>
          <p:spPr>
            <a:xfrm>
              <a:off x="1533387" y="2919290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79">
                  <a:moveTo>
                    <a:pt x="1529283" y="0"/>
                  </a:moveTo>
                  <a:lnTo>
                    <a:pt x="71843" y="0"/>
                  </a:lnTo>
                  <a:lnTo>
                    <a:pt x="43875" y="5646"/>
                  </a:lnTo>
                  <a:lnTo>
                    <a:pt x="21039" y="21043"/>
                  </a:lnTo>
                  <a:lnTo>
                    <a:pt x="5644" y="43880"/>
                  </a:lnTo>
                  <a:lnTo>
                    <a:pt x="0" y="71843"/>
                  </a:lnTo>
                  <a:lnTo>
                    <a:pt x="0" y="1228217"/>
                  </a:lnTo>
                  <a:lnTo>
                    <a:pt x="5644" y="1256180"/>
                  </a:lnTo>
                  <a:lnTo>
                    <a:pt x="21039" y="1279017"/>
                  </a:lnTo>
                  <a:lnTo>
                    <a:pt x="43875" y="1294414"/>
                  </a:lnTo>
                  <a:lnTo>
                    <a:pt x="71843" y="1300060"/>
                  </a:lnTo>
                  <a:lnTo>
                    <a:pt x="1529283" y="1300060"/>
                  </a:lnTo>
                  <a:lnTo>
                    <a:pt x="1557246" y="1294414"/>
                  </a:lnTo>
                  <a:lnTo>
                    <a:pt x="1580083" y="1279017"/>
                  </a:lnTo>
                  <a:lnTo>
                    <a:pt x="1595480" y="1256180"/>
                  </a:lnTo>
                  <a:lnTo>
                    <a:pt x="1601127" y="1228217"/>
                  </a:lnTo>
                  <a:lnTo>
                    <a:pt x="1601127" y="71843"/>
                  </a:lnTo>
                  <a:lnTo>
                    <a:pt x="1595480" y="43880"/>
                  </a:lnTo>
                  <a:lnTo>
                    <a:pt x="1580083" y="21043"/>
                  </a:lnTo>
                  <a:lnTo>
                    <a:pt x="1557246" y="5646"/>
                  </a:lnTo>
                  <a:lnTo>
                    <a:pt x="1529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3387" y="2919290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79">
                  <a:moveTo>
                    <a:pt x="1529283" y="1300060"/>
                  </a:moveTo>
                  <a:lnTo>
                    <a:pt x="71843" y="1300060"/>
                  </a:lnTo>
                  <a:lnTo>
                    <a:pt x="43875" y="1294414"/>
                  </a:lnTo>
                  <a:lnTo>
                    <a:pt x="21039" y="1279017"/>
                  </a:lnTo>
                  <a:lnTo>
                    <a:pt x="5644" y="1256180"/>
                  </a:lnTo>
                  <a:lnTo>
                    <a:pt x="0" y="1228217"/>
                  </a:lnTo>
                  <a:lnTo>
                    <a:pt x="0" y="71843"/>
                  </a:lnTo>
                  <a:lnTo>
                    <a:pt x="5644" y="43880"/>
                  </a:lnTo>
                  <a:lnTo>
                    <a:pt x="21039" y="21043"/>
                  </a:lnTo>
                  <a:lnTo>
                    <a:pt x="43875" y="5646"/>
                  </a:lnTo>
                  <a:lnTo>
                    <a:pt x="71843" y="0"/>
                  </a:lnTo>
                  <a:lnTo>
                    <a:pt x="1529283" y="0"/>
                  </a:lnTo>
                  <a:lnTo>
                    <a:pt x="1557246" y="5646"/>
                  </a:lnTo>
                  <a:lnTo>
                    <a:pt x="1580083" y="21043"/>
                  </a:lnTo>
                  <a:lnTo>
                    <a:pt x="1595480" y="43880"/>
                  </a:lnTo>
                  <a:lnTo>
                    <a:pt x="1601127" y="71843"/>
                  </a:lnTo>
                  <a:lnTo>
                    <a:pt x="1601127" y="1228217"/>
                  </a:lnTo>
                  <a:lnTo>
                    <a:pt x="1595480" y="1256180"/>
                  </a:lnTo>
                  <a:lnTo>
                    <a:pt x="1580083" y="1279017"/>
                  </a:lnTo>
                  <a:lnTo>
                    <a:pt x="1557246" y="1294414"/>
                  </a:lnTo>
                  <a:lnTo>
                    <a:pt x="1529283" y="1300060"/>
                  </a:lnTo>
                  <a:close/>
                </a:path>
              </a:pathLst>
            </a:custGeom>
            <a:ln w="32092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34464" y="2953311"/>
            <a:ext cx="1429385" cy="1175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95"/>
              </a:spcBef>
            </a:pPr>
            <a:r>
              <a:rPr sz="1500" dirty="0">
                <a:latin typeface="Roboto Slab"/>
                <a:cs typeface="Roboto Slab"/>
              </a:rPr>
              <a:t>Dados de</a:t>
            </a:r>
            <a:r>
              <a:rPr sz="1500" spc="-80" dirty="0">
                <a:latin typeface="Roboto Slab"/>
                <a:cs typeface="Roboto Slab"/>
              </a:rPr>
              <a:t> </a:t>
            </a:r>
            <a:r>
              <a:rPr sz="1500" spc="-5" dirty="0">
                <a:latin typeface="Roboto Slab"/>
                <a:cs typeface="Roboto Slab"/>
              </a:rPr>
              <a:t>entra-  </a:t>
            </a:r>
            <a:r>
              <a:rPr sz="1500" dirty="0">
                <a:latin typeface="Roboto Slab"/>
                <a:cs typeface="Roboto Slab"/>
              </a:rPr>
              <a:t>da.xlsx</a:t>
            </a:r>
            <a:endParaRPr sz="150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Roboto Slab"/>
              <a:cs typeface="Roboto Slab"/>
            </a:endParaRPr>
          </a:p>
          <a:p>
            <a:pPr marL="129539" marR="122555" algn="ctr">
              <a:lnSpc>
                <a:spcPct val="100600"/>
              </a:lnSpc>
            </a:pPr>
            <a:r>
              <a:rPr sz="1500" dirty="0">
                <a:latin typeface="Roboto Slab"/>
                <a:cs typeface="Roboto Slab"/>
              </a:rPr>
              <a:t>Base  </a:t>
            </a:r>
            <a:r>
              <a:rPr sz="1500" spc="-55" dirty="0">
                <a:latin typeface="Roboto Slab"/>
                <a:cs typeface="Roboto Slab"/>
              </a:rPr>
              <a:t>T</a:t>
            </a:r>
            <a:r>
              <a:rPr sz="1500" spc="-15" dirty="0">
                <a:latin typeface="Roboto Slab"/>
                <a:cs typeface="Roboto Slab"/>
              </a:rPr>
              <a:t>r</a:t>
            </a:r>
            <a:r>
              <a:rPr sz="1500" spc="-5" dirty="0">
                <a:latin typeface="Roboto Slab"/>
                <a:cs typeface="Roboto Slab"/>
              </a:rPr>
              <a:t>eina</a:t>
            </a:r>
            <a:r>
              <a:rPr sz="1500" spc="-10" dirty="0">
                <a:latin typeface="Roboto Slab"/>
                <a:cs typeface="Roboto Slab"/>
              </a:rPr>
              <a:t>m</a:t>
            </a:r>
            <a:r>
              <a:rPr sz="1500" spc="-5" dirty="0">
                <a:latin typeface="Roboto Slab"/>
                <a:cs typeface="Roboto Slab"/>
              </a:rPr>
              <a:t>e</a:t>
            </a:r>
            <a:r>
              <a:rPr sz="1500" spc="-25" dirty="0">
                <a:latin typeface="Roboto Slab"/>
                <a:cs typeface="Roboto Slab"/>
              </a:rPr>
              <a:t>n</a:t>
            </a:r>
            <a:r>
              <a:rPr sz="1500" spc="-15" dirty="0">
                <a:latin typeface="Roboto Slab"/>
                <a:cs typeface="Roboto Slab"/>
              </a:rPr>
              <a:t>t</a:t>
            </a:r>
            <a:r>
              <a:rPr sz="1500" dirty="0">
                <a:latin typeface="Roboto Slab"/>
                <a:cs typeface="Roboto Slab"/>
              </a:rPr>
              <a:t>o</a:t>
            </a:r>
            <a:endParaRPr sz="1500">
              <a:latin typeface="Roboto Slab"/>
              <a:cs typeface="Roboto Sla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48396" y="825494"/>
            <a:ext cx="1765935" cy="1929764"/>
          </a:xfrm>
          <a:custGeom>
            <a:avLst/>
            <a:gdLst/>
            <a:ahLst/>
            <a:cxnLst/>
            <a:rect l="l" t="t" r="r" b="b"/>
            <a:pathLst>
              <a:path w="1765934" h="1929764">
                <a:moveTo>
                  <a:pt x="1676400" y="0"/>
                </a:moveTo>
                <a:lnTo>
                  <a:pt x="88950" y="0"/>
                </a:lnTo>
                <a:lnTo>
                  <a:pt x="54328" y="6990"/>
                </a:lnTo>
                <a:lnTo>
                  <a:pt x="26054" y="26054"/>
                </a:lnTo>
                <a:lnTo>
                  <a:pt x="6990" y="54328"/>
                </a:lnTo>
                <a:lnTo>
                  <a:pt x="0" y="88950"/>
                </a:lnTo>
                <a:lnTo>
                  <a:pt x="0" y="1840623"/>
                </a:lnTo>
                <a:lnTo>
                  <a:pt x="6990" y="1875246"/>
                </a:lnTo>
                <a:lnTo>
                  <a:pt x="26054" y="1903520"/>
                </a:lnTo>
                <a:lnTo>
                  <a:pt x="54328" y="1922583"/>
                </a:lnTo>
                <a:lnTo>
                  <a:pt x="88950" y="1929574"/>
                </a:lnTo>
                <a:lnTo>
                  <a:pt x="1676400" y="1929574"/>
                </a:lnTo>
                <a:lnTo>
                  <a:pt x="1711022" y="1922583"/>
                </a:lnTo>
                <a:lnTo>
                  <a:pt x="1739296" y="1903520"/>
                </a:lnTo>
                <a:lnTo>
                  <a:pt x="1758360" y="1875246"/>
                </a:lnTo>
                <a:lnTo>
                  <a:pt x="1765350" y="1840623"/>
                </a:lnTo>
                <a:lnTo>
                  <a:pt x="1765350" y="88950"/>
                </a:lnTo>
                <a:lnTo>
                  <a:pt x="1758360" y="54328"/>
                </a:lnTo>
                <a:lnTo>
                  <a:pt x="1739296" y="26054"/>
                </a:lnTo>
                <a:lnTo>
                  <a:pt x="1711022" y="699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1774" y="831513"/>
            <a:ext cx="1663064" cy="354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9720">
              <a:lnSpc>
                <a:spcPct val="102600"/>
              </a:lnSpc>
              <a:spcBef>
                <a:spcPts val="95"/>
              </a:spcBef>
            </a:pPr>
            <a:r>
              <a:rPr sz="1050" spc="10" dirty="0">
                <a:latin typeface="Roboto Slab"/>
                <a:cs typeface="Roboto Slab"/>
              </a:rPr>
              <a:t>Estudo - </a:t>
            </a:r>
            <a:r>
              <a:rPr sz="1050" spc="15" dirty="0">
                <a:latin typeface="Roboto Slab"/>
                <a:cs typeface="Roboto Slab"/>
              </a:rPr>
              <a:t>Python  </a:t>
            </a:r>
            <a:r>
              <a:rPr sz="1050" dirty="0">
                <a:latin typeface="Roboto Slab"/>
                <a:cs typeface="Roboto Slab"/>
              </a:rPr>
              <a:t>Numpy,</a:t>
            </a:r>
            <a:r>
              <a:rPr sz="1050" spc="-70" dirty="0">
                <a:latin typeface="Roboto Slab"/>
                <a:cs typeface="Roboto Slab"/>
              </a:rPr>
              <a:t> </a:t>
            </a:r>
            <a:r>
              <a:rPr sz="1050" spc="10" dirty="0">
                <a:latin typeface="Roboto Slab"/>
                <a:cs typeface="Roboto Slab"/>
              </a:rPr>
              <a:t>Matplotlib.pyplot</a:t>
            </a:r>
            <a:endParaRPr sz="1050">
              <a:latin typeface="Roboto Slab"/>
              <a:cs typeface="Roboto Sla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00632" y="1329328"/>
            <a:ext cx="1633855" cy="1332865"/>
            <a:chOff x="7100632" y="1329328"/>
            <a:chExt cx="1633855" cy="1332865"/>
          </a:xfrm>
        </p:grpSpPr>
        <p:sp>
          <p:nvSpPr>
            <p:cNvPr id="17" name="object 17"/>
            <p:cNvSpPr/>
            <p:nvPr/>
          </p:nvSpPr>
          <p:spPr>
            <a:xfrm>
              <a:off x="7116824" y="1345520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80">
                  <a:moveTo>
                    <a:pt x="1529283" y="0"/>
                  </a:moveTo>
                  <a:lnTo>
                    <a:pt x="71843" y="0"/>
                  </a:lnTo>
                  <a:lnTo>
                    <a:pt x="43875" y="5646"/>
                  </a:lnTo>
                  <a:lnTo>
                    <a:pt x="21039" y="21045"/>
                  </a:lnTo>
                  <a:lnTo>
                    <a:pt x="5644" y="43885"/>
                  </a:lnTo>
                  <a:lnTo>
                    <a:pt x="0" y="71856"/>
                  </a:lnTo>
                  <a:lnTo>
                    <a:pt x="0" y="1228229"/>
                  </a:lnTo>
                  <a:lnTo>
                    <a:pt x="5644" y="1256193"/>
                  </a:lnTo>
                  <a:lnTo>
                    <a:pt x="21039" y="1279029"/>
                  </a:lnTo>
                  <a:lnTo>
                    <a:pt x="43875" y="1294427"/>
                  </a:lnTo>
                  <a:lnTo>
                    <a:pt x="71843" y="1300073"/>
                  </a:lnTo>
                  <a:lnTo>
                    <a:pt x="1529283" y="1300073"/>
                  </a:lnTo>
                  <a:lnTo>
                    <a:pt x="1557246" y="1294427"/>
                  </a:lnTo>
                  <a:lnTo>
                    <a:pt x="1580083" y="1279029"/>
                  </a:lnTo>
                  <a:lnTo>
                    <a:pt x="1595480" y="1256193"/>
                  </a:lnTo>
                  <a:lnTo>
                    <a:pt x="1601127" y="1228229"/>
                  </a:lnTo>
                  <a:lnTo>
                    <a:pt x="1601127" y="71856"/>
                  </a:lnTo>
                  <a:lnTo>
                    <a:pt x="1595480" y="43885"/>
                  </a:lnTo>
                  <a:lnTo>
                    <a:pt x="1580083" y="21045"/>
                  </a:lnTo>
                  <a:lnTo>
                    <a:pt x="1557246" y="5646"/>
                  </a:lnTo>
                  <a:lnTo>
                    <a:pt x="1529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16824" y="1345520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80">
                  <a:moveTo>
                    <a:pt x="1529283" y="1300073"/>
                  </a:moveTo>
                  <a:lnTo>
                    <a:pt x="71843" y="1300073"/>
                  </a:lnTo>
                  <a:lnTo>
                    <a:pt x="43875" y="1294427"/>
                  </a:lnTo>
                  <a:lnTo>
                    <a:pt x="21039" y="1279029"/>
                  </a:lnTo>
                  <a:lnTo>
                    <a:pt x="5644" y="1256193"/>
                  </a:lnTo>
                  <a:lnTo>
                    <a:pt x="0" y="1228229"/>
                  </a:lnTo>
                  <a:lnTo>
                    <a:pt x="0" y="71856"/>
                  </a:lnTo>
                  <a:lnTo>
                    <a:pt x="5644" y="43885"/>
                  </a:lnTo>
                  <a:lnTo>
                    <a:pt x="21039" y="21045"/>
                  </a:lnTo>
                  <a:lnTo>
                    <a:pt x="43875" y="5646"/>
                  </a:lnTo>
                  <a:lnTo>
                    <a:pt x="71843" y="0"/>
                  </a:lnTo>
                  <a:lnTo>
                    <a:pt x="1529283" y="0"/>
                  </a:lnTo>
                  <a:lnTo>
                    <a:pt x="1557246" y="5646"/>
                  </a:lnTo>
                  <a:lnTo>
                    <a:pt x="1580083" y="21045"/>
                  </a:lnTo>
                  <a:lnTo>
                    <a:pt x="1595480" y="43885"/>
                  </a:lnTo>
                  <a:lnTo>
                    <a:pt x="1601127" y="71856"/>
                  </a:lnTo>
                  <a:lnTo>
                    <a:pt x="1601127" y="1228229"/>
                  </a:lnTo>
                  <a:lnTo>
                    <a:pt x="1595480" y="1256193"/>
                  </a:lnTo>
                  <a:lnTo>
                    <a:pt x="1580083" y="1279029"/>
                  </a:lnTo>
                  <a:lnTo>
                    <a:pt x="1557246" y="1294427"/>
                  </a:lnTo>
                  <a:lnTo>
                    <a:pt x="1529283" y="1300073"/>
                  </a:lnTo>
                  <a:close/>
                </a:path>
              </a:pathLst>
            </a:custGeom>
            <a:ln w="32092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03267" y="1516400"/>
            <a:ext cx="1459865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600"/>
              </a:lnSpc>
              <a:spcBef>
                <a:spcPts val="95"/>
              </a:spcBef>
            </a:pPr>
            <a:r>
              <a:rPr sz="1500" dirty="0">
                <a:latin typeface="Roboto Slab"/>
                <a:cs typeface="Roboto Slab"/>
              </a:rPr>
              <a:t>Estudo dos  dados e</a:t>
            </a:r>
            <a:r>
              <a:rPr sz="1500" spc="-55" dirty="0">
                <a:latin typeface="Roboto Slab"/>
                <a:cs typeface="Roboto Slab"/>
              </a:rPr>
              <a:t> </a:t>
            </a:r>
            <a:r>
              <a:rPr sz="1500" dirty="0">
                <a:latin typeface="Roboto Slab"/>
                <a:cs typeface="Roboto Slab"/>
              </a:rPr>
              <a:t>geração  de </a:t>
            </a:r>
            <a:r>
              <a:rPr sz="1500" spc="5" dirty="0">
                <a:latin typeface="Roboto Slab"/>
                <a:cs typeface="Roboto Slab"/>
              </a:rPr>
              <a:t>gráﬁcos </a:t>
            </a:r>
            <a:r>
              <a:rPr sz="1500" dirty="0">
                <a:latin typeface="Roboto Slab"/>
                <a:cs typeface="Roboto Slab"/>
              </a:rPr>
              <a:t>de  Análise</a:t>
            </a:r>
            <a:endParaRPr sz="1500">
              <a:latin typeface="Roboto Slab"/>
              <a:cs typeface="Roboto Slab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48394" y="3056140"/>
            <a:ext cx="1765935" cy="2162810"/>
          </a:xfrm>
          <a:custGeom>
            <a:avLst/>
            <a:gdLst/>
            <a:ahLst/>
            <a:cxnLst/>
            <a:rect l="l" t="t" r="r" b="b"/>
            <a:pathLst>
              <a:path w="1765934" h="2162810">
                <a:moveTo>
                  <a:pt x="1671193" y="0"/>
                </a:moveTo>
                <a:lnTo>
                  <a:pt x="94157" y="0"/>
                </a:lnTo>
                <a:lnTo>
                  <a:pt x="57510" y="7398"/>
                </a:lnTo>
                <a:lnTo>
                  <a:pt x="27581" y="27576"/>
                </a:lnTo>
                <a:lnTo>
                  <a:pt x="7400" y="57505"/>
                </a:lnTo>
                <a:lnTo>
                  <a:pt x="0" y="94157"/>
                </a:lnTo>
                <a:lnTo>
                  <a:pt x="0" y="2068042"/>
                </a:lnTo>
                <a:lnTo>
                  <a:pt x="7400" y="2104696"/>
                </a:lnTo>
                <a:lnTo>
                  <a:pt x="27581" y="2134630"/>
                </a:lnTo>
                <a:lnTo>
                  <a:pt x="57510" y="2154812"/>
                </a:lnTo>
                <a:lnTo>
                  <a:pt x="94157" y="2162213"/>
                </a:lnTo>
                <a:lnTo>
                  <a:pt x="1671193" y="2162213"/>
                </a:lnTo>
                <a:lnTo>
                  <a:pt x="1707845" y="2154812"/>
                </a:lnTo>
                <a:lnTo>
                  <a:pt x="1737774" y="2134630"/>
                </a:lnTo>
                <a:lnTo>
                  <a:pt x="1757952" y="2104696"/>
                </a:lnTo>
                <a:lnTo>
                  <a:pt x="1765350" y="2068042"/>
                </a:lnTo>
                <a:lnTo>
                  <a:pt x="1765350" y="94157"/>
                </a:lnTo>
                <a:lnTo>
                  <a:pt x="1757952" y="57505"/>
                </a:lnTo>
                <a:lnTo>
                  <a:pt x="1737774" y="27576"/>
                </a:lnTo>
                <a:lnTo>
                  <a:pt x="1707845" y="7398"/>
                </a:lnTo>
                <a:lnTo>
                  <a:pt x="1671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02397" y="3062148"/>
            <a:ext cx="1660525" cy="354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1820" marR="5080" indent="-579755">
              <a:lnSpc>
                <a:spcPct val="102600"/>
              </a:lnSpc>
              <a:spcBef>
                <a:spcPts val="95"/>
              </a:spcBef>
            </a:pPr>
            <a:r>
              <a:rPr sz="1050" spc="5" dirty="0">
                <a:latin typeface="Roboto Slab"/>
                <a:cs typeface="Roboto Slab"/>
              </a:rPr>
              <a:t>Pré treinamento </a:t>
            </a:r>
            <a:r>
              <a:rPr sz="1050" spc="10" dirty="0">
                <a:latin typeface="Roboto Slab"/>
                <a:cs typeface="Roboto Slab"/>
              </a:rPr>
              <a:t>- </a:t>
            </a:r>
            <a:r>
              <a:rPr sz="1050" spc="15" dirty="0">
                <a:latin typeface="Roboto Slab"/>
                <a:cs typeface="Roboto Slab"/>
              </a:rPr>
              <a:t>Python  </a:t>
            </a:r>
            <a:r>
              <a:rPr sz="1050" spc="10" dirty="0">
                <a:latin typeface="Roboto Slab"/>
                <a:cs typeface="Roboto Slab"/>
              </a:rPr>
              <a:t>Pandas</a:t>
            </a:r>
            <a:endParaRPr sz="1050">
              <a:latin typeface="Roboto Slab"/>
              <a:cs typeface="Roboto Slab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104443" y="3563777"/>
            <a:ext cx="1626235" cy="763905"/>
            <a:chOff x="7104443" y="3563777"/>
            <a:chExt cx="1626235" cy="763905"/>
          </a:xfrm>
        </p:grpSpPr>
        <p:sp>
          <p:nvSpPr>
            <p:cNvPr id="23" name="object 23"/>
            <p:cNvSpPr/>
            <p:nvPr/>
          </p:nvSpPr>
          <p:spPr>
            <a:xfrm>
              <a:off x="7116826" y="3576159"/>
              <a:ext cx="1601470" cy="739140"/>
            </a:xfrm>
            <a:custGeom>
              <a:avLst/>
              <a:gdLst/>
              <a:ahLst/>
              <a:cxnLst/>
              <a:rect l="l" t="t" r="r" b="b"/>
              <a:pathLst>
                <a:path w="1601470" h="739139">
                  <a:moveTo>
                    <a:pt x="1546961" y="0"/>
                  </a:moveTo>
                  <a:lnTo>
                    <a:pt x="54165" y="0"/>
                  </a:lnTo>
                  <a:lnTo>
                    <a:pt x="33079" y="4257"/>
                  </a:lnTo>
                  <a:lnTo>
                    <a:pt x="15862" y="15868"/>
                  </a:lnTo>
                  <a:lnTo>
                    <a:pt x="4255" y="33089"/>
                  </a:lnTo>
                  <a:lnTo>
                    <a:pt x="0" y="54178"/>
                  </a:lnTo>
                  <a:lnTo>
                    <a:pt x="0" y="684822"/>
                  </a:lnTo>
                  <a:lnTo>
                    <a:pt x="4255" y="705903"/>
                  </a:lnTo>
                  <a:lnTo>
                    <a:pt x="15862" y="723120"/>
                  </a:lnTo>
                  <a:lnTo>
                    <a:pt x="33079" y="734730"/>
                  </a:lnTo>
                  <a:lnTo>
                    <a:pt x="54165" y="738987"/>
                  </a:lnTo>
                  <a:lnTo>
                    <a:pt x="1546961" y="738987"/>
                  </a:lnTo>
                  <a:lnTo>
                    <a:pt x="1568042" y="734730"/>
                  </a:lnTo>
                  <a:lnTo>
                    <a:pt x="1585260" y="723120"/>
                  </a:lnTo>
                  <a:lnTo>
                    <a:pt x="1596869" y="705903"/>
                  </a:lnTo>
                  <a:lnTo>
                    <a:pt x="1601127" y="684822"/>
                  </a:lnTo>
                  <a:lnTo>
                    <a:pt x="1601127" y="54178"/>
                  </a:lnTo>
                  <a:lnTo>
                    <a:pt x="1596869" y="33089"/>
                  </a:lnTo>
                  <a:lnTo>
                    <a:pt x="1585260" y="15868"/>
                  </a:lnTo>
                  <a:lnTo>
                    <a:pt x="1568042" y="4257"/>
                  </a:lnTo>
                  <a:lnTo>
                    <a:pt x="1546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16826" y="3576159"/>
              <a:ext cx="1601470" cy="739140"/>
            </a:xfrm>
            <a:custGeom>
              <a:avLst/>
              <a:gdLst/>
              <a:ahLst/>
              <a:cxnLst/>
              <a:rect l="l" t="t" r="r" b="b"/>
              <a:pathLst>
                <a:path w="1601470" h="739139">
                  <a:moveTo>
                    <a:pt x="1546961" y="738987"/>
                  </a:moveTo>
                  <a:lnTo>
                    <a:pt x="54165" y="738987"/>
                  </a:lnTo>
                  <a:lnTo>
                    <a:pt x="33079" y="734730"/>
                  </a:lnTo>
                  <a:lnTo>
                    <a:pt x="15862" y="723120"/>
                  </a:lnTo>
                  <a:lnTo>
                    <a:pt x="4255" y="705903"/>
                  </a:lnTo>
                  <a:lnTo>
                    <a:pt x="0" y="684822"/>
                  </a:lnTo>
                  <a:lnTo>
                    <a:pt x="0" y="54178"/>
                  </a:lnTo>
                  <a:lnTo>
                    <a:pt x="4255" y="33089"/>
                  </a:lnTo>
                  <a:lnTo>
                    <a:pt x="15862" y="15868"/>
                  </a:lnTo>
                  <a:lnTo>
                    <a:pt x="33079" y="4257"/>
                  </a:lnTo>
                  <a:lnTo>
                    <a:pt x="54165" y="0"/>
                  </a:lnTo>
                  <a:lnTo>
                    <a:pt x="1546961" y="0"/>
                  </a:lnTo>
                  <a:lnTo>
                    <a:pt x="1568042" y="4257"/>
                  </a:lnTo>
                  <a:lnTo>
                    <a:pt x="1585260" y="15868"/>
                  </a:lnTo>
                  <a:lnTo>
                    <a:pt x="1596869" y="33089"/>
                  </a:lnTo>
                  <a:lnTo>
                    <a:pt x="1601127" y="54178"/>
                  </a:lnTo>
                  <a:lnTo>
                    <a:pt x="1601127" y="684822"/>
                  </a:lnTo>
                  <a:lnTo>
                    <a:pt x="1596869" y="705903"/>
                  </a:lnTo>
                  <a:lnTo>
                    <a:pt x="1585260" y="723120"/>
                  </a:lnTo>
                  <a:lnTo>
                    <a:pt x="1568042" y="734730"/>
                  </a:lnTo>
                  <a:lnTo>
                    <a:pt x="1546961" y="738987"/>
                  </a:lnTo>
                  <a:close/>
                </a:path>
              </a:pathLst>
            </a:custGeom>
            <a:ln w="24193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255548" y="3616709"/>
            <a:ext cx="1354455" cy="616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Roboto Slab"/>
                <a:cs typeface="Roboto Slab"/>
              </a:rPr>
              <a:t>Divisão </a:t>
            </a:r>
            <a:r>
              <a:rPr sz="1300" spc="-5" dirty="0">
                <a:latin typeface="Roboto Slab"/>
                <a:cs typeface="Roboto Slab"/>
              </a:rPr>
              <a:t>das  </a:t>
            </a:r>
            <a:r>
              <a:rPr sz="1300" spc="-10" dirty="0">
                <a:latin typeface="Roboto Slab"/>
                <a:cs typeface="Roboto Slab"/>
              </a:rPr>
              <a:t>variáveis </a:t>
            </a:r>
            <a:r>
              <a:rPr sz="1300" spc="-5" dirty="0">
                <a:latin typeface="Roboto Slab"/>
                <a:cs typeface="Roboto Slab"/>
              </a:rPr>
              <a:t>e</a:t>
            </a:r>
            <a:r>
              <a:rPr sz="1300" spc="-85" dirty="0">
                <a:latin typeface="Roboto Slab"/>
                <a:cs typeface="Roboto Slab"/>
              </a:rPr>
              <a:t> </a:t>
            </a:r>
            <a:r>
              <a:rPr sz="1300" spc="-10" dirty="0">
                <a:latin typeface="Roboto Slab"/>
                <a:cs typeface="Roboto Slab"/>
              </a:rPr>
              <a:t>target  (X </a:t>
            </a:r>
            <a:r>
              <a:rPr sz="1300" spc="-5" dirty="0">
                <a:latin typeface="Roboto Slab"/>
                <a:cs typeface="Roboto Slab"/>
              </a:rPr>
              <a:t>e</a:t>
            </a:r>
            <a:r>
              <a:rPr sz="1300" spc="-15" dirty="0">
                <a:latin typeface="Roboto Slab"/>
                <a:cs typeface="Roboto Slab"/>
              </a:rPr>
              <a:t> </a:t>
            </a:r>
            <a:r>
              <a:rPr sz="1300" dirty="0">
                <a:latin typeface="Roboto Slab"/>
                <a:cs typeface="Roboto Slab"/>
              </a:rPr>
              <a:t>Y)</a:t>
            </a:r>
            <a:endParaRPr sz="1300">
              <a:latin typeface="Roboto Slab"/>
              <a:cs typeface="Roboto Slab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04443" y="4357502"/>
            <a:ext cx="1626235" cy="763905"/>
            <a:chOff x="7104443" y="4357502"/>
            <a:chExt cx="1626235" cy="763905"/>
          </a:xfrm>
        </p:grpSpPr>
        <p:sp>
          <p:nvSpPr>
            <p:cNvPr id="27" name="object 27"/>
            <p:cNvSpPr/>
            <p:nvPr/>
          </p:nvSpPr>
          <p:spPr>
            <a:xfrm>
              <a:off x="7116826" y="4369884"/>
              <a:ext cx="1601470" cy="739140"/>
            </a:xfrm>
            <a:custGeom>
              <a:avLst/>
              <a:gdLst/>
              <a:ahLst/>
              <a:cxnLst/>
              <a:rect l="l" t="t" r="r" b="b"/>
              <a:pathLst>
                <a:path w="1601470" h="739139">
                  <a:moveTo>
                    <a:pt x="1546961" y="0"/>
                  </a:moveTo>
                  <a:lnTo>
                    <a:pt x="54165" y="0"/>
                  </a:lnTo>
                  <a:lnTo>
                    <a:pt x="33079" y="4257"/>
                  </a:lnTo>
                  <a:lnTo>
                    <a:pt x="15862" y="15868"/>
                  </a:lnTo>
                  <a:lnTo>
                    <a:pt x="4255" y="33089"/>
                  </a:lnTo>
                  <a:lnTo>
                    <a:pt x="0" y="54178"/>
                  </a:lnTo>
                  <a:lnTo>
                    <a:pt x="0" y="684822"/>
                  </a:lnTo>
                  <a:lnTo>
                    <a:pt x="4255" y="705903"/>
                  </a:lnTo>
                  <a:lnTo>
                    <a:pt x="15862" y="723120"/>
                  </a:lnTo>
                  <a:lnTo>
                    <a:pt x="33079" y="734730"/>
                  </a:lnTo>
                  <a:lnTo>
                    <a:pt x="54165" y="738987"/>
                  </a:lnTo>
                  <a:lnTo>
                    <a:pt x="1546961" y="738987"/>
                  </a:lnTo>
                  <a:lnTo>
                    <a:pt x="1568042" y="734730"/>
                  </a:lnTo>
                  <a:lnTo>
                    <a:pt x="1585260" y="723120"/>
                  </a:lnTo>
                  <a:lnTo>
                    <a:pt x="1596869" y="705903"/>
                  </a:lnTo>
                  <a:lnTo>
                    <a:pt x="1601127" y="684822"/>
                  </a:lnTo>
                  <a:lnTo>
                    <a:pt x="1601127" y="54178"/>
                  </a:lnTo>
                  <a:lnTo>
                    <a:pt x="1596869" y="33089"/>
                  </a:lnTo>
                  <a:lnTo>
                    <a:pt x="1585260" y="15868"/>
                  </a:lnTo>
                  <a:lnTo>
                    <a:pt x="1568042" y="4257"/>
                  </a:lnTo>
                  <a:lnTo>
                    <a:pt x="1546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16826" y="4369884"/>
              <a:ext cx="1601470" cy="739140"/>
            </a:xfrm>
            <a:custGeom>
              <a:avLst/>
              <a:gdLst/>
              <a:ahLst/>
              <a:cxnLst/>
              <a:rect l="l" t="t" r="r" b="b"/>
              <a:pathLst>
                <a:path w="1601470" h="739139">
                  <a:moveTo>
                    <a:pt x="1546961" y="738987"/>
                  </a:moveTo>
                  <a:lnTo>
                    <a:pt x="54165" y="738987"/>
                  </a:lnTo>
                  <a:lnTo>
                    <a:pt x="33079" y="734730"/>
                  </a:lnTo>
                  <a:lnTo>
                    <a:pt x="15862" y="723120"/>
                  </a:lnTo>
                  <a:lnTo>
                    <a:pt x="4255" y="705903"/>
                  </a:lnTo>
                  <a:lnTo>
                    <a:pt x="0" y="684822"/>
                  </a:lnTo>
                  <a:lnTo>
                    <a:pt x="0" y="54178"/>
                  </a:lnTo>
                  <a:lnTo>
                    <a:pt x="4255" y="33089"/>
                  </a:lnTo>
                  <a:lnTo>
                    <a:pt x="15862" y="15868"/>
                  </a:lnTo>
                  <a:lnTo>
                    <a:pt x="33079" y="4257"/>
                  </a:lnTo>
                  <a:lnTo>
                    <a:pt x="54165" y="0"/>
                  </a:lnTo>
                  <a:lnTo>
                    <a:pt x="1546961" y="0"/>
                  </a:lnTo>
                  <a:lnTo>
                    <a:pt x="1568042" y="4257"/>
                  </a:lnTo>
                  <a:lnTo>
                    <a:pt x="1585260" y="15868"/>
                  </a:lnTo>
                  <a:lnTo>
                    <a:pt x="1596869" y="33089"/>
                  </a:lnTo>
                  <a:lnTo>
                    <a:pt x="1601127" y="54178"/>
                  </a:lnTo>
                  <a:lnTo>
                    <a:pt x="1601127" y="684822"/>
                  </a:lnTo>
                  <a:lnTo>
                    <a:pt x="1596869" y="705903"/>
                  </a:lnTo>
                  <a:lnTo>
                    <a:pt x="1585260" y="723120"/>
                  </a:lnTo>
                  <a:lnTo>
                    <a:pt x="1568042" y="734730"/>
                  </a:lnTo>
                  <a:lnTo>
                    <a:pt x="1546961" y="738987"/>
                  </a:lnTo>
                  <a:close/>
                </a:path>
              </a:pathLst>
            </a:custGeom>
            <a:ln w="24193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64451" y="4492545"/>
            <a:ext cx="1337310" cy="4197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460" marR="5080" indent="-112395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Roboto Slab"/>
                <a:cs typeface="Roboto Slab"/>
              </a:rPr>
              <a:t>Divisão </a:t>
            </a:r>
            <a:r>
              <a:rPr sz="1300" spc="-5" dirty="0">
                <a:latin typeface="Roboto Slab"/>
                <a:cs typeface="Roboto Slab"/>
              </a:rPr>
              <a:t>da Base</a:t>
            </a:r>
            <a:r>
              <a:rPr sz="1300" spc="-75" dirty="0">
                <a:latin typeface="Roboto Slab"/>
                <a:cs typeface="Roboto Slab"/>
              </a:rPr>
              <a:t> </a:t>
            </a:r>
            <a:r>
              <a:rPr sz="1300" spc="-5" dirty="0">
                <a:latin typeface="Roboto Slab"/>
                <a:cs typeface="Roboto Slab"/>
              </a:rPr>
              <a:t>-  </a:t>
            </a:r>
            <a:r>
              <a:rPr sz="1300" spc="-20" dirty="0">
                <a:latin typeface="Roboto Slab"/>
                <a:cs typeface="Roboto Slab"/>
              </a:rPr>
              <a:t>Treino </a:t>
            </a:r>
            <a:r>
              <a:rPr sz="1300" spc="-5" dirty="0">
                <a:latin typeface="Roboto Slab"/>
                <a:cs typeface="Roboto Slab"/>
              </a:rPr>
              <a:t>e</a:t>
            </a:r>
            <a:r>
              <a:rPr sz="1300" spc="-20" dirty="0">
                <a:latin typeface="Roboto Slab"/>
                <a:cs typeface="Roboto Slab"/>
              </a:rPr>
              <a:t> </a:t>
            </a:r>
            <a:r>
              <a:rPr sz="1300" spc="-25" dirty="0">
                <a:latin typeface="Roboto Slab"/>
                <a:cs typeface="Roboto Slab"/>
              </a:rPr>
              <a:t>Teste</a:t>
            </a:r>
            <a:endParaRPr sz="1300">
              <a:latin typeface="Roboto Slab"/>
              <a:cs typeface="Roboto Slab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09853" y="5519420"/>
            <a:ext cx="1642745" cy="2011680"/>
            <a:chOff x="7109853" y="5519420"/>
            <a:chExt cx="1642745" cy="2011680"/>
          </a:xfrm>
        </p:grpSpPr>
        <p:sp>
          <p:nvSpPr>
            <p:cNvPr id="31" name="object 31"/>
            <p:cNvSpPr/>
            <p:nvPr/>
          </p:nvSpPr>
          <p:spPr>
            <a:xfrm>
              <a:off x="7109853" y="5519419"/>
              <a:ext cx="1642745" cy="2011680"/>
            </a:xfrm>
            <a:custGeom>
              <a:avLst/>
              <a:gdLst/>
              <a:ahLst/>
              <a:cxnLst/>
              <a:rect l="l" t="t" r="r" b="b"/>
              <a:pathLst>
                <a:path w="1642745" h="2011679">
                  <a:moveTo>
                    <a:pt x="1642440" y="87604"/>
                  </a:moveTo>
                  <a:lnTo>
                    <a:pt x="1635544" y="53505"/>
                  </a:lnTo>
                  <a:lnTo>
                    <a:pt x="1616773" y="25666"/>
                  </a:lnTo>
                  <a:lnTo>
                    <a:pt x="1588935" y="6896"/>
                  </a:lnTo>
                  <a:lnTo>
                    <a:pt x="1554835" y="0"/>
                  </a:lnTo>
                  <a:lnTo>
                    <a:pt x="87604" y="0"/>
                  </a:lnTo>
                  <a:lnTo>
                    <a:pt x="53492" y="6896"/>
                  </a:lnTo>
                  <a:lnTo>
                    <a:pt x="25654" y="25666"/>
                  </a:lnTo>
                  <a:lnTo>
                    <a:pt x="6883" y="53505"/>
                  </a:lnTo>
                  <a:lnTo>
                    <a:pt x="0" y="87604"/>
                  </a:lnTo>
                  <a:lnTo>
                    <a:pt x="0" y="1924075"/>
                  </a:lnTo>
                  <a:lnTo>
                    <a:pt x="6883" y="1958187"/>
                  </a:lnTo>
                  <a:lnTo>
                    <a:pt x="25654" y="1986026"/>
                  </a:lnTo>
                  <a:lnTo>
                    <a:pt x="53492" y="2004796"/>
                  </a:lnTo>
                  <a:lnTo>
                    <a:pt x="87604" y="2011680"/>
                  </a:lnTo>
                  <a:lnTo>
                    <a:pt x="1554835" y="2011680"/>
                  </a:lnTo>
                  <a:lnTo>
                    <a:pt x="1588935" y="2004796"/>
                  </a:lnTo>
                  <a:lnTo>
                    <a:pt x="1616773" y="1986026"/>
                  </a:lnTo>
                  <a:lnTo>
                    <a:pt x="1635544" y="1958187"/>
                  </a:lnTo>
                  <a:lnTo>
                    <a:pt x="1642440" y="1924075"/>
                  </a:lnTo>
                  <a:lnTo>
                    <a:pt x="1642440" y="87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73511" y="5926848"/>
              <a:ext cx="1489710" cy="458470"/>
            </a:xfrm>
            <a:custGeom>
              <a:avLst/>
              <a:gdLst/>
              <a:ahLst/>
              <a:cxnLst/>
              <a:rect l="l" t="t" r="r" b="b"/>
              <a:pathLst>
                <a:path w="1489709" h="458470">
                  <a:moveTo>
                    <a:pt x="1448511" y="458355"/>
                  </a:moveTo>
                  <a:lnTo>
                    <a:pt x="41148" y="458355"/>
                  </a:lnTo>
                  <a:lnTo>
                    <a:pt x="25128" y="455123"/>
                  </a:lnTo>
                  <a:lnTo>
                    <a:pt x="12049" y="446306"/>
                  </a:lnTo>
                  <a:lnTo>
                    <a:pt x="3232" y="433227"/>
                  </a:lnTo>
                  <a:lnTo>
                    <a:pt x="0" y="417207"/>
                  </a:lnTo>
                  <a:lnTo>
                    <a:pt x="0" y="41147"/>
                  </a:lnTo>
                  <a:lnTo>
                    <a:pt x="3232" y="25133"/>
                  </a:lnTo>
                  <a:lnTo>
                    <a:pt x="12049" y="12053"/>
                  </a:lnTo>
                  <a:lnTo>
                    <a:pt x="25128" y="3234"/>
                  </a:lnTo>
                  <a:lnTo>
                    <a:pt x="41148" y="0"/>
                  </a:lnTo>
                  <a:lnTo>
                    <a:pt x="1448511" y="0"/>
                  </a:lnTo>
                  <a:lnTo>
                    <a:pt x="1464525" y="3234"/>
                  </a:lnTo>
                  <a:lnTo>
                    <a:pt x="1477605" y="12053"/>
                  </a:lnTo>
                  <a:lnTo>
                    <a:pt x="1486424" y="25133"/>
                  </a:lnTo>
                  <a:lnTo>
                    <a:pt x="1489659" y="41147"/>
                  </a:lnTo>
                  <a:lnTo>
                    <a:pt x="1489659" y="417207"/>
                  </a:lnTo>
                  <a:lnTo>
                    <a:pt x="1486424" y="433227"/>
                  </a:lnTo>
                  <a:lnTo>
                    <a:pt x="1477605" y="446306"/>
                  </a:lnTo>
                  <a:lnTo>
                    <a:pt x="1464525" y="455123"/>
                  </a:lnTo>
                  <a:lnTo>
                    <a:pt x="1448511" y="458355"/>
                  </a:lnTo>
                  <a:close/>
                </a:path>
              </a:pathLst>
            </a:custGeom>
            <a:ln w="18376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73509" y="6741706"/>
              <a:ext cx="1489710" cy="687705"/>
            </a:xfrm>
            <a:custGeom>
              <a:avLst/>
              <a:gdLst/>
              <a:ahLst/>
              <a:cxnLst/>
              <a:rect l="l" t="t" r="r" b="b"/>
              <a:pathLst>
                <a:path w="1489709" h="687704">
                  <a:moveTo>
                    <a:pt x="1439265" y="0"/>
                  </a:moveTo>
                  <a:lnTo>
                    <a:pt x="50393" y="0"/>
                  </a:lnTo>
                  <a:lnTo>
                    <a:pt x="30780" y="3961"/>
                  </a:lnTo>
                  <a:lnTo>
                    <a:pt x="14762" y="14762"/>
                  </a:lnTo>
                  <a:lnTo>
                    <a:pt x="3961" y="30780"/>
                  </a:lnTo>
                  <a:lnTo>
                    <a:pt x="0" y="50393"/>
                  </a:lnTo>
                  <a:lnTo>
                    <a:pt x="0" y="637146"/>
                  </a:lnTo>
                  <a:lnTo>
                    <a:pt x="3961" y="656759"/>
                  </a:lnTo>
                  <a:lnTo>
                    <a:pt x="14762" y="672777"/>
                  </a:lnTo>
                  <a:lnTo>
                    <a:pt x="30780" y="683578"/>
                  </a:lnTo>
                  <a:lnTo>
                    <a:pt x="50393" y="687539"/>
                  </a:lnTo>
                  <a:lnTo>
                    <a:pt x="1439265" y="687539"/>
                  </a:lnTo>
                  <a:lnTo>
                    <a:pt x="1458883" y="683578"/>
                  </a:lnTo>
                  <a:lnTo>
                    <a:pt x="1474901" y="672777"/>
                  </a:lnTo>
                  <a:lnTo>
                    <a:pt x="1485699" y="656759"/>
                  </a:lnTo>
                  <a:lnTo>
                    <a:pt x="1489659" y="637146"/>
                  </a:lnTo>
                  <a:lnTo>
                    <a:pt x="1489659" y="50393"/>
                  </a:lnTo>
                  <a:lnTo>
                    <a:pt x="1485699" y="30780"/>
                  </a:lnTo>
                  <a:lnTo>
                    <a:pt x="1474901" y="14762"/>
                  </a:lnTo>
                  <a:lnTo>
                    <a:pt x="1458883" y="3961"/>
                  </a:lnTo>
                  <a:lnTo>
                    <a:pt x="1439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73509" y="6741706"/>
              <a:ext cx="1489710" cy="687705"/>
            </a:xfrm>
            <a:custGeom>
              <a:avLst/>
              <a:gdLst/>
              <a:ahLst/>
              <a:cxnLst/>
              <a:rect l="l" t="t" r="r" b="b"/>
              <a:pathLst>
                <a:path w="1489709" h="687704">
                  <a:moveTo>
                    <a:pt x="1439265" y="687539"/>
                  </a:moveTo>
                  <a:lnTo>
                    <a:pt x="50393" y="687539"/>
                  </a:lnTo>
                  <a:lnTo>
                    <a:pt x="30780" y="683578"/>
                  </a:lnTo>
                  <a:lnTo>
                    <a:pt x="14762" y="672777"/>
                  </a:lnTo>
                  <a:lnTo>
                    <a:pt x="3961" y="656759"/>
                  </a:lnTo>
                  <a:lnTo>
                    <a:pt x="0" y="637146"/>
                  </a:lnTo>
                  <a:lnTo>
                    <a:pt x="0" y="50393"/>
                  </a:lnTo>
                  <a:lnTo>
                    <a:pt x="3961" y="30780"/>
                  </a:lnTo>
                  <a:lnTo>
                    <a:pt x="14762" y="14762"/>
                  </a:lnTo>
                  <a:lnTo>
                    <a:pt x="30780" y="3961"/>
                  </a:lnTo>
                  <a:lnTo>
                    <a:pt x="50393" y="0"/>
                  </a:lnTo>
                  <a:lnTo>
                    <a:pt x="1439265" y="0"/>
                  </a:lnTo>
                  <a:lnTo>
                    <a:pt x="1458883" y="3961"/>
                  </a:lnTo>
                  <a:lnTo>
                    <a:pt x="1474901" y="14762"/>
                  </a:lnTo>
                  <a:lnTo>
                    <a:pt x="1485699" y="30780"/>
                  </a:lnTo>
                  <a:lnTo>
                    <a:pt x="1489659" y="50393"/>
                  </a:lnTo>
                  <a:lnTo>
                    <a:pt x="1489659" y="637146"/>
                  </a:lnTo>
                  <a:lnTo>
                    <a:pt x="1485699" y="656759"/>
                  </a:lnTo>
                  <a:lnTo>
                    <a:pt x="1474901" y="672777"/>
                  </a:lnTo>
                  <a:lnTo>
                    <a:pt x="1458883" y="683578"/>
                  </a:lnTo>
                  <a:lnTo>
                    <a:pt x="1439265" y="687539"/>
                  </a:lnTo>
                  <a:close/>
                </a:path>
              </a:pathLst>
            </a:custGeom>
            <a:ln w="22517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3325" y="6791273"/>
            <a:ext cx="141986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Roboto Slab"/>
                <a:cs typeface="Roboto Slab"/>
              </a:rPr>
              <a:t>Análise dos dados  </a:t>
            </a:r>
            <a:r>
              <a:rPr sz="1200" spc="-5" dirty="0">
                <a:latin typeface="Roboto Slab"/>
                <a:cs typeface="Roboto Slab"/>
              </a:rPr>
              <a:t>de </a:t>
            </a:r>
            <a:r>
              <a:rPr sz="1200" spc="-10" dirty="0">
                <a:latin typeface="Roboto Slab"/>
                <a:cs typeface="Roboto Slab"/>
              </a:rPr>
              <a:t>treinamento </a:t>
            </a:r>
            <a:r>
              <a:rPr sz="1200" dirty="0">
                <a:latin typeface="Roboto Slab"/>
                <a:cs typeface="Roboto Slab"/>
              </a:rPr>
              <a:t>-  Matriz </a:t>
            </a:r>
            <a:r>
              <a:rPr sz="1200" spc="-5" dirty="0">
                <a:latin typeface="Roboto Slab"/>
                <a:cs typeface="Roboto Slab"/>
              </a:rPr>
              <a:t>de</a:t>
            </a:r>
            <a:r>
              <a:rPr sz="1200" spc="-70" dirty="0">
                <a:latin typeface="Roboto Slab"/>
                <a:cs typeface="Roboto Slab"/>
              </a:rPr>
              <a:t> </a:t>
            </a:r>
            <a:r>
              <a:rPr sz="1200" dirty="0">
                <a:latin typeface="Roboto Slab"/>
                <a:cs typeface="Roboto Slab"/>
              </a:rPr>
              <a:t>Confusão</a:t>
            </a:r>
            <a:endParaRPr sz="1200">
              <a:latin typeface="Roboto Slab"/>
              <a:cs typeface="Roboto Slab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1958" y="2035780"/>
            <a:ext cx="1418590" cy="354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0534" marR="5080" indent="-458470">
              <a:lnSpc>
                <a:spcPct val="102600"/>
              </a:lnSpc>
              <a:spcBef>
                <a:spcPts val="95"/>
              </a:spcBef>
            </a:pPr>
            <a:r>
              <a:rPr sz="1050" spc="10" dirty="0">
                <a:latin typeface="Roboto Slab"/>
                <a:cs typeface="Roboto Slab"/>
              </a:rPr>
              <a:t>Data Mining -</a:t>
            </a:r>
            <a:r>
              <a:rPr sz="1050" spc="-55" dirty="0">
                <a:latin typeface="Roboto Slab"/>
                <a:cs typeface="Roboto Slab"/>
              </a:rPr>
              <a:t> </a:t>
            </a:r>
            <a:r>
              <a:rPr sz="1050" spc="15" dirty="0">
                <a:latin typeface="Roboto Slab"/>
                <a:cs typeface="Roboto Slab"/>
              </a:rPr>
              <a:t>Python  </a:t>
            </a:r>
            <a:r>
              <a:rPr sz="1050" spc="10" dirty="0">
                <a:latin typeface="Roboto Slab"/>
                <a:cs typeface="Roboto Slab"/>
              </a:rPr>
              <a:t>Pandas</a:t>
            </a:r>
            <a:endParaRPr sz="1050">
              <a:latin typeface="Roboto Slab"/>
              <a:cs typeface="Roboto Slab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08912" y="2684141"/>
            <a:ext cx="1633855" cy="1332865"/>
            <a:chOff x="4308912" y="2684141"/>
            <a:chExt cx="1633855" cy="1332865"/>
          </a:xfrm>
        </p:grpSpPr>
        <p:sp>
          <p:nvSpPr>
            <p:cNvPr id="38" name="object 38"/>
            <p:cNvSpPr/>
            <p:nvPr/>
          </p:nvSpPr>
          <p:spPr>
            <a:xfrm>
              <a:off x="4325105" y="2700333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79">
                  <a:moveTo>
                    <a:pt x="1529283" y="0"/>
                  </a:moveTo>
                  <a:lnTo>
                    <a:pt x="71843" y="0"/>
                  </a:lnTo>
                  <a:lnTo>
                    <a:pt x="43875" y="5646"/>
                  </a:lnTo>
                  <a:lnTo>
                    <a:pt x="21039" y="21043"/>
                  </a:lnTo>
                  <a:lnTo>
                    <a:pt x="5644" y="43880"/>
                  </a:lnTo>
                  <a:lnTo>
                    <a:pt x="0" y="71843"/>
                  </a:lnTo>
                  <a:lnTo>
                    <a:pt x="0" y="1228217"/>
                  </a:lnTo>
                  <a:lnTo>
                    <a:pt x="5644" y="1256180"/>
                  </a:lnTo>
                  <a:lnTo>
                    <a:pt x="21039" y="1279017"/>
                  </a:lnTo>
                  <a:lnTo>
                    <a:pt x="43875" y="1294414"/>
                  </a:lnTo>
                  <a:lnTo>
                    <a:pt x="71843" y="1300060"/>
                  </a:lnTo>
                  <a:lnTo>
                    <a:pt x="1529283" y="1300060"/>
                  </a:lnTo>
                  <a:lnTo>
                    <a:pt x="1557246" y="1294414"/>
                  </a:lnTo>
                  <a:lnTo>
                    <a:pt x="1580083" y="1279017"/>
                  </a:lnTo>
                  <a:lnTo>
                    <a:pt x="1595480" y="1256180"/>
                  </a:lnTo>
                  <a:lnTo>
                    <a:pt x="1601127" y="1228217"/>
                  </a:lnTo>
                  <a:lnTo>
                    <a:pt x="1601127" y="71843"/>
                  </a:lnTo>
                  <a:lnTo>
                    <a:pt x="1595480" y="43880"/>
                  </a:lnTo>
                  <a:lnTo>
                    <a:pt x="1580083" y="21043"/>
                  </a:lnTo>
                  <a:lnTo>
                    <a:pt x="1557246" y="5646"/>
                  </a:lnTo>
                  <a:lnTo>
                    <a:pt x="1529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25105" y="2700333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79">
                  <a:moveTo>
                    <a:pt x="1529283" y="1300060"/>
                  </a:moveTo>
                  <a:lnTo>
                    <a:pt x="71843" y="1300060"/>
                  </a:lnTo>
                  <a:lnTo>
                    <a:pt x="43875" y="1294414"/>
                  </a:lnTo>
                  <a:lnTo>
                    <a:pt x="21039" y="1279017"/>
                  </a:lnTo>
                  <a:lnTo>
                    <a:pt x="5644" y="1256180"/>
                  </a:lnTo>
                  <a:lnTo>
                    <a:pt x="0" y="1228217"/>
                  </a:lnTo>
                  <a:lnTo>
                    <a:pt x="0" y="71843"/>
                  </a:lnTo>
                  <a:lnTo>
                    <a:pt x="5644" y="43880"/>
                  </a:lnTo>
                  <a:lnTo>
                    <a:pt x="21039" y="21043"/>
                  </a:lnTo>
                  <a:lnTo>
                    <a:pt x="43875" y="5646"/>
                  </a:lnTo>
                  <a:lnTo>
                    <a:pt x="71843" y="0"/>
                  </a:lnTo>
                  <a:lnTo>
                    <a:pt x="1529283" y="0"/>
                  </a:lnTo>
                  <a:lnTo>
                    <a:pt x="1557246" y="5646"/>
                  </a:lnTo>
                  <a:lnTo>
                    <a:pt x="1580083" y="21043"/>
                  </a:lnTo>
                  <a:lnTo>
                    <a:pt x="1595480" y="43880"/>
                  </a:lnTo>
                  <a:lnTo>
                    <a:pt x="1601127" y="71843"/>
                  </a:lnTo>
                  <a:lnTo>
                    <a:pt x="1601127" y="1228217"/>
                  </a:lnTo>
                  <a:lnTo>
                    <a:pt x="1595480" y="1256180"/>
                  </a:lnTo>
                  <a:lnTo>
                    <a:pt x="1580083" y="1279017"/>
                  </a:lnTo>
                  <a:lnTo>
                    <a:pt x="1557246" y="1294414"/>
                  </a:lnTo>
                  <a:lnTo>
                    <a:pt x="1529283" y="1300060"/>
                  </a:lnTo>
                  <a:close/>
                </a:path>
              </a:pathLst>
            </a:custGeom>
            <a:ln w="32092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14946" y="3083156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7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 Slab"/>
                <a:cs typeface="Roboto Slab"/>
              </a:rPr>
              <a:t>Extração </a:t>
            </a:r>
            <a:r>
              <a:rPr sz="1400" spc="-5" dirty="0">
                <a:latin typeface="Roboto Slab"/>
                <a:cs typeface="Roboto Slab"/>
              </a:rPr>
              <a:t>dos  dados de</a:t>
            </a:r>
            <a:r>
              <a:rPr sz="1400" spc="-65" dirty="0">
                <a:latin typeface="Roboto Slab"/>
                <a:cs typeface="Roboto Slab"/>
              </a:rPr>
              <a:t> </a:t>
            </a:r>
            <a:r>
              <a:rPr sz="1400" spc="-10" dirty="0">
                <a:latin typeface="Roboto Slab"/>
                <a:cs typeface="Roboto Slab"/>
              </a:rPr>
              <a:t>entrada</a:t>
            </a:r>
            <a:endParaRPr sz="1400">
              <a:latin typeface="Roboto Slab"/>
              <a:cs typeface="Roboto Slab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08912" y="4408439"/>
            <a:ext cx="1633855" cy="1332865"/>
            <a:chOff x="4308912" y="4408439"/>
            <a:chExt cx="1633855" cy="1332865"/>
          </a:xfrm>
        </p:grpSpPr>
        <p:sp>
          <p:nvSpPr>
            <p:cNvPr id="42" name="object 42"/>
            <p:cNvSpPr/>
            <p:nvPr/>
          </p:nvSpPr>
          <p:spPr>
            <a:xfrm>
              <a:off x="4325105" y="4424631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79">
                  <a:moveTo>
                    <a:pt x="1529283" y="0"/>
                  </a:moveTo>
                  <a:lnTo>
                    <a:pt x="71843" y="0"/>
                  </a:lnTo>
                  <a:lnTo>
                    <a:pt x="43875" y="5646"/>
                  </a:lnTo>
                  <a:lnTo>
                    <a:pt x="21039" y="21043"/>
                  </a:lnTo>
                  <a:lnTo>
                    <a:pt x="5644" y="43880"/>
                  </a:lnTo>
                  <a:lnTo>
                    <a:pt x="0" y="71843"/>
                  </a:lnTo>
                  <a:lnTo>
                    <a:pt x="0" y="1228217"/>
                  </a:lnTo>
                  <a:lnTo>
                    <a:pt x="5644" y="1256180"/>
                  </a:lnTo>
                  <a:lnTo>
                    <a:pt x="21039" y="1279017"/>
                  </a:lnTo>
                  <a:lnTo>
                    <a:pt x="43875" y="1294414"/>
                  </a:lnTo>
                  <a:lnTo>
                    <a:pt x="71843" y="1300060"/>
                  </a:lnTo>
                  <a:lnTo>
                    <a:pt x="1529283" y="1300060"/>
                  </a:lnTo>
                  <a:lnTo>
                    <a:pt x="1557246" y="1294414"/>
                  </a:lnTo>
                  <a:lnTo>
                    <a:pt x="1580083" y="1279017"/>
                  </a:lnTo>
                  <a:lnTo>
                    <a:pt x="1595480" y="1256180"/>
                  </a:lnTo>
                  <a:lnTo>
                    <a:pt x="1601127" y="1228217"/>
                  </a:lnTo>
                  <a:lnTo>
                    <a:pt x="1601127" y="71843"/>
                  </a:lnTo>
                  <a:lnTo>
                    <a:pt x="1595480" y="43880"/>
                  </a:lnTo>
                  <a:lnTo>
                    <a:pt x="1580083" y="21043"/>
                  </a:lnTo>
                  <a:lnTo>
                    <a:pt x="1557246" y="5646"/>
                  </a:lnTo>
                  <a:lnTo>
                    <a:pt x="1529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25105" y="4424631"/>
              <a:ext cx="1601470" cy="1300480"/>
            </a:xfrm>
            <a:custGeom>
              <a:avLst/>
              <a:gdLst/>
              <a:ahLst/>
              <a:cxnLst/>
              <a:rect l="l" t="t" r="r" b="b"/>
              <a:pathLst>
                <a:path w="1601470" h="1300479">
                  <a:moveTo>
                    <a:pt x="1529283" y="1300060"/>
                  </a:moveTo>
                  <a:lnTo>
                    <a:pt x="71843" y="1300060"/>
                  </a:lnTo>
                  <a:lnTo>
                    <a:pt x="43875" y="1294414"/>
                  </a:lnTo>
                  <a:lnTo>
                    <a:pt x="21039" y="1279017"/>
                  </a:lnTo>
                  <a:lnTo>
                    <a:pt x="5644" y="1256180"/>
                  </a:lnTo>
                  <a:lnTo>
                    <a:pt x="0" y="1228217"/>
                  </a:lnTo>
                  <a:lnTo>
                    <a:pt x="0" y="71843"/>
                  </a:lnTo>
                  <a:lnTo>
                    <a:pt x="5644" y="43880"/>
                  </a:lnTo>
                  <a:lnTo>
                    <a:pt x="21039" y="21043"/>
                  </a:lnTo>
                  <a:lnTo>
                    <a:pt x="43875" y="5646"/>
                  </a:lnTo>
                  <a:lnTo>
                    <a:pt x="71843" y="0"/>
                  </a:lnTo>
                  <a:lnTo>
                    <a:pt x="1529283" y="0"/>
                  </a:lnTo>
                  <a:lnTo>
                    <a:pt x="1557246" y="5646"/>
                  </a:lnTo>
                  <a:lnTo>
                    <a:pt x="1580083" y="21043"/>
                  </a:lnTo>
                  <a:lnTo>
                    <a:pt x="1595480" y="43880"/>
                  </a:lnTo>
                  <a:lnTo>
                    <a:pt x="1601127" y="71843"/>
                  </a:lnTo>
                  <a:lnTo>
                    <a:pt x="1601127" y="1228217"/>
                  </a:lnTo>
                  <a:lnTo>
                    <a:pt x="1595480" y="1256180"/>
                  </a:lnTo>
                  <a:lnTo>
                    <a:pt x="1580083" y="1279017"/>
                  </a:lnTo>
                  <a:lnTo>
                    <a:pt x="1557246" y="1294414"/>
                  </a:lnTo>
                  <a:lnTo>
                    <a:pt x="1529283" y="1300060"/>
                  </a:lnTo>
                  <a:close/>
                </a:path>
              </a:pathLst>
            </a:custGeom>
            <a:ln w="32092">
              <a:solidFill>
                <a:srgbClr val="F17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14857" y="4725343"/>
            <a:ext cx="14522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Roboto Slab"/>
                <a:cs typeface="Roboto Slab"/>
              </a:rPr>
              <a:t>Tratamento </a:t>
            </a:r>
            <a:r>
              <a:rPr sz="1400" dirty="0">
                <a:latin typeface="Roboto Slab"/>
                <a:cs typeface="Roboto Slab"/>
              </a:rPr>
              <a:t>e  </a:t>
            </a:r>
            <a:r>
              <a:rPr sz="1400" spc="-5" dirty="0">
                <a:latin typeface="Roboto Slab"/>
                <a:cs typeface="Roboto Slab"/>
              </a:rPr>
              <a:t>modelagem dos  dados de</a:t>
            </a:r>
            <a:r>
              <a:rPr sz="1400" spc="-65" dirty="0">
                <a:latin typeface="Roboto Slab"/>
                <a:cs typeface="Roboto Slab"/>
              </a:rPr>
              <a:t> </a:t>
            </a:r>
            <a:r>
              <a:rPr sz="1400" spc="-10" dirty="0">
                <a:latin typeface="Roboto Slab"/>
                <a:cs typeface="Roboto Slab"/>
              </a:rPr>
              <a:t>entrada</a:t>
            </a:r>
            <a:endParaRPr sz="1400">
              <a:latin typeface="Roboto Slab"/>
              <a:cs typeface="Roboto Slab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47072" y="1208681"/>
            <a:ext cx="3736340" cy="3152775"/>
            <a:chOff x="1547072" y="1208681"/>
            <a:chExt cx="3736340" cy="3152775"/>
          </a:xfrm>
        </p:grpSpPr>
        <p:sp>
          <p:nvSpPr>
            <p:cNvPr id="46" name="object 46"/>
            <p:cNvSpPr/>
            <p:nvPr/>
          </p:nvSpPr>
          <p:spPr>
            <a:xfrm>
              <a:off x="4968291" y="4063926"/>
              <a:ext cx="314960" cy="297815"/>
            </a:xfrm>
            <a:custGeom>
              <a:avLst/>
              <a:gdLst/>
              <a:ahLst/>
              <a:cxnLst/>
              <a:rect l="l" t="t" r="r" b="b"/>
              <a:pathLst>
                <a:path w="314960" h="297814">
                  <a:moveTo>
                    <a:pt x="163306" y="31"/>
                  </a:moveTo>
                  <a:lnTo>
                    <a:pt x="124621" y="8348"/>
                  </a:lnTo>
                  <a:lnTo>
                    <a:pt x="119126" y="166081"/>
                  </a:lnTo>
                  <a:lnTo>
                    <a:pt x="114058" y="161750"/>
                  </a:lnTo>
                  <a:lnTo>
                    <a:pt x="61404" y="109146"/>
                  </a:lnTo>
                  <a:lnTo>
                    <a:pt x="51228" y="101659"/>
                  </a:lnTo>
                  <a:lnTo>
                    <a:pt x="40873" y="99160"/>
                  </a:lnTo>
                  <a:lnTo>
                    <a:pt x="30591" y="101729"/>
                  </a:lnTo>
                  <a:lnTo>
                    <a:pt x="20637" y="109451"/>
                  </a:lnTo>
                  <a:lnTo>
                    <a:pt x="15196" y="115658"/>
                  </a:lnTo>
                  <a:lnTo>
                    <a:pt x="0" y="135334"/>
                  </a:lnTo>
                  <a:lnTo>
                    <a:pt x="0" y="143741"/>
                  </a:lnTo>
                  <a:lnTo>
                    <a:pt x="44699" y="194866"/>
                  </a:lnTo>
                  <a:lnTo>
                    <a:pt x="135191" y="285499"/>
                  </a:lnTo>
                  <a:lnTo>
                    <a:pt x="157418" y="297194"/>
                  </a:lnTo>
                  <a:lnTo>
                    <a:pt x="168318" y="294234"/>
                  </a:lnTo>
                  <a:lnTo>
                    <a:pt x="299872" y="165077"/>
                  </a:lnTo>
                  <a:lnTo>
                    <a:pt x="314960" y="143741"/>
                  </a:lnTo>
                  <a:lnTo>
                    <a:pt x="314960" y="135334"/>
                  </a:lnTo>
                  <a:lnTo>
                    <a:pt x="288594" y="104346"/>
                  </a:lnTo>
                  <a:lnTo>
                    <a:pt x="202590" y="160099"/>
                  </a:lnTo>
                  <a:lnTo>
                    <a:pt x="195821" y="166487"/>
                  </a:lnTo>
                  <a:lnTo>
                    <a:pt x="195821" y="27612"/>
                  </a:lnTo>
                  <a:lnTo>
                    <a:pt x="194327" y="16196"/>
                  </a:lnTo>
                  <a:lnTo>
                    <a:pt x="189777" y="7869"/>
                  </a:lnTo>
                  <a:lnTo>
                    <a:pt x="182039" y="2597"/>
                  </a:lnTo>
                  <a:lnTo>
                    <a:pt x="170980" y="346"/>
                  </a:lnTo>
                  <a:lnTo>
                    <a:pt x="163306" y="31"/>
                  </a:lnTo>
                  <a:close/>
                </a:path>
              </a:pathLst>
            </a:custGeom>
            <a:solidFill>
              <a:srgbClr val="F175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47072" y="1208681"/>
              <a:ext cx="1450975" cy="876300"/>
            </a:xfrm>
            <a:custGeom>
              <a:avLst/>
              <a:gdLst/>
              <a:ahLst/>
              <a:cxnLst/>
              <a:rect l="l" t="t" r="r" b="b"/>
              <a:pathLst>
                <a:path w="1450975" h="876300">
                  <a:moveTo>
                    <a:pt x="725297" y="0"/>
                  </a:moveTo>
                  <a:lnTo>
                    <a:pt x="665811" y="1451"/>
                  </a:lnTo>
                  <a:lnTo>
                    <a:pt x="607650" y="5731"/>
                  </a:lnTo>
                  <a:lnTo>
                    <a:pt x="550999" y="12727"/>
                  </a:lnTo>
                  <a:lnTo>
                    <a:pt x="496046" y="22325"/>
                  </a:lnTo>
                  <a:lnTo>
                    <a:pt x="442978" y="34413"/>
                  </a:lnTo>
                  <a:lnTo>
                    <a:pt x="391981" y="48879"/>
                  </a:lnTo>
                  <a:lnTo>
                    <a:pt x="343241" y="65609"/>
                  </a:lnTo>
                  <a:lnTo>
                    <a:pt x="296945" y="84492"/>
                  </a:lnTo>
                  <a:lnTo>
                    <a:pt x="253281" y="105413"/>
                  </a:lnTo>
                  <a:lnTo>
                    <a:pt x="212434" y="128262"/>
                  </a:lnTo>
                  <a:lnTo>
                    <a:pt x="174591" y="152924"/>
                  </a:lnTo>
                  <a:lnTo>
                    <a:pt x="139940" y="179287"/>
                  </a:lnTo>
                  <a:lnTo>
                    <a:pt x="108666" y="207238"/>
                  </a:lnTo>
                  <a:lnTo>
                    <a:pt x="80956" y="236666"/>
                  </a:lnTo>
                  <a:lnTo>
                    <a:pt x="56997" y="267456"/>
                  </a:lnTo>
                  <a:lnTo>
                    <a:pt x="21079" y="332675"/>
                  </a:lnTo>
                  <a:lnTo>
                    <a:pt x="2404" y="401993"/>
                  </a:lnTo>
                  <a:lnTo>
                    <a:pt x="0" y="437908"/>
                  </a:lnTo>
                  <a:lnTo>
                    <a:pt x="2404" y="473825"/>
                  </a:lnTo>
                  <a:lnTo>
                    <a:pt x="21079" y="543146"/>
                  </a:lnTo>
                  <a:lnTo>
                    <a:pt x="56997" y="608368"/>
                  </a:lnTo>
                  <a:lnTo>
                    <a:pt x="80956" y="639159"/>
                  </a:lnTo>
                  <a:lnTo>
                    <a:pt x="108666" y="668587"/>
                  </a:lnTo>
                  <a:lnTo>
                    <a:pt x="139940" y="696540"/>
                  </a:lnTo>
                  <a:lnTo>
                    <a:pt x="174591" y="722903"/>
                  </a:lnTo>
                  <a:lnTo>
                    <a:pt x="212434" y="747566"/>
                  </a:lnTo>
                  <a:lnTo>
                    <a:pt x="253281" y="770415"/>
                  </a:lnTo>
                  <a:lnTo>
                    <a:pt x="296945" y="791337"/>
                  </a:lnTo>
                  <a:lnTo>
                    <a:pt x="343241" y="810219"/>
                  </a:lnTo>
                  <a:lnTo>
                    <a:pt x="391981" y="826950"/>
                  </a:lnTo>
                  <a:lnTo>
                    <a:pt x="442978" y="841416"/>
                  </a:lnTo>
                  <a:lnTo>
                    <a:pt x="496046" y="853504"/>
                  </a:lnTo>
                  <a:lnTo>
                    <a:pt x="550999" y="863103"/>
                  </a:lnTo>
                  <a:lnTo>
                    <a:pt x="607650" y="870098"/>
                  </a:lnTo>
                  <a:lnTo>
                    <a:pt x="665811" y="874378"/>
                  </a:lnTo>
                  <a:lnTo>
                    <a:pt x="725297" y="875830"/>
                  </a:lnTo>
                  <a:lnTo>
                    <a:pt x="784782" y="874378"/>
                  </a:lnTo>
                  <a:lnTo>
                    <a:pt x="842943" y="870098"/>
                  </a:lnTo>
                  <a:lnTo>
                    <a:pt x="899594" y="863103"/>
                  </a:lnTo>
                  <a:lnTo>
                    <a:pt x="954547" y="853504"/>
                  </a:lnTo>
                  <a:lnTo>
                    <a:pt x="1007615" y="841416"/>
                  </a:lnTo>
                  <a:lnTo>
                    <a:pt x="1058612" y="826950"/>
                  </a:lnTo>
                  <a:lnTo>
                    <a:pt x="1107352" y="810219"/>
                  </a:lnTo>
                  <a:lnTo>
                    <a:pt x="1153648" y="791337"/>
                  </a:lnTo>
                  <a:lnTo>
                    <a:pt x="1197312" y="770415"/>
                  </a:lnTo>
                  <a:lnTo>
                    <a:pt x="1238159" y="747566"/>
                  </a:lnTo>
                  <a:lnTo>
                    <a:pt x="1276002" y="722903"/>
                  </a:lnTo>
                  <a:lnTo>
                    <a:pt x="1310653" y="696540"/>
                  </a:lnTo>
                  <a:lnTo>
                    <a:pt x="1341927" y="668587"/>
                  </a:lnTo>
                  <a:lnTo>
                    <a:pt x="1369637" y="639159"/>
                  </a:lnTo>
                  <a:lnTo>
                    <a:pt x="1393596" y="608368"/>
                  </a:lnTo>
                  <a:lnTo>
                    <a:pt x="1429514" y="543146"/>
                  </a:lnTo>
                  <a:lnTo>
                    <a:pt x="1448189" y="473825"/>
                  </a:lnTo>
                  <a:lnTo>
                    <a:pt x="1450594" y="437908"/>
                  </a:lnTo>
                  <a:lnTo>
                    <a:pt x="1448189" y="401993"/>
                  </a:lnTo>
                  <a:lnTo>
                    <a:pt x="1429514" y="332675"/>
                  </a:lnTo>
                  <a:lnTo>
                    <a:pt x="1393596" y="267456"/>
                  </a:lnTo>
                  <a:lnTo>
                    <a:pt x="1369637" y="236666"/>
                  </a:lnTo>
                  <a:lnTo>
                    <a:pt x="1341927" y="207238"/>
                  </a:lnTo>
                  <a:lnTo>
                    <a:pt x="1310653" y="179287"/>
                  </a:lnTo>
                  <a:lnTo>
                    <a:pt x="1276002" y="152924"/>
                  </a:lnTo>
                  <a:lnTo>
                    <a:pt x="1238159" y="128262"/>
                  </a:lnTo>
                  <a:lnTo>
                    <a:pt x="1197312" y="105413"/>
                  </a:lnTo>
                  <a:lnTo>
                    <a:pt x="1153648" y="84492"/>
                  </a:lnTo>
                  <a:lnTo>
                    <a:pt x="1107352" y="65609"/>
                  </a:lnTo>
                  <a:lnTo>
                    <a:pt x="1058612" y="48879"/>
                  </a:lnTo>
                  <a:lnTo>
                    <a:pt x="1007615" y="34413"/>
                  </a:lnTo>
                  <a:lnTo>
                    <a:pt x="954547" y="22325"/>
                  </a:lnTo>
                  <a:lnTo>
                    <a:pt x="899594" y="12727"/>
                  </a:lnTo>
                  <a:lnTo>
                    <a:pt x="842943" y="5731"/>
                  </a:lnTo>
                  <a:lnTo>
                    <a:pt x="784782" y="1451"/>
                  </a:lnTo>
                  <a:lnTo>
                    <a:pt x="725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71602" y="1290596"/>
            <a:ext cx="791845" cy="71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 algn="just">
              <a:lnSpc>
                <a:spcPct val="100600"/>
              </a:lnSpc>
              <a:spcBef>
                <a:spcPts val="95"/>
              </a:spcBef>
            </a:pPr>
            <a:r>
              <a:rPr sz="1500" spc="-10" dirty="0">
                <a:latin typeface="Roboto Slab"/>
                <a:cs typeface="Roboto Slab"/>
              </a:rPr>
              <a:t>Internet  </a:t>
            </a:r>
            <a:r>
              <a:rPr sz="1500" dirty="0">
                <a:latin typeface="Roboto Slab"/>
                <a:cs typeface="Roboto Slab"/>
              </a:rPr>
              <a:t>Se</a:t>
            </a:r>
            <a:r>
              <a:rPr sz="1500" spc="10" dirty="0">
                <a:latin typeface="Roboto Slab"/>
                <a:cs typeface="Roboto Slab"/>
              </a:rPr>
              <a:t>r</a:t>
            </a:r>
            <a:r>
              <a:rPr sz="1500" dirty="0">
                <a:latin typeface="Roboto Slab"/>
                <a:cs typeface="Roboto Slab"/>
              </a:rPr>
              <a:t>vidor  </a:t>
            </a:r>
            <a:r>
              <a:rPr sz="1500" spc="-5" dirty="0">
                <a:latin typeface="Roboto Slab"/>
                <a:cs typeface="Roboto Slab"/>
              </a:rPr>
              <a:t>Phyton</a:t>
            </a:r>
            <a:endParaRPr sz="1500">
              <a:latin typeface="Roboto Slab"/>
              <a:cs typeface="Roboto Slab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0697" y="6258406"/>
            <a:ext cx="2258060" cy="972185"/>
          </a:xfrm>
          <a:custGeom>
            <a:avLst/>
            <a:gdLst/>
            <a:ahLst/>
            <a:cxnLst/>
            <a:rect l="l" t="t" r="r" b="b"/>
            <a:pathLst>
              <a:path w="2258060" h="972184">
                <a:moveTo>
                  <a:pt x="2186622" y="0"/>
                </a:moveTo>
                <a:lnTo>
                  <a:pt x="71386" y="0"/>
                </a:lnTo>
                <a:lnTo>
                  <a:pt x="43601" y="5608"/>
                </a:lnTo>
                <a:lnTo>
                  <a:pt x="20910" y="20905"/>
                </a:lnTo>
                <a:lnTo>
                  <a:pt x="5610" y="43596"/>
                </a:lnTo>
                <a:lnTo>
                  <a:pt x="0" y="71386"/>
                </a:lnTo>
                <a:lnTo>
                  <a:pt x="0" y="900239"/>
                </a:lnTo>
                <a:lnTo>
                  <a:pt x="5610" y="928024"/>
                </a:lnTo>
                <a:lnTo>
                  <a:pt x="20910" y="950715"/>
                </a:lnTo>
                <a:lnTo>
                  <a:pt x="43601" y="966015"/>
                </a:lnTo>
                <a:lnTo>
                  <a:pt x="71386" y="971626"/>
                </a:lnTo>
                <a:lnTo>
                  <a:pt x="2186622" y="971626"/>
                </a:lnTo>
                <a:lnTo>
                  <a:pt x="2214407" y="966015"/>
                </a:lnTo>
                <a:lnTo>
                  <a:pt x="2237098" y="950715"/>
                </a:lnTo>
                <a:lnTo>
                  <a:pt x="2252398" y="928024"/>
                </a:lnTo>
                <a:lnTo>
                  <a:pt x="2258009" y="900239"/>
                </a:lnTo>
                <a:lnTo>
                  <a:pt x="2258009" y="71386"/>
                </a:lnTo>
                <a:lnTo>
                  <a:pt x="2252398" y="43596"/>
                </a:lnTo>
                <a:lnTo>
                  <a:pt x="2237098" y="20905"/>
                </a:lnTo>
                <a:lnTo>
                  <a:pt x="2214407" y="5608"/>
                </a:lnTo>
                <a:lnTo>
                  <a:pt x="21866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35858" y="6415267"/>
            <a:ext cx="2032000" cy="616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Roboto Slab"/>
                <a:cs typeface="Roboto Slab"/>
              </a:rPr>
              <a:t>Randon</a:t>
            </a:r>
            <a:r>
              <a:rPr sz="1300" spc="-15" dirty="0">
                <a:latin typeface="Roboto Slab"/>
                <a:cs typeface="Roboto Slab"/>
              </a:rPr>
              <a:t> </a:t>
            </a:r>
            <a:r>
              <a:rPr sz="1300" spc="-20" dirty="0">
                <a:latin typeface="Roboto Slab"/>
                <a:cs typeface="Roboto Slab"/>
              </a:rPr>
              <a:t>Forest</a:t>
            </a:r>
            <a:endParaRPr sz="130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Roboto Slab"/>
              <a:cs typeface="Roboto Slab"/>
            </a:endParaRPr>
          </a:p>
          <a:p>
            <a:pPr algn="ctr">
              <a:lnSpc>
                <a:spcPct val="100000"/>
              </a:lnSpc>
            </a:pPr>
            <a:r>
              <a:rPr sz="1300" spc="-10" dirty="0">
                <a:latin typeface="Roboto Slab"/>
                <a:cs typeface="Roboto Slab"/>
              </a:rPr>
              <a:t>Objeto do modelo</a:t>
            </a:r>
            <a:r>
              <a:rPr sz="1300" spc="-30" dirty="0">
                <a:latin typeface="Roboto Slab"/>
                <a:cs typeface="Roboto Slab"/>
              </a:rPr>
              <a:t> </a:t>
            </a:r>
            <a:r>
              <a:rPr sz="1300" spc="-10" dirty="0">
                <a:latin typeface="Roboto Slab"/>
                <a:cs typeface="Roboto Slab"/>
              </a:rPr>
              <a:t>treinado</a:t>
            </a:r>
            <a:endParaRPr sz="1300">
              <a:latin typeface="Roboto Slab"/>
              <a:cs typeface="Roboto Slab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55536" y="5524122"/>
            <a:ext cx="135445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Roboto Slab"/>
                <a:cs typeface="Roboto Slab"/>
              </a:rPr>
              <a:t>Treinamento </a:t>
            </a:r>
            <a:r>
              <a:rPr sz="1000" dirty="0">
                <a:latin typeface="Roboto Slab"/>
                <a:cs typeface="Roboto Slab"/>
              </a:rPr>
              <a:t>-</a:t>
            </a:r>
            <a:r>
              <a:rPr sz="1000" spc="-60" dirty="0">
                <a:latin typeface="Roboto Slab"/>
                <a:cs typeface="Roboto Slab"/>
              </a:rPr>
              <a:t> </a:t>
            </a:r>
            <a:r>
              <a:rPr sz="1000" dirty="0">
                <a:latin typeface="Roboto Slab"/>
                <a:cs typeface="Roboto Slab"/>
              </a:rPr>
              <a:t>Python  </a:t>
            </a:r>
            <a:r>
              <a:rPr sz="1000" spc="-5" dirty="0">
                <a:latin typeface="Roboto Slab"/>
                <a:cs typeface="Roboto Slab"/>
              </a:rPr>
              <a:t>Randon</a:t>
            </a:r>
            <a:r>
              <a:rPr sz="1000" spc="-10" dirty="0">
                <a:latin typeface="Roboto Slab"/>
                <a:cs typeface="Roboto Slab"/>
              </a:rPr>
              <a:t> Forest</a:t>
            </a:r>
            <a:endParaRPr sz="1000">
              <a:latin typeface="Roboto Slab"/>
              <a:cs typeface="Roboto Slab"/>
            </a:endParaRPr>
          </a:p>
          <a:p>
            <a:pPr marL="227329" marR="219710" algn="ctr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Roboto Slab"/>
                <a:cs typeface="Roboto Slab"/>
              </a:rPr>
              <a:t>Chamada</a:t>
            </a:r>
            <a:r>
              <a:rPr sz="1200" spc="-75" dirty="0">
                <a:latin typeface="Roboto Slab"/>
                <a:cs typeface="Roboto Slab"/>
              </a:rPr>
              <a:t> </a:t>
            </a:r>
            <a:r>
              <a:rPr sz="1200" spc="-5" dirty="0">
                <a:latin typeface="Roboto Slab"/>
                <a:cs typeface="Roboto Slab"/>
              </a:rPr>
              <a:t>do </a:t>
            </a:r>
            <a:r>
              <a:rPr sz="1200" dirty="0">
                <a:latin typeface="Roboto Slab"/>
                <a:cs typeface="Roboto Slab"/>
              </a:rPr>
              <a:t> </a:t>
            </a:r>
            <a:r>
              <a:rPr sz="1200" spc="-5" dirty="0">
                <a:latin typeface="Roboto Slab"/>
                <a:cs typeface="Roboto Slab"/>
              </a:rPr>
              <a:t>método</a:t>
            </a:r>
            <a:r>
              <a:rPr sz="1200" spc="-30" dirty="0">
                <a:latin typeface="Roboto Slab"/>
                <a:cs typeface="Roboto Slab"/>
              </a:rPr>
              <a:t> </a:t>
            </a:r>
            <a:r>
              <a:rPr sz="1200" spc="-5" dirty="0">
                <a:latin typeface="Roboto Slab"/>
                <a:cs typeface="Roboto Slab"/>
              </a:rPr>
              <a:t>Fit</a:t>
            </a:r>
            <a:endParaRPr sz="1200">
              <a:latin typeface="Roboto Slab"/>
              <a:cs typeface="Roboto Slab"/>
            </a:endParaRPr>
          </a:p>
          <a:p>
            <a:pPr marR="32384" algn="ctr">
              <a:lnSpc>
                <a:spcPct val="100000"/>
              </a:lnSpc>
              <a:spcBef>
                <a:spcPts val="1185"/>
              </a:spcBef>
            </a:pPr>
            <a:r>
              <a:rPr sz="1000" dirty="0">
                <a:latin typeface="Roboto Slab"/>
                <a:cs typeface="Roboto Slab"/>
              </a:rPr>
              <a:t>Seaborn</a:t>
            </a:r>
            <a:endParaRPr sz="1000">
              <a:latin typeface="Roboto Slab"/>
              <a:cs typeface="Roboto Slab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30306" y="6398152"/>
            <a:ext cx="3558540" cy="699135"/>
          </a:xfrm>
          <a:custGeom>
            <a:avLst/>
            <a:gdLst/>
            <a:ahLst/>
            <a:cxnLst/>
            <a:rect l="l" t="t" r="r" b="b"/>
            <a:pathLst>
              <a:path w="3558540" h="699134">
                <a:moveTo>
                  <a:pt x="359233" y="0"/>
                </a:moveTo>
                <a:lnTo>
                  <a:pt x="340590" y="0"/>
                </a:lnTo>
                <a:lnTo>
                  <a:pt x="316684" y="15424"/>
                </a:lnTo>
                <a:lnTo>
                  <a:pt x="217513" y="108746"/>
                </a:lnTo>
                <a:lnTo>
                  <a:pt x="25960" y="300050"/>
                </a:lnTo>
                <a:lnTo>
                  <a:pt x="0" y="349388"/>
                </a:lnTo>
                <a:lnTo>
                  <a:pt x="6570" y="373586"/>
                </a:lnTo>
                <a:lnTo>
                  <a:pt x="178522" y="551491"/>
                </a:lnTo>
                <a:lnTo>
                  <a:pt x="293231" y="665556"/>
                </a:lnTo>
                <a:lnTo>
                  <a:pt x="340590" y="699033"/>
                </a:lnTo>
                <a:lnTo>
                  <a:pt x="359233" y="699033"/>
                </a:lnTo>
                <a:lnTo>
                  <a:pt x="397443" y="674163"/>
                </a:lnTo>
                <a:lnTo>
                  <a:pt x="428004" y="640549"/>
                </a:lnTo>
                <a:lnTo>
                  <a:pt x="439467" y="603977"/>
                </a:lnTo>
                <a:lnTo>
                  <a:pt x="433563" y="584439"/>
                </a:lnTo>
                <a:lnTo>
                  <a:pt x="420422" y="566280"/>
                </a:lnTo>
                <a:lnTo>
                  <a:pt x="391489" y="537020"/>
                </a:lnTo>
                <a:lnTo>
                  <a:pt x="300445" y="445820"/>
                </a:lnTo>
                <a:lnTo>
                  <a:pt x="290094" y="434632"/>
                </a:lnTo>
                <a:lnTo>
                  <a:pt x="3496730" y="431050"/>
                </a:lnTo>
                <a:lnTo>
                  <a:pt x="3540558" y="417655"/>
                </a:lnTo>
                <a:lnTo>
                  <a:pt x="3557258" y="375932"/>
                </a:lnTo>
                <a:lnTo>
                  <a:pt x="3558020" y="341809"/>
                </a:lnTo>
                <a:lnTo>
                  <a:pt x="3557401" y="324742"/>
                </a:lnTo>
                <a:lnTo>
                  <a:pt x="3539494" y="273032"/>
                </a:lnTo>
                <a:lnTo>
                  <a:pt x="3502394" y="260934"/>
                </a:lnTo>
                <a:lnTo>
                  <a:pt x="291009" y="264414"/>
                </a:lnTo>
                <a:lnTo>
                  <a:pt x="297308" y="257289"/>
                </a:lnTo>
                <a:lnTo>
                  <a:pt x="300597" y="253149"/>
                </a:lnTo>
                <a:lnTo>
                  <a:pt x="417374" y="136271"/>
                </a:lnTo>
                <a:lnTo>
                  <a:pt x="433985" y="113690"/>
                </a:lnTo>
                <a:lnTo>
                  <a:pt x="433831" y="67891"/>
                </a:lnTo>
                <a:lnTo>
                  <a:pt x="402910" y="33729"/>
                </a:lnTo>
                <a:lnTo>
                  <a:pt x="388504" y="22326"/>
                </a:lnTo>
                <a:lnTo>
                  <a:pt x="3592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74754" y="2791995"/>
            <a:ext cx="145262" cy="2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74754" y="5255275"/>
            <a:ext cx="145262" cy="2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0729" y="4493054"/>
            <a:ext cx="1697355" cy="1697355"/>
          </a:xfrm>
          <a:custGeom>
            <a:avLst/>
            <a:gdLst/>
            <a:ahLst/>
            <a:cxnLst/>
            <a:rect l="l" t="t" r="r" b="b"/>
            <a:pathLst>
              <a:path w="1697355" h="1697354">
                <a:moveTo>
                  <a:pt x="848461" y="0"/>
                </a:moveTo>
                <a:lnTo>
                  <a:pt x="800315" y="1343"/>
                </a:lnTo>
                <a:lnTo>
                  <a:pt x="752873" y="5324"/>
                </a:lnTo>
                <a:lnTo>
                  <a:pt x="706207" y="11873"/>
                </a:lnTo>
                <a:lnTo>
                  <a:pt x="660389" y="20917"/>
                </a:lnTo>
                <a:lnTo>
                  <a:pt x="615490" y="32384"/>
                </a:lnTo>
                <a:lnTo>
                  <a:pt x="571583" y="46203"/>
                </a:lnTo>
                <a:lnTo>
                  <a:pt x="528738" y="62303"/>
                </a:lnTo>
                <a:lnTo>
                  <a:pt x="487028" y="80612"/>
                </a:lnTo>
                <a:lnTo>
                  <a:pt x="446524" y="101057"/>
                </a:lnTo>
                <a:lnTo>
                  <a:pt x="407297" y="123568"/>
                </a:lnTo>
                <a:lnTo>
                  <a:pt x="369420" y="148073"/>
                </a:lnTo>
                <a:lnTo>
                  <a:pt x="332963" y="174500"/>
                </a:lnTo>
                <a:lnTo>
                  <a:pt x="297999" y="202778"/>
                </a:lnTo>
                <a:lnTo>
                  <a:pt x="264599" y="232835"/>
                </a:lnTo>
                <a:lnTo>
                  <a:pt x="232835" y="264599"/>
                </a:lnTo>
                <a:lnTo>
                  <a:pt x="202778" y="297999"/>
                </a:lnTo>
                <a:lnTo>
                  <a:pt x="174500" y="332963"/>
                </a:lnTo>
                <a:lnTo>
                  <a:pt x="148073" y="369420"/>
                </a:lnTo>
                <a:lnTo>
                  <a:pt x="123568" y="407297"/>
                </a:lnTo>
                <a:lnTo>
                  <a:pt x="101057" y="446524"/>
                </a:lnTo>
                <a:lnTo>
                  <a:pt x="80612" y="487028"/>
                </a:lnTo>
                <a:lnTo>
                  <a:pt x="62303" y="528738"/>
                </a:lnTo>
                <a:lnTo>
                  <a:pt x="46203" y="571583"/>
                </a:lnTo>
                <a:lnTo>
                  <a:pt x="32384" y="615490"/>
                </a:lnTo>
                <a:lnTo>
                  <a:pt x="20917" y="660389"/>
                </a:lnTo>
                <a:lnTo>
                  <a:pt x="11873" y="706207"/>
                </a:lnTo>
                <a:lnTo>
                  <a:pt x="5324" y="752873"/>
                </a:lnTo>
                <a:lnTo>
                  <a:pt x="1343" y="800315"/>
                </a:lnTo>
                <a:lnTo>
                  <a:pt x="0" y="848461"/>
                </a:lnTo>
                <a:lnTo>
                  <a:pt x="1343" y="896608"/>
                </a:lnTo>
                <a:lnTo>
                  <a:pt x="5324" y="944050"/>
                </a:lnTo>
                <a:lnTo>
                  <a:pt x="11873" y="990715"/>
                </a:lnTo>
                <a:lnTo>
                  <a:pt x="20917" y="1036533"/>
                </a:lnTo>
                <a:lnTo>
                  <a:pt x="32384" y="1081432"/>
                </a:lnTo>
                <a:lnTo>
                  <a:pt x="46203" y="1125339"/>
                </a:lnTo>
                <a:lnTo>
                  <a:pt x="62303" y="1168184"/>
                </a:lnTo>
                <a:lnTo>
                  <a:pt x="80612" y="1209894"/>
                </a:lnTo>
                <a:lnTo>
                  <a:pt x="101057" y="1250398"/>
                </a:lnTo>
                <a:lnTo>
                  <a:pt x="123568" y="1289625"/>
                </a:lnTo>
                <a:lnTo>
                  <a:pt x="148073" y="1327502"/>
                </a:lnTo>
                <a:lnTo>
                  <a:pt x="174500" y="1363959"/>
                </a:lnTo>
                <a:lnTo>
                  <a:pt x="202778" y="1398923"/>
                </a:lnTo>
                <a:lnTo>
                  <a:pt x="232835" y="1432323"/>
                </a:lnTo>
                <a:lnTo>
                  <a:pt x="264599" y="1464087"/>
                </a:lnTo>
                <a:lnTo>
                  <a:pt x="297999" y="1494144"/>
                </a:lnTo>
                <a:lnTo>
                  <a:pt x="332963" y="1522422"/>
                </a:lnTo>
                <a:lnTo>
                  <a:pt x="369420" y="1548849"/>
                </a:lnTo>
                <a:lnTo>
                  <a:pt x="407297" y="1573354"/>
                </a:lnTo>
                <a:lnTo>
                  <a:pt x="446524" y="1595865"/>
                </a:lnTo>
                <a:lnTo>
                  <a:pt x="487028" y="1616311"/>
                </a:lnTo>
                <a:lnTo>
                  <a:pt x="528738" y="1634619"/>
                </a:lnTo>
                <a:lnTo>
                  <a:pt x="571583" y="1650719"/>
                </a:lnTo>
                <a:lnTo>
                  <a:pt x="615490" y="1664538"/>
                </a:lnTo>
                <a:lnTo>
                  <a:pt x="660389" y="1676006"/>
                </a:lnTo>
                <a:lnTo>
                  <a:pt x="706207" y="1685049"/>
                </a:lnTo>
                <a:lnTo>
                  <a:pt x="752873" y="1691598"/>
                </a:lnTo>
                <a:lnTo>
                  <a:pt x="800315" y="1695580"/>
                </a:lnTo>
                <a:lnTo>
                  <a:pt x="848461" y="1696923"/>
                </a:lnTo>
                <a:lnTo>
                  <a:pt x="896608" y="1695580"/>
                </a:lnTo>
                <a:lnTo>
                  <a:pt x="944050" y="1691598"/>
                </a:lnTo>
                <a:lnTo>
                  <a:pt x="990715" y="1685049"/>
                </a:lnTo>
                <a:lnTo>
                  <a:pt x="1036533" y="1676006"/>
                </a:lnTo>
                <a:lnTo>
                  <a:pt x="1081432" y="1664538"/>
                </a:lnTo>
                <a:lnTo>
                  <a:pt x="1125339" y="1650719"/>
                </a:lnTo>
                <a:lnTo>
                  <a:pt x="1168184" y="1634619"/>
                </a:lnTo>
                <a:lnTo>
                  <a:pt x="1209894" y="1616311"/>
                </a:lnTo>
                <a:lnTo>
                  <a:pt x="1250398" y="1595865"/>
                </a:lnTo>
                <a:lnTo>
                  <a:pt x="1289625" y="1573354"/>
                </a:lnTo>
                <a:lnTo>
                  <a:pt x="1327502" y="1548849"/>
                </a:lnTo>
                <a:lnTo>
                  <a:pt x="1363959" y="1522422"/>
                </a:lnTo>
                <a:lnTo>
                  <a:pt x="1398923" y="1494144"/>
                </a:lnTo>
                <a:lnTo>
                  <a:pt x="1432323" y="1464087"/>
                </a:lnTo>
                <a:lnTo>
                  <a:pt x="1464087" y="1432323"/>
                </a:lnTo>
                <a:lnTo>
                  <a:pt x="1494144" y="1398923"/>
                </a:lnTo>
                <a:lnTo>
                  <a:pt x="1522422" y="1363959"/>
                </a:lnTo>
                <a:lnTo>
                  <a:pt x="1548849" y="1327502"/>
                </a:lnTo>
                <a:lnTo>
                  <a:pt x="1573354" y="1289625"/>
                </a:lnTo>
                <a:lnTo>
                  <a:pt x="1595865" y="1250398"/>
                </a:lnTo>
                <a:lnTo>
                  <a:pt x="1616311" y="1209894"/>
                </a:lnTo>
                <a:lnTo>
                  <a:pt x="1634619" y="1168184"/>
                </a:lnTo>
                <a:lnTo>
                  <a:pt x="1650719" y="1125339"/>
                </a:lnTo>
                <a:lnTo>
                  <a:pt x="1664538" y="1081432"/>
                </a:lnTo>
                <a:lnTo>
                  <a:pt x="1676006" y="1036533"/>
                </a:lnTo>
                <a:lnTo>
                  <a:pt x="1685049" y="990715"/>
                </a:lnTo>
                <a:lnTo>
                  <a:pt x="1691598" y="944050"/>
                </a:lnTo>
                <a:lnTo>
                  <a:pt x="1695580" y="896608"/>
                </a:lnTo>
                <a:lnTo>
                  <a:pt x="1696923" y="848461"/>
                </a:lnTo>
                <a:lnTo>
                  <a:pt x="1695580" y="800315"/>
                </a:lnTo>
                <a:lnTo>
                  <a:pt x="1691598" y="752873"/>
                </a:lnTo>
                <a:lnTo>
                  <a:pt x="1685049" y="706207"/>
                </a:lnTo>
                <a:lnTo>
                  <a:pt x="1676006" y="660389"/>
                </a:lnTo>
                <a:lnTo>
                  <a:pt x="1664538" y="615490"/>
                </a:lnTo>
                <a:lnTo>
                  <a:pt x="1650719" y="571583"/>
                </a:lnTo>
                <a:lnTo>
                  <a:pt x="1634619" y="528738"/>
                </a:lnTo>
                <a:lnTo>
                  <a:pt x="1616311" y="487028"/>
                </a:lnTo>
                <a:lnTo>
                  <a:pt x="1595865" y="446524"/>
                </a:lnTo>
                <a:lnTo>
                  <a:pt x="1573354" y="407297"/>
                </a:lnTo>
                <a:lnTo>
                  <a:pt x="1548849" y="369420"/>
                </a:lnTo>
                <a:lnTo>
                  <a:pt x="1522422" y="332963"/>
                </a:lnTo>
                <a:lnTo>
                  <a:pt x="1494144" y="297999"/>
                </a:lnTo>
                <a:lnTo>
                  <a:pt x="1464087" y="264599"/>
                </a:lnTo>
                <a:lnTo>
                  <a:pt x="1432323" y="232835"/>
                </a:lnTo>
                <a:lnTo>
                  <a:pt x="1398923" y="202778"/>
                </a:lnTo>
                <a:lnTo>
                  <a:pt x="1363959" y="174500"/>
                </a:lnTo>
                <a:lnTo>
                  <a:pt x="1327502" y="148073"/>
                </a:lnTo>
                <a:lnTo>
                  <a:pt x="1289625" y="123568"/>
                </a:lnTo>
                <a:lnTo>
                  <a:pt x="1250398" y="101057"/>
                </a:lnTo>
                <a:lnTo>
                  <a:pt x="1209894" y="80612"/>
                </a:lnTo>
                <a:lnTo>
                  <a:pt x="1168184" y="62303"/>
                </a:lnTo>
                <a:lnTo>
                  <a:pt x="1125339" y="46203"/>
                </a:lnTo>
                <a:lnTo>
                  <a:pt x="1081432" y="32384"/>
                </a:lnTo>
                <a:lnTo>
                  <a:pt x="1036533" y="20917"/>
                </a:lnTo>
                <a:lnTo>
                  <a:pt x="990715" y="11873"/>
                </a:lnTo>
                <a:lnTo>
                  <a:pt x="944050" y="5324"/>
                </a:lnTo>
                <a:lnTo>
                  <a:pt x="896608" y="1343"/>
                </a:lnTo>
                <a:lnTo>
                  <a:pt x="848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84875" y="4865613"/>
            <a:ext cx="15989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Slab"/>
                <a:cs typeface="Roboto Slab"/>
              </a:rPr>
              <a:t>Dados</a:t>
            </a:r>
            <a:r>
              <a:rPr sz="1400" spc="-25" dirty="0">
                <a:latin typeface="Roboto Slab"/>
                <a:cs typeface="Roboto Slab"/>
              </a:rPr>
              <a:t> </a:t>
            </a:r>
            <a:r>
              <a:rPr sz="1400" spc="-5" dirty="0">
                <a:latin typeface="Roboto Slab"/>
                <a:cs typeface="Roboto Slab"/>
              </a:rPr>
              <a:t>Externos</a:t>
            </a:r>
            <a:endParaRPr sz="1400">
              <a:latin typeface="Roboto Slab"/>
              <a:cs typeface="Roboto Slab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 Slab"/>
              <a:cs typeface="Roboto Slab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Roboto Slab"/>
                <a:cs typeface="Roboto Slab"/>
              </a:rPr>
              <a:t>Livro</a:t>
            </a:r>
            <a:r>
              <a:rPr sz="1400" spc="-55" dirty="0">
                <a:latin typeface="Roboto Slab"/>
                <a:cs typeface="Roboto Slab"/>
              </a:rPr>
              <a:t> </a:t>
            </a:r>
            <a:r>
              <a:rPr sz="1400" dirty="0">
                <a:latin typeface="Roboto Slab"/>
                <a:cs typeface="Roboto Slab"/>
              </a:rPr>
              <a:t>Classiﬁcação</a:t>
            </a:r>
            <a:endParaRPr sz="1400">
              <a:latin typeface="Roboto Slab"/>
              <a:cs typeface="Roboto Slab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Roboto Slab"/>
                <a:cs typeface="Roboto Slab"/>
              </a:rPr>
              <a:t>das</a:t>
            </a:r>
            <a:r>
              <a:rPr sz="1400" spc="-15" dirty="0">
                <a:latin typeface="Roboto Slab"/>
                <a:cs typeface="Roboto Slab"/>
              </a:rPr>
              <a:t> </a:t>
            </a:r>
            <a:r>
              <a:rPr sz="1400" spc="-5" dirty="0">
                <a:latin typeface="Roboto Slab"/>
                <a:cs typeface="Roboto Slab"/>
              </a:rPr>
              <a:t>Cefaleias</a:t>
            </a:r>
            <a:endParaRPr sz="1400">
              <a:latin typeface="Roboto Slab"/>
              <a:cs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664</Words>
  <Application>Microsoft Office PowerPoint</Application>
  <PresentationFormat>Personalizar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Detecção de Cefaleia</vt:lpstr>
      <vt:lpstr>Ferramenta de IA para o auxílio  na tomada de decisão para a  detecção do tipo de cefaleia</vt:lpstr>
      <vt:lpstr>Sem Aura</vt:lpstr>
      <vt:lpstr>Com Aura</vt:lpstr>
      <vt:lpstr>Sem Aura</vt:lpstr>
      <vt:lpstr>Com Aura</vt:lpstr>
      <vt:lpstr>Apresentação do PowerPoint</vt:lpstr>
      <vt:lpstr>Apresentação do PowerPoint</vt:lpstr>
      <vt:lpstr>Arquitetura proposta para a solução</vt:lpstr>
      <vt:lpstr>Arquitetura proposta para a solução</vt:lpstr>
      <vt:lpstr>Técnica utilizada</vt:lpstr>
      <vt:lpstr>Apresentação do PowerPoint</vt:lpstr>
      <vt:lpstr>Ferramentas envolvidas no projeto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cefaleia 30-11_V55555555</dc:title>
  <cp:lastModifiedBy>MARCOS VINICIUS SANTOS DE SOUSA</cp:lastModifiedBy>
  <cp:revision>2</cp:revision>
  <dcterms:created xsi:type="dcterms:W3CDTF">2020-11-30T21:47:03Z</dcterms:created>
  <dcterms:modified xsi:type="dcterms:W3CDTF">2020-12-02T22:14:30Z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Adobe Illustrator 24.3 (Windows)</vt:lpwstr>
  </property>
  <property fmtid="{D5CDD505-2E9C-101B-9397-08002B2CF9AE}" pid="4" name="LastSaved">
    <vt:filetime>2020-11-30T00:00:00Z</vt:filetime>
  </property>
</Properties>
</file>