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12801600" cx="9601200"/>
  <p:notesSz cx="6858000" cy="9144000"/>
  <p:embeddedFontLst>
    <p:embeddedFont>
      <p:font typeface="Play"/>
      <p:regular r:id="rId34"/>
      <p:bold r:id="rId35"/>
    </p:embeddedFon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AD5F11-6556-4707-8CBA-FF866DE81E28}">
  <a:tblStyle styleId="{30AD5F11-6556-4707-8CBA-FF866DE81E28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lay-bold.fntdata"/><Relationship Id="rId12" Type="http://schemas.openxmlformats.org/officeDocument/2006/relationships/slide" Target="slides/slide6.xml"/><Relationship Id="rId34" Type="http://schemas.openxmlformats.org/officeDocument/2006/relationships/font" Target="fonts/Play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8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1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20090" y="2095078"/>
            <a:ext cx="8161020" cy="4456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Play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00150" y="6723804"/>
            <a:ext cx="7200900" cy="309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1pPr>
            <a:lvl2pPr lvl="1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3pPr>
            <a:lvl4pPr lvl="3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4pPr>
            <a:lvl5pPr lvl="4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5pPr>
            <a:lvl6pPr lvl="5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6pPr>
            <a:lvl7pPr lvl="6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7pPr>
            <a:lvl8pPr lvl="7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8pPr>
            <a:lvl9pPr lvl="8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739352" y="3328565"/>
            <a:ext cx="8122498" cy="8281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481606" y="5070820"/>
            <a:ext cx="10848764" cy="2070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718919" y="3060568"/>
            <a:ext cx="10848764" cy="6090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55082" y="3191514"/>
            <a:ext cx="8281035" cy="53251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Play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55082" y="8567000"/>
            <a:ext cx="8281035" cy="2800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757575"/>
              </a:buClr>
              <a:buSzPts val="2520"/>
              <a:buNone/>
              <a:defRPr sz="252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2100"/>
              <a:buNone/>
              <a:defRPr sz="21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890"/>
              <a:buNone/>
              <a:defRPr sz="189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60083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860608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6133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61334" y="3138171"/>
            <a:ext cx="4061757" cy="1537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61334" y="4676140"/>
            <a:ext cx="4061757" cy="68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860608" y="3138171"/>
            <a:ext cx="4081761" cy="1537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860608" y="4676140"/>
            <a:ext cx="4081761" cy="68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Play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196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indent="-41529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940"/>
              <a:buChar char="•"/>
              <a:defRPr sz="2940"/>
            </a:lvl2pPr>
            <a:lvl3pPr indent="-388619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indent="-36195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6195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Play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Play"/>
              <a:buNone/>
              <a:defRPr b="0" i="0" sz="462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529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940"/>
              <a:buFont typeface="Arial"/>
              <a:buChar char="•"/>
              <a:defRPr b="0" i="0" sz="29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8614" lvl="3" marL="18288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8614" lvl="4" marL="22860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4" lvl="5" marL="27432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8614" lvl="6" marL="32004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8615" lvl="7" marL="36576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8615" lvl="8" marL="41148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hyperlink" Target="https://github.com/MarcosWinther/creating-an-ebook-about-mongodb-with-chatgpt-with-a-scooby-doo-theme" TargetMode="External"/><Relationship Id="rId5" Type="http://schemas.openxmlformats.org/officeDocument/2006/relationships/hyperlink" Target="https://www.linkedin.com/in/marcoswinthersilva/" TargetMode="External"/><Relationship Id="rId6" Type="http://schemas.openxmlformats.org/officeDocument/2006/relationships/hyperlink" Target="https://github.com/MarcosWinther" TargetMode="External"/><Relationship Id="rId7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-19006"/>
            <a:ext cx="9601200" cy="12820606"/>
          </a:xfrm>
          <a:prstGeom prst="rect">
            <a:avLst/>
          </a:prstGeom>
          <a:solidFill>
            <a:srgbClr val="1840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m digital fictícia de personagem de desenho animado&#10;&#10;Descrição gerada automaticamente com confiança média" id="89" name="Google Shape;89;p13"/>
          <p:cNvPicPr preferRelativeResize="0"/>
          <p:nvPr/>
        </p:nvPicPr>
        <p:blipFill rotWithShape="1">
          <a:blip r:embed="rId3">
            <a:alphaModFix/>
          </a:blip>
          <a:srcRect b="7768" l="0" r="0" t="0"/>
          <a:stretch/>
        </p:blipFill>
        <p:spPr>
          <a:xfrm>
            <a:off x="748480" y="3995248"/>
            <a:ext cx="8104239" cy="747455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508817" y="309034"/>
            <a:ext cx="858356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rgbClr val="FEFEFE"/>
                </a:solidFill>
                <a:latin typeface="Impact"/>
                <a:ea typeface="Impact"/>
                <a:cs typeface="Impact"/>
                <a:sym typeface="Impact"/>
              </a:rPr>
              <a:t>AS AVENTURAS NOSQL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rgbClr val="FEFEFE"/>
                </a:solidFill>
                <a:latin typeface="Impact"/>
                <a:ea typeface="Impact"/>
                <a:cs typeface="Impact"/>
                <a:sym typeface="Impact"/>
              </a:rPr>
              <a:t>DE SCOOBY-DOO: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" y="1918677"/>
            <a:ext cx="9601200" cy="23083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EXPLORANDO O MONGODB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COM A TURMA DA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MISTÉRIO S.A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508819" y="11699271"/>
            <a:ext cx="858356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FEFEFE"/>
                </a:solidFill>
                <a:latin typeface="Impact"/>
                <a:ea typeface="Impact"/>
                <a:cs typeface="Impact"/>
                <a:sym typeface="Impact"/>
              </a:rPr>
              <a:t>MARCOS WINTHER</a:t>
            </a:r>
            <a:endParaRPr/>
          </a:p>
        </p:txBody>
      </p:sp>
      <p:pic>
        <p:nvPicPr>
          <p:cNvPr descr="Logotipo&#10;&#10;Descrição gerada automaticamente" id="93" name="Google Shape;93;p13"/>
          <p:cNvPicPr preferRelativeResize="0"/>
          <p:nvPr/>
        </p:nvPicPr>
        <p:blipFill rotWithShape="1">
          <a:blip r:embed="rId4">
            <a:alphaModFix/>
          </a:blip>
          <a:srcRect b="24422" l="0" r="0" t="0"/>
          <a:stretch/>
        </p:blipFill>
        <p:spPr>
          <a:xfrm>
            <a:off x="7242518" y="9740526"/>
            <a:ext cx="1984441" cy="1499805"/>
          </a:xfrm>
          <a:prstGeom prst="rect">
            <a:avLst/>
          </a:prstGeom>
          <a:noFill/>
          <a:ln>
            <a:noFill/>
          </a:ln>
          <a:effectLst>
            <a:outerShdw sx="10000" rotWithShape="0" algn="ctr" sy="10000">
              <a:srgbClr val="000000"/>
            </a:outerShdw>
            <a:reflection blurRad="0" dir="5400000" dist="50800" endA="0" endPos="65000" kx="0" rotWithShape="0" algn="bl" stA="0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0" y="-19006"/>
            <a:ext cx="9601200" cy="12820606"/>
          </a:xfrm>
          <a:prstGeom prst="rect">
            <a:avLst/>
          </a:prstGeom>
          <a:solidFill>
            <a:srgbClr val="1840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upa com preenchimento sólido"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11" y="523566"/>
            <a:ext cx="2042653" cy="204265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3628102" y="4007829"/>
            <a:ext cx="3679724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6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03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1128251" y="6654707"/>
            <a:ext cx="7344697" cy="4375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EXPLORANDO OS PRINCIPAIS COMANDOS NOSQL DO MONGODB COM SCOOBY-DOO E MISTÉRIO S.A</a:t>
            </a:r>
            <a:endParaRPr b="1" sz="48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2" name="Google Shape;182;p22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/>
        </p:nvSpPr>
        <p:spPr>
          <a:xfrm>
            <a:off x="766917" y="648929"/>
            <a:ext cx="7964128" cy="182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DESVENDANDO OS SEGREDOS DO MONGODB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766917" y="2652547"/>
            <a:ext cx="7964128" cy="2241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“Agora é hora de desvendar os segredos dos comandos essenciais do MongoDB com Scooby-Doo e Mistério S.A. para manipular dados de forma eficiente.”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766917" y="5689371"/>
            <a:ext cx="7964128" cy="740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Comandos Desvendados: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766917" y="6781304"/>
            <a:ext cx="7964128" cy="1143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Inserindo Dados: 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Adiciona um novo documento à coleção.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&#10;&#10;Descrição gerada automaticamente"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17" y="8276425"/>
            <a:ext cx="7964128" cy="151129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p23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766917" y="794312"/>
            <a:ext cx="7964128" cy="157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Consultando Dados: 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Recupera documentos com base em critérios específicos.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766917" y="5683381"/>
            <a:ext cx="7964128" cy="1143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Atualizando Dados: 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 informações existentes em documentos.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&#10;&#10;Descrição gerada automaticamente" id="200" name="Google Shape;2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17" y="2370194"/>
            <a:ext cx="7964128" cy="2327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e gráfica do usuário, Site&#10;&#10;Descrição gerada automaticamente" id="201" name="Google Shape;20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917" y="7365651"/>
            <a:ext cx="7964128" cy="172688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3" name="Google Shape;203;p24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766917" y="794312"/>
            <a:ext cx="7964128" cy="114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Removendo Dados: 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Exclui documentos que correspondam aos critérios fornecidos</a:t>
            </a: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&#10;&#10;Descrição gerada automaticamente" id="209" name="Google Shape;2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17" y="2338446"/>
            <a:ext cx="7964128" cy="2327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1" name="Google Shape;211;p25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0" y="-19006"/>
            <a:ext cx="9601200" cy="12820606"/>
          </a:xfrm>
          <a:prstGeom prst="rect">
            <a:avLst/>
          </a:prstGeom>
          <a:solidFill>
            <a:srgbClr val="1840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upa com preenchimento sólido"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11" y="523566"/>
            <a:ext cx="2042653" cy="204265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3628102" y="4007829"/>
            <a:ext cx="3679724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6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04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1128251" y="6654707"/>
            <a:ext cx="7344697" cy="3267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MODELAGEM DE DADOS NO MONGODB COM SCOOBY-DOO E MISTÉRIO S.A.</a:t>
            </a:r>
            <a:endParaRPr b="1" sz="48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1" name="Google Shape;221;p26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/>
        </p:nvSpPr>
        <p:spPr>
          <a:xfrm>
            <a:off x="766917" y="648929"/>
            <a:ext cx="7964128" cy="182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CRIANDO A BASE DOS MISTÉRIOS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766917" y="2837317"/>
            <a:ext cx="7964128" cy="2241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“Junte-se a Scooby-Doo e Mistério S.A. para aprender sobre a modelagem de dados no MongoDB. Em vez de tabelas rigidamente estruturadas, o MongoDB utiliza coleções de documentos flexíveis.”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766917" y="6258876"/>
            <a:ext cx="7964128" cy="740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Desvendando a Modelagem de Dados:</a:t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766917" y="7367866"/>
            <a:ext cx="7964128" cy="4467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Documentos: 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documentos no MongoDB são semelhantes a registros individuais em uma tabela SQL. Eles podem conter dados variados e não precisam seguir um esquema fixo.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Coleções: 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coleções são grupos de documentos relacionados. Elas funcionam de forma semelhante às tabelas em um banco de dados relacional, mas com maior flexibilidade.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1" name="Google Shape;231;p27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/>
        </p:nvSpPr>
        <p:spPr>
          <a:xfrm>
            <a:off x="766917" y="782561"/>
            <a:ext cx="7964128" cy="2794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Embedding vs. Referenciamento: 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MongoDB, você pode escolher entre embutir dados diretamente em um documento ou referenciá-los por meio de IDs. A escolha depende da natureza dos dados e dos padrões de acesso.</a:t>
            </a:r>
            <a:endParaRPr/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8" name="Google Shape;238;p28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/>
          <p:nvPr/>
        </p:nvSpPr>
        <p:spPr>
          <a:xfrm>
            <a:off x="0" y="-19006"/>
            <a:ext cx="9601200" cy="12820606"/>
          </a:xfrm>
          <a:prstGeom prst="rect">
            <a:avLst/>
          </a:prstGeom>
          <a:solidFill>
            <a:srgbClr val="1840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upa com preenchimento sólido" id="244" name="Google Shape;2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11" y="523566"/>
            <a:ext cx="2042653" cy="204265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3628102" y="4007829"/>
            <a:ext cx="3679724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6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05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1128251" y="6654707"/>
            <a:ext cx="7344697" cy="4375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CONECTANDO-SE AO MONGODB E CRIANDO SEU BANCO DE DADOS COM SCOOBY-DOO E MISTÉRIO S.A</a:t>
            </a:r>
            <a:endParaRPr b="1" sz="48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8" name="Google Shape;248;p29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/>
        </p:nvSpPr>
        <p:spPr>
          <a:xfrm>
            <a:off x="766917" y="648929"/>
            <a:ext cx="7964128" cy="182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PREPARANDO-SE PARA A INVESTIGAÇÃO</a:t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766917" y="2835208"/>
            <a:ext cx="7964128" cy="2241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“Chegou a hora de criar o banco de dados onde os segredos serão guardados. Com o MongoDB, essa tarefa é simples e direta. Vamos lá com Scooby-Doo e a turma da Mistério S.A.!”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766917" y="6010552"/>
            <a:ext cx="7964128" cy="147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Desvendando a Criação do Banco de Dados:</a:t>
            </a: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766917" y="7684845"/>
            <a:ext cx="7964128" cy="224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Conexão ao Servidor MongoDB: 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Primeiro, é necessário estabelecer uma conexão com o servidor onde o MongoDB está sendo executado. Isso pode ser feito usando a biblioteca pymongo em Python.</a:t>
            </a:r>
            <a:endParaRPr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8" name="Google Shape;258;p30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/>
        </p:nvSpPr>
        <p:spPr>
          <a:xfrm>
            <a:off x="766917" y="5059026"/>
            <a:ext cx="7964128" cy="169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Criando ou Acessando o Banco de Dados: 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 seguida, você pode criar um novo banco de dados ou acessar um banco de dados existente.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la de computador com texto preto sobre fundo branco&#10;&#10;Descrição gerada automaticamente" id="264" name="Google Shape;2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17" y="1057975"/>
            <a:ext cx="7964128" cy="2955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e gráfica do usuário&#10;&#10;Descrição gerada automaticamente" id="265" name="Google Shape;26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917" y="7356535"/>
            <a:ext cx="7964128" cy="26189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7" name="Google Shape;267;p31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818536" y="4652804"/>
            <a:ext cx="796412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AS AVENTURAS NOSQL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DE SCOOBY-DOO: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818536" y="10164749"/>
            <a:ext cx="796412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Marcos Winther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818536" y="6570094"/>
            <a:ext cx="7964128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3200" u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Explorando O Mongodb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3200" u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 A Turma Da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3200" u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Mistério S.A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ção gerada automaticamente"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6673" y="688818"/>
            <a:ext cx="2215991" cy="22159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"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837607"/>
            <a:ext cx="5304043" cy="277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/>
        </p:nvSpPr>
        <p:spPr>
          <a:xfrm>
            <a:off x="766917" y="794312"/>
            <a:ext cx="7964128" cy="169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Criando uma Coleção: 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fim, você pode criar uma coleção dentro do banco de dados para armazenar seus documentos.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&#10;&#10;Descrição gerada automaticamente" id="273" name="Google Shape;2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17" y="2963844"/>
            <a:ext cx="7964128" cy="2618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5" name="Google Shape;275;p32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>
            <a:off x="0" y="-19006"/>
            <a:ext cx="9601200" cy="12820606"/>
          </a:xfrm>
          <a:prstGeom prst="rect">
            <a:avLst/>
          </a:prstGeom>
          <a:solidFill>
            <a:srgbClr val="1840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upa com preenchimento sólido" id="281" name="Google Shape;2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11" y="523566"/>
            <a:ext cx="2042653" cy="204265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3"/>
          <p:cNvSpPr txBox="1"/>
          <p:nvPr/>
        </p:nvSpPr>
        <p:spPr>
          <a:xfrm>
            <a:off x="3628102" y="4007829"/>
            <a:ext cx="3679724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6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06</a:t>
            </a:r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1128251" y="6654707"/>
            <a:ext cx="7344697" cy="3267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 UTILIZAÇÃO DO NOSQL NO MUNDO REAL COM SCOOBY-DOO E MISTÉRIO S.A</a:t>
            </a:r>
            <a:endParaRPr b="1" sz="48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5" name="Google Shape;285;p33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/>
        </p:nvSpPr>
        <p:spPr>
          <a:xfrm>
            <a:off x="766917" y="648929"/>
            <a:ext cx="7964128" cy="89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MAIS CASOS PARA RESOLVER</a:t>
            </a: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766917" y="2044637"/>
            <a:ext cx="7964128" cy="168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“Acompanhe Scooby-Doo e Mistério S.A. enquanto eles exploram mais casos do mundo real onde o uso do NoSQL traz soluções eficazes e flexíveis.”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766917" y="4615241"/>
            <a:ext cx="7964128" cy="740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Novos Desafios:</a:t>
            </a:r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766917" y="5649637"/>
            <a:ext cx="7964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Gestão de Conteúdo </a:t>
            </a: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Multimídia: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Armazenamento e recuperação eficiente de dados multimídia, como imagens, vídeos e áudio.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Análise de Big Data: 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Processamento rápido e escalável de grandes volumes de dados para insights valiosos em análises.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4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5" name="Google Shape;295;p34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/>
          <p:nvPr/>
        </p:nvSpPr>
        <p:spPr>
          <a:xfrm>
            <a:off x="0" y="-19006"/>
            <a:ext cx="9601200" cy="12820606"/>
          </a:xfrm>
          <a:prstGeom prst="rect">
            <a:avLst/>
          </a:prstGeom>
          <a:solidFill>
            <a:srgbClr val="1840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upa com preenchimento sólido" id="301" name="Google Shape;30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11" y="523566"/>
            <a:ext cx="2042653" cy="204265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 txBox="1"/>
          <p:nvPr/>
        </p:nvSpPr>
        <p:spPr>
          <a:xfrm>
            <a:off x="3628102" y="4007829"/>
            <a:ext cx="3679724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6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07</a:t>
            </a:r>
            <a:endParaRPr/>
          </a:p>
        </p:txBody>
      </p:sp>
      <p:sp>
        <p:nvSpPr>
          <p:cNvPr id="303" name="Google Shape;303;p35"/>
          <p:cNvSpPr txBox="1"/>
          <p:nvPr/>
        </p:nvSpPr>
        <p:spPr>
          <a:xfrm>
            <a:off x="1128251" y="6654707"/>
            <a:ext cx="7344697" cy="3267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GARANTINDO A SEGURANÇA DOS DADOS COM MONGODB E MISTÉRIO S.A</a:t>
            </a:r>
            <a:endParaRPr b="1" sz="48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04" name="Google Shape;304;p35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5" name="Google Shape;305;p35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/>
        </p:nvSpPr>
        <p:spPr>
          <a:xfrm>
            <a:off x="766917" y="648929"/>
            <a:ext cx="7964128" cy="182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PROTEGENDO OS SEGREDOS</a:t>
            </a:r>
            <a:endParaRPr/>
          </a:p>
        </p:txBody>
      </p:sp>
      <p:sp>
        <p:nvSpPr>
          <p:cNvPr id="311" name="Google Shape;311;p36"/>
          <p:cNvSpPr txBox="1"/>
          <p:nvPr/>
        </p:nvSpPr>
        <p:spPr>
          <a:xfrm>
            <a:off x="766917" y="2723063"/>
            <a:ext cx="7964128" cy="2795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“Neste capítulo, Scooby-Doo e Mistério S.A. exploram as melhores práticas para garantir a segurança dos dados no MongoDB. Desde controle de acesso até criptografia, eles estão determinados a manter os segredos a salvo de olhos curiosos.”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766917" y="6400800"/>
            <a:ext cx="7964128" cy="740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Práticas de Segurança:</a:t>
            </a:r>
            <a:endParaRPr/>
          </a:p>
        </p:txBody>
      </p:sp>
      <p:sp>
        <p:nvSpPr>
          <p:cNvPr id="313" name="Google Shape;313;p36"/>
          <p:cNvSpPr txBox="1"/>
          <p:nvPr/>
        </p:nvSpPr>
        <p:spPr>
          <a:xfrm>
            <a:off x="766917" y="7435196"/>
            <a:ext cx="7964128" cy="4467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Controle de Acesso: 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Utilize autenticação e autorização para controlar quem pode acessar e modificar os dados.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Criptografia: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Proteja os dados sensíveis usando criptografia para evitar acesso não autorizado.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Auditoria e Monitoramento: 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Mantenha registros de atividades e monitore o sistema para detectar e responder a possíveis ameaças.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6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5" name="Google Shape;315;p36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/>
          <p:nvPr/>
        </p:nvSpPr>
        <p:spPr>
          <a:xfrm>
            <a:off x="0" y="-19006"/>
            <a:ext cx="9601200" cy="12820606"/>
          </a:xfrm>
          <a:prstGeom prst="rect">
            <a:avLst/>
          </a:prstGeom>
          <a:solidFill>
            <a:srgbClr val="1840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upa com preenchimento sólido" id="321" name="Google Shape;3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11" y="523566"/>
            <a:ext cx="2042653" cy="204265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7"/>
          <p:cNvSpPr txBox="1"/>
          <p:nvPr/>
        </p:nvSpPr>
        <p:spPr>
          <a:xfrm>
            <a:off x="1128251" y="3973565"/>
            <a:ext cx="7344697" cy="4854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CONCLUSÕES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E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AGRADECIMENTOS</a:t>
            </a:r>
            <a:endParaRPr b="1" sz="72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4" name="Google Shape;324;p37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/>
        </p:nvSpPr>
        <p:spPr>
          <a:xfrm>
            <a:off x="766917" y="648929"/>
            <a:ext cx="7964128" cy="89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CONCLUSÃO</a:t>
            </a:r>
            <a:endParaRPr/>
          </a:p>
        </p:txBody>
      </p:sp>
      <p:sp>
        <p:nvSpPr>
          <p:cNvPr id="330" name="Google Shape;330;p38"/>
          <p:cNvSpPr txBox="1"/>
          <p:nvPr/>
        </p:nvSpPr>
        <p:spPr>
          <a:xfrm>
            <a:off x="766917" y="2044637"/>
            <a:ext cx="7964128" cy="3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Dev, ao lado de Scooby-Doo e Mistério S.A., vocês desvendaram os mistérios do MongoDB e NoSQL! Agora estão prontos para enfrentar qualquer desafio que encontrarem em suas próprias aventuras. Mantenham-se curiosos, e que a busca pela verdade nunca termine!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38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2" name="Google Shape;332;p38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  <p:pic>
        <p:nvPicPr>
          <p:cNvPr descr="Uma imagem contendo no interior, computador, mesa, mulher&#10;&#10;Descrição gerada automaticamente" id="333" name="Google Shape;33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638" y="6083848"/>
            <a:ext cx="5279923" cy="527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/>
        </p:nvSpPr>
        <p:spPr>
          <a:xfrm>
            <a:off x="766917" y="648929"/>
            <a:ext cx="7964128" cy="89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AGRADECIMENTOS</a:t>
            </a:r>
            <a:endParaRPr/>
          </a:p>
        </p:txBody>
      </p:sp>
      <p:sp>
        <p:nvSpPr>
          <p:cNvPr id="339" name="Google Shape;339;p39"/>
          <p:cNvSpPr txBox="1"/>
          <p:nvPr/>
        </p:nvSpPr>
        <p:spPr>
          <a:xfrm>
            <a:off x="766917" y="2044637"/>
            <a:ext cx="796412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Esse Ebook foi gerado por IA, e diagramado por humano.</a:t>
            </a:r>
            <a:br>
              <a:rPr b="0" i="0" lang="pt-BR" sz="2400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pt-BR" sz="2400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passo a passo se encontra no meu GitHub.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br>
              <a:rPr b="0" i="0" lang="pt-BR" sz="2400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pt-BR" sz="2400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Esse conteúdo foi gerado com fins didáticos de construção.</a:t>
            </a:r>
            <a:endParaRPr/>
          </a:p>
        </p:txBody>
      </p:sp>
      <p:sp>
        <p:nvSpPr>
          <p:cNvPr id="340" name="Google Shape;340;p39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1" name="Google Shape;341;p39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  <p:pic>
        <p:nvPicPr>
          <p:cNvPr descr="GitHub Logos and Usage · GitHub" id="342" name="Google Shape;34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315" y="4578629"/>
            <a:ext cx="1676570" cy="167657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9"/>
          <p:cNvSpPr txBox="1"/>
          <p:nvPr/>
        </p:nvSpPr>
        <p:spPr>
          <a:xfrm>
            <a:off x="976989" y="6105255"/>
            <a:ext cx="79641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sng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https://github.com/MarcosWinther/creating-an-ebook-about-mongodb-with-chatgpt-with-a-scooby-doo-theme</a:t>
            </a:r>
            <a:endParaRPr b="1" i="0" sz="2400" u="none" strike="noStrike">
              <a:solidFill>
                <a:srgbClr val="007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44" name="Google Shape;344;p39"/>
          <p:cNvGraphicFramePr/>
          <p:nvPr/>
        </p:nvGraphicFramePr>
        <p:xfrm>
          <a:off x="976989" y="86822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{30AD5F11-6556-4707-8CBA-FF866DE81E28}</a:tableStyleId>
              </a:tblPr>
              <a:tblGrid>
                <a:gridCol w="3005075"/>
                <a:gridCol w="4748975"/>
              </a:tblGrid>
              <a:tr h="919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💻Autor</a:t>
                      </a:r>
                      <a:endParaRPr sz="3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1000" marB="41000" marR="82025" marL="82025" anchor="ctr"/>
                </a:tc>
                <a:tc hMerge="1"/>
              </a:tr>
              <a:tr h="19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1000" marB="41000" marR="82025" marL="82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Marcos Winther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sng">
                          <a:solidFill>
                            <a:schemeClr val="hlink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5"/>
                        </a:rPr>
                        <a:t>LinkedIn</a:t>
                      </a:r>
                      <a:r>
                        <a:rPr b="1" lang="pt-BR" sz="2400">
                          <a:solidFill>
                            <a:srgbClr val="0070C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| </a:t>
                      </a:r>
                      <a:r>
                        <a:rPr b="1" lang="pt-BR" sz="2400" u="sng">
                          <a:solidFill>
                            <a:schemeClr val="hlink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6"/>
                        </a:rPr>
                        <a:t>GitHub</a:t>
                      </a:r>
                      <a:endParaRPr b="1" sz="2400">
                        <a:solidFill>
                          <a:srgbClr val="0070C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1000" marB="41000" marR="82025" marL="82025"/>
                </a:tc>
              </a:tr>
            </a:tbl>
          </a:graphicData>
        </a:graphic>
      </p:graphicFrame>
      <p:pic>
        <p:nvPicPr>
          <p:cNvPr descr="Imagem editada de homem sorrindo&#10;&#10;Descrição gerada automaticamente" id="345" name="Google Shape;345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7933" y="9769351"/>
            <a:ext cx="1352465" cy="1352465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766917" y="648929"/>
            <a:ext cx="796412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Introdução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818536" y="1950834"/>
            <a:ext cx="7964128" cy="3913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Bem-vindos, Devs! Preparem-se para embarcar em uma aventura empolgante no mundo NoSQL ao lado do Scooby-Doo e da Turma Mistério S.A. Nesta jornada, exploraremos o fascinante universo do MongoDB, uma das principais tecnologias NoSQL do mercado. Preparem suas lanternas e estejam prontos para desvendar os mistérios que aguardam!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a&#10;&#10;Descrição gerada automaticamente com confiança média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67" y="6400800"/>
            <a:ext cx="5353665" cy="535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0" y="-19006"/>
            <a:ext cx="9601200" cy="12820606"/>
          </a:xfrm>
          <a:prstGeom prst="rect">
            <a:avLst/>
          </a:prstGeom>
          <a:solidFill>
            <a:srgbClr val="1840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upa com preenchimento sólido"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11" y="523566"/>
            <a:ext cx="2042653" cy="204265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3628102" y="4007829"/>
            <a:ext cx="3679724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6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1128251" y="6654707"/>
            <a:ext cx="7344697" cy="2159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DESVENDANDO O MISTÉRIO DO SQL VS. NOSQL</a:t>
            </a:r>
            <a:endParaRPr b="1" sz="48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16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766917" y="648929"/>
            <a:ext cx="7964128" cy="182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UMA BREVE INTRODUÇÃO AOS BANCOS DE DADOS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766917" y="2693449"/>
            <a:ext cx="7964128" cy="280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“Dev, você está diante de um grande enigma: SQL ou NoSQL? Antes de partir para investigar o MongoDB com Scooby-Doo e Mistério S.A., é fundamental entender as diferenças entre SQL (Structured Query Language) e NoSQL (Not Only SQL)”.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66917" y="6561667"/>
            <a:ext cx="7964128" cy="740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Enigma Revelado: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766917" y="7801307"/>
            <a:ext cx="7964128" cy="335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SQL: 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 banco de dados relacional que utiliza esquemas predefinidos e a linguagem SQL para consultas.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NoSQL: </a:t>
            </a: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Uma alternativa flexível que dispensa esquemas fixos e adota modelos de dados mais dinâmicos.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766917" y="722829"/>
            <a:ext cx="7964128" cy="740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Exemplo de código: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766917" y="1816195"/>
            <a:ext cx="7964128" cy="1021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&#10;&#10;Descrição gerada automaticamente"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17" y="2838078"/>
            <a:ext cx="7964128" cy="232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766917" y="5889858"/>
            <a:ext cx="7964128" cy="1021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NoSQL (MongoDB)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&#10;&#10;Descrição gerada automaticamente com confiança média" id="142" name="Google Shape;14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917" y="6911741"/>
            <a:ext cx="7964128" cy="232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0" y="-19006"/>
            <a:ext cx="9601200" cy="12820606"/>
          </a:xfrm>
          <a:prstGeom prst="rect">
            <a:avLst/>
          </a:prstGeom>
          <a:solidFill>
            <a:srgbClr val="1840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upa com preenchimento sólido"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11" y="523566"/>
            <a:ext cx="2042653" cy="204265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3628102" y="4007829"/>
            <a:ext cx="3679724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6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02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1128251" y="6654707"/>
            <a:ext cx="7344697" cy="3267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NOSQL NO MUNDO REAL: A EXPERIÊNCIA DA TURMA MISTÉRIO S.A.</a:t>
            </a:r>
            <a:endParaRPr b="1" sz="48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p19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/>
        </p:nvSpPr>
        <p:spPr>
          <a:xfrm>
            <a:off x="766917" y="648929"/>
            <a:ext cx="7964128" cy="182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INVESTIGANDO OS CASOS REAIS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643676" y="2958335"/>
            <a:ext cx="7964128" cy="280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“Junte-se a Scooby-Doo e Mistério S.A. para desvendar casos reais onde o MongoDB foi essencial. Eles descobriram que NoSQL é crucial em cenários onde a estrutura dos dados é fluida e requer escalabilidade horizontal.”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6917" y="7037433"/>
            <a:ext cx="7964128" cy="2217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Descubra como o NoSQL é utilizado em cenários do mundo real e desvende seus benefícios.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766917" y="9418924"/>
            <a:ext cx="7964128" cy="2252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NoSQL desempenha um papel crucial em uma variedade de aplicações do mundo real, oferecendo flexibilidade e escalabilidade para lidar com os desafios dos dados modernos.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p20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766917" y="722829"/>
            <a:ext cx="7964128" cy="75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3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Aplicações do NoSQL no Mundo Real</a:t>
            </a:r>
            <a:r>
              <a:rPr b="1" i="0" lang="pt-BR" sz="3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766917" y="1696961"/>
            <a:ext cx="7964128" cy="722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Armazenamento e análise de grandes volumes de dados não estruturados.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Gerenciamento de sessões e perfis de usuários em aplicativos web.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Análise de dados em tempo real para tomada de decisões.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Armazenamento de dados de IoT (Internet das Coisas) e dispositivos conectados.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Ao adotar o NoSQL, empresas e desenvolvedores podem enfrentar os desafios do mundo dos dados com confiança, aproveitando a flexibilidade e o poder do MongoDB e outras tecnologias NoSQL.</a:t>
            </a:r>
            <a:endParaRPr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21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Aventuras NoSQL de Scooby-Doo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