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E39D5E-1A30-47A9-A2A3-3D17A045064C}">
  <a:tblStyle styleId="{FAE39D5E-1A30-47A9-A2A3-3D17A04506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2c8017d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2c8017d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9ab5ac3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9ab5ac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c9ab5ac3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c9ab5ac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2c8017d1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2c8017d1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2c8017d1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2c8017d1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2c8017d1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2c8017d1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2c8017d1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2c8017d1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2c8017d1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2c8017d1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be6a7f4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be6a7f4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be6a7f4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be6a7f4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be6a7f4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be6a7f41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2c8017d1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2c8017d1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be6a7f4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be6a7f4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be6a7f4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be6a7f4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e7ce925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e7ce925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7ce9250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7ce9250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9ab5a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9ab5a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9ab5ac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9ab5ac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c9ab5ac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c9ab5ac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9ab5ac3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9ab5ac3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4.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jpg"/></Relationships>
</file>

<file path=ppt/slides/_rels/slide13.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0.png"/><Relationship Id="rId13" Type="http://schemas.openxmlformats.org/officeDocument/2006/relationships/image" Target="../media/image4.png"/><Relationship Id="rId12"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1.png"/><Relationship Id="rId12"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6.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4.png"/><Relationship Id="rId4" Type="http://schemas.openxmlformats.org/officeDocument/2006/relationships/image" Target="../media/image4.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1.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jpg"/><Relationship Id="rId5" Type="http://schemas.openxmlformats.org/officeDocument/2006/relationships/hyperlink" Target="https://lucid.app/lucidchart/19297d17-c130-4d7f-9315-4312780df943/edit?viewport_loc=-121%2C174%2C1480%2C668%2C0_0&amp;invitationId=inv_861d7e66-69ba-4c73-ac1f-e4a112def061" TargetMode="External"/><Relationship Id="rId6" Type="http://schemas.openxmlformats.org/officeDocument/2006/relationships/image" Target="../media/image4.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6.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7" name="Google Shape;57;p13"/>
          <p:cNvPicPr preferRelativeResize="0"/>
          <p:nvPr/>
        </p:nvPicPr>
        <p:blipFill>
          <a:blip r:embed="rId4">
            <a:alphaModFix/>
          </a:blip>
          <a:stretch>
            <a:fillRect/>
          </a:stretch>
        </p:blipFill>
        <p:spPr>
          <a:xfrm>
            <a:off x="3581875" y="4551500"/>
            <a:ext cx="2122852" cy="49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2"/>
          <p:cNvSpPr txBox="1"/>
          <p:nvPr>
            <p:ph idx="1" type="body"/>
          </p:nvPr>
        </p:nvSpPr>
        <p:spPr>
          <a:xfrm>
            <a:off x="413700" y="578450"/>
            <a:ext cx="8316600" cy="5682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None/>
            </a:pPr>
            <a:r>
              <a:rPr b="1" lang="es-419" sz="1400" u="sng">
                <a:solidFill>
                  <a:schemeClr val="dk1"/>
                </a:solidFill>
              </a:rPr>
              <a:t>Ventas: </a:t>
            </a:r>
            <a:r>
              <a:rPr b="1" i="1" lang="es-419" sz="1400">
                <a:solidFill>
                  <a:schemeClr val="dk1"/>
                </a:solidFill>
              </a:rPr>
              <a:t>acá</a:t>
            </a:r>
            <a:r>
              <a:rPr b="1" i="1" lang="es-419" sz="1400">
                <a:solidFill>
                  <a:schemeClr val="dk1"/>
                </a:solidFill>
              </a:rPr>
              <a:t> tenemos la info de todas las ventas desde </a:t>
            </a:r>
            <a:r>
              <a:rPr b="1" i="1" lang="es-419" sz="1400">
                <a:solidFill>
                  <a:schemeClr val="dk1"/>
                </a:solidFill>
              </a:rPr>
              <a:t>américa</a:t>
            </a:r>
            <a:r>
              <a:rPr b="1" i="1" lang="es-419" sz="1400">
                <a:solidFill>
                  <a:schemeClr val="dk1"/>
                </a:solidFill>
              </a:rPr>
              <a:t> del </a:t>
            </a:r>
            <a:r>
              <a:rPr b="1" i="1" lang="es-419" sz="1400">
                <a:solidFill>
                  <a:schemeClr val="dk1"/>
                </a:solidFill>
              </a:rPr>
              <a:t>norte</a:t>
            </a:r>
            <a:r>
              <a:rPr b="1" i="1" lang="es-419" sz="1400">
                <a:solidFill>
                  <a:schemeClr val="dk1"/>
                </a:solidFill>
              </a:rPr>
              <a:t> hasta </a:t>
            </a:r>
            <a:r>
              <a:rPr b="1" i="1" lang="es-419" sz="1400">
                <a:solidFill>
                  <a:schemeClr val="dk1"/>
                </a:solidFill>
              </a:rPr>
              <a:t>japón</a:t>
            </a:r>
            <a:r>
              <a:rPr b="1" i="1" lang="es-419" sz="1400">
                <a:solidFill>
                  <a:schemeClr val="dk1"/>
                </a:solidFill>
              </a:rPr>
              <a:t> </a:t>
            </a:r>
            <a:r>
              <a:rPr b="1" i="1" lang="es-419" sz="1400">
                <a:solidFill>
                  <a:schemeClr val="dk1"/>
                </a:solidFill>
              </a:rPr>
              <a:t>también</a:t>
            </a:r>
            <a:r>
              <a:rPr b="1" i="1" lang="es-419" sz="1400">
                <a:solidFill>
                  <a:schemeClr val="dk1"/>
                </a:solidFill>
              </a:rPr>
              <a:t> ventas globales y otras ventas.</a:t>
            </a:r>
            <a:endParaRPr b="1" i="1" sz="1400">
              <a:solidFill>
                <a:schemeClr val="dk1"/>
              </a:solidFill>
            </a:endParaRPr>
          </a:p>
        </p:txBody>
      </p:sp>
      <p:graphicFrame>
        <p:nvGraphicFramePr>
          <p:cNvPr id="133" name="Google Shape;133;p22"/>
          <p:cNvGraphicFramePr/>
          <p:nvPr/>
        </p:nvGraphicFramePr>
        <p:xfrm>
          <a:off x="940788" y="1226275"/>
          <a:ext cx="3000000" cy="3000000"/>
        </p:xfrm>
        <a:graphic>
          <a:graphicData uri="http://schemas.openxmlformats.org/drawingml/2006/table">
            <a:tbl>
              <a:tblPr>
                <a:noFill/>
                <a:tableStyleId>{FAE39D5E-1A30-47A9-A2A3-3D17A045064C}</a:tableStyleId>
              </a:tblPr>
              <a:tblGrid>
                <a:gridCol w="2436425"/>
                <a:gridCol w="2413000"/>
                <a:gridCol w="2413000"/>
              </a:tblGrid>
              <a:tr h="419625">
                <a:tc>
                  <a:txBody>
                    <a:bodyPr/>
                    <a:lstStyle/>
                    <a:p>
                      <a:pPr indent="0" lvl="0" marL="0" rtl="0" algn="ctr">
                        <a:spcBef>
                          <a:spcPts val="0"/>
                        </a:spcBef>
                        <a:spcAft>
                          <a:spcPts val="0"/>
                        </a:spcAft>
                        <a:buNone/>
                      </a:pPr>
                      <a:r>
                        <a:rPr lang="es-419"/>
                        <a:t>CAMPO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CAMPO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ClAVE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 Ventas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PK - Index</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Ventas Globales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float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Ventas AN</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float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Ventas EU</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float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Ventas JP</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float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Otras Ventas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float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 Calificaciones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FK</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pic>
        <p:nvPicPr>
          <p:cNvPr id="134" name="Google Shape;134;p22"/>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135" name="Google Shape;135;p22"/>
          <p:cNvPicPr preferRelativeResize="0"/>
          <p:nvPr/>
        </p:nvPicPr>
        <p:blipFill>
          <a:blip r:embed="rId5">
            <a:alphaModFix/>
          </a:blip>
          <a:stretch>
            <a:fillRect/>
          </a:stretch>
        </p:blipFill>
        <p:spPr>
          <a:xfrm>
            <a:off x="3510563" y="4510625"/>
            <a:ext cx="2122863" cy="494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3"/>
          <p:cNvSpPr txBox="1"/>
          <p:nvPr>
            <p:ph idx="1" type="body"/>
          </p:nvPr>
        </p:nvSpPr>
        <p:spPr>
          <a:xfrm>
            <a:off x="489900" y="717350"/>
            <a:ext cx="8164200" cy="720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1400" u="sng">
                <a:solidFill>
                  <a:schemeClr val="dk1"/>
                </a:solidFill>
              </a:rPr>
              <a:t>Puntuación:</a:t>
            </a:r>
            <a:r>
              <a:rPr b="1" i="1" lang="es-419" sz="1400">
                <a:solidFill>
                  <a:schemeClr val="dk1"/>
                </a:solidFill>
              </a:rPr>
              <a:t> acá tenemos la info de las puntuaciones de las críticas, puntuación de los usuarios, las críticas revisadas y los usuarios que jugaron.</a:t>
            </a:r>
            <a:r>
              <a:rPr b="1" i="1" lang="es-419" sz="1400">
                <a:solidFill>
                  <a:schemeClr val="dk1"/>
                </a:solidFill>
              </a:rPr>
              <a:t> </a:t>
            </a:r>
            <a:endParaRPr b="1" i="1" sz="1400">
              <a:solidFill>
                <a:schemeClr val="dk1"/>
              </a:solidFill>
            </a:endParaRPr>
          </a:p>
        </p:txBody>
      </p:sp>
      <p:graphicFrame>
        <p:nvGraphicFramePr>
          <p:cNvPr id="141" name="Google Shape;141;p23"/>
          <p:cNvGraphicFramePr/>
          <p:nvPr/>
        </p:nvGraphicFramePr>
        <p:xfrm>
          <a:off x="940788" y="1547475"/>
          <a:ext cx="3000000" cy="3000000"/>
        </p:xfrm>
        <a:graphic>
          <a:graphicData uri="http://schemas.openxmlformats.org/drawingml/2006/table">
            <a:tbl>
              <a:tblPr>
                <a:noFill/>
                <a:tableStyleId>{FAE39D5E-1A30-47A9-A2A3-3D17A045064C}</a:tableStyleId>
              </a:tblPr>
              <a:tblGrid>
                <a:gridCol w="2436425"/>
                <a:gridCol w="2413000"/>
                <a:gridCol w="2413000"/>
              </a:tblGrid>
              <a:tr h="419625">
                <a:tc>
                  <a:txBody>
                    <a:bodyPr/>
                    <a:lstStyle/>
                    <a:p>
                      <a:pPr indent="0" lvl="0" marL="0" rtl="0" algn="ctr">
                        <a:spcBef>
                          <a:spcPts val="0"/>
                        </a:spcBef>
                        <a:spcAft>
                          <a:spcPts val="0"/>
                        </a:spcAft>
                        <a:buNone/>
                      </a:pPr>
                      <a:r>
                        <a:rPr lang="es-419"/>
                        <a:t>CAMPO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CAMPO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ClAVE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ID_Calificaciones</a:t>
                      </a:r>
                      <a:r>
                        <a:rPr lang="es-419"/>
                        <a: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PK - Index</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Conteo de Usuario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Puntuación</a:t>
                      </a:r>
                      <a:r>
                        <a:rPr lang="es-419"/>
                        <a:t> de </a:t>
                      </a:r>
                      <a:r>
                        <a:rPr lang="es-419"/>
                        <a:t>Críticas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Críticas</a:t>
                      </a:r>
                      <a:r>
                        <a:rPr lang="es-419"/>
                        <a:t> Revisadas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Puntuacion de Usuario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Calificación</a:t>
                      </a:r>
                      <a:r>
                        <a:rPr lang="es-419"/>
                        <a: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pic>
        <p:nvPicPr>
          <p:cNvPr id="142" name="Google Shape;142;p23"/>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43" name="Google Shape;143;p23"/>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4"/>
          <p:cNvSpPr txBox="1"/>
          <p:nvPr>
            <p:ph type="title"/>
          </p:nvPr>
        </p:nvSpPr>
        <p:spPr>
          <a:xfrm>
            <a:off x="1436550" y="381250"/>
            <a:ext cx="62709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u="sng"/>
              <a:t>CAMBIOS REALIZADO EN LAS TABLAS</a:t>
            </a:r>
            <a:endParaRPr b="1" u="sng"/>
          </a:p>
        </p:txBody>
      </p:sp>
      <p:sp>
        <p:nvSpPr>
          <p:cNvPr id="149" name="Google Shape;149;p24"/>
          <p:cNvSpPr txBox="1"/>
          <p:nvPr>
            <p:ph idx="1" type="body"/>
          </p:nvPr>
        </p:nvSpPr>
        <p:spPr>
          <a:xfrm>
            <a:off x="4397925" y="1234075"/>
            <a:ext cx="4426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500">
                <a:solidFill>
                  <a:schemeClr val="dk1"/>
                </a:solidFill>
              </a:rPr>
              <a:t>Las </a:t>
            </a:r>
            <a:r>
              <a:rPr b="1" lang="es-419" sz="1500">
                <a:solidFill>
                  <a:schemeClr val="dk1"/>
                </a:solidFill>
              </a:rPr>
              <a:t>transformaciones</a:t>
            </a:r>
            <a:r>
              <a:rPr b="1" lang="es-419" sz="1500">
                <a:solidFill>
                  <a:schemeClr val="dk1"/>
                </a:solidFill>
              </a:rPr>
              <a:t> fueron las siguientes:</a:t>
            </a:r>
            <a:endParaRPr b="1" sz="1500">
              <a:solidFill>
                <a:schemeClr val="dk1"/>
              </a:solidFill>
            </a:endParaRPr>
          </a:p>
          <a:p>
            <a:pPr indent="-323850" lvl="0" marL="457200" rtl="0" algn="l">
              <a:spcBef>
                <a:spcPts val="1200"/>
              </a:spcBef>
              <a:spcAft>
                <a:spcPts val="0"/>
              </a:spcAft>
              <a:buClr>
                <a:schemeClr val="dk1"/>
              </a:buClr>
              <a:buSzPts val="1500"/>
              <a:buChar char="❖"/>
            </a:pPr>
            <a:r>
              <a:rPr lang="es-419" sz="1500">
                <a:solidFill>
                  <a:schemeClr val="dk1"/>
                </a:solidFill>
              </a:rPr>
              <a:t>Separamos la base de datos en 4 tablas.</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Juegos.</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Plataforma.</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Ventas. </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Puntuaciones. </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Creación</a:t>
            </a:r>
            <a:r>
              <a:rPr lang="es-419" sz="1500">
                <a:solidFill>
                  <a:schemeClr val="dk1"/>
                </a:solidFill>
              </a:rPr>
              <a:t> de tabla calendario.</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Creación</a:t>
            </a:r>
            <a:r>
              <a:rPr lang="es-419" sz="1500">
                <a:solidFill>
                  <a:schemeClr val="dk1"/>
                </a:solidFill>
              </a:rPr>
              <a:t> tabla consolas, que nos devuelve con </a:t>
            </a:r>
            <a:r>
              <a:rPr lang="es-419" sz="1500">
                <a:solidFill>
                  <a:schemeClr val="dk1"/>
                </a:solidFill>
              </a:rPr>
              <a:t>exactitud</a:t>
            </a:r>
            <a:r>
              <a:rPr lang="es-419" sz="1500">
                <a:solidFill>
                  <a:schemeClr val="dk1"/>
                </a:solidFill>
              </a:rPr>
              <a:t> </a:t>
            </a:r>
            <a:r>
              <a:rPr lang="es-419" sz="1500">
                <a:solidFill>
                  <a:schemeClr val="dk1"/>
                </a:solidFill>
              </a:rPr>
              <a:t>cuántas</a:t>
            </a:r>
            <a:r>
              <a:rPr lang="es-419" sz="1500">
                <a:solidFill>
                  <a:schemeClr val="dk1"/>
                </a:solidFill>
              </a:rPr>
              <a:t> </a:t>
            </a:r>
            <a:r>
              <a:rPr lang="es-419" sz="1500">
                <a:solidFill>
                  <a:schemeClr val="dk1"/>
                </a:solidFill>
              </a:rPr>
              <a:t>consolas</a:t>
            </a:r>
            <a:r>
              <a:rPr lang="es-419" sz="1500">
                <a:solidFill>
                  <a:schemeClr val="dk1"/>
                </a:solidFill>
              </a:rPr>
              <a:t> hay.</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Creación</a:t>
            </a:r>
            <a:r>
              <a:rPr lang="es-419" sz="1500">
                <a:solidFill>
                  <a:schemeClr val="dk1"/>
                </a:solidFill>
              </a:rPr>
              <a:t> de medidas calculadas.</a:t>
            </a:r>
            <a:endParaRPr sz="1500">
              <a:solidFill>
                <a:schemeClr val="dk1"/>
              </a:solidFill>
            </a:endParaRPr>
          </a:p>
          <a:p>
            <a:pPr indent="-323850" lvl="0" marL="457200" rtl="0" algn="l">
              <a:spcBef>
                <a:spcPts val="0"/>
              </a:spcBef>
              <a:spcAft>
                <a:spcPts val="0"/>
              </a:spcAft>
              <a:buClr>
                <a:schemeClr val="dk1"/>
              </a:buClr>
              <a:buSzPts val="1500"/>
              <a:buChar char="❖"/>
            </a:pPr>
            <a:r>
              <a:rPr lang="es-419" sz="1500">
                <a:solidFill>
                  <a:schemeClr val="dk1"/>
                </a:solidFill>
              </a:rPr>
              <a:t>Creación</a:t>
            </a:r>
            <a:r>
              <a:rPr lang="es-419" sz="1500">
                <a:solidFill>
                  <a:schemeClr val="dk1"/>
                </a:solidFill>
              </a:rPr>
              <a:t> de </a:t>
            </a:r>
            <a:r>
              <a:rPr lang="es-419" sz="1500">
                <a:solidFill>
                  <a:schemeClr val="dk1"/>
                </a:solidFill>
              </a:rPr>
              <a:t>Parámetros.</a:t>
            </a:r>
            <a:endParaRPr sz="1500">
              <a:solidFill>
                <a:schemeClr val="dk1"/>
              </a:solidFill>
            </a:endParaRPr>
          </a:p>
        </p:txBody>
      </p:sp>
      <p:pic>
        <p:nvPicPr>
          <p:cNvPr id="150" name="Google Shape;150;p24"/>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51" name="Google Shape;151;p24"/>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pic>
        <p:nvPicPr>
          <p:cNvPr id="152" name="Google Shape;152;p24"/>
          <p:cNvPicPr preferRelativeResize="0"/>
          <p:nvPr/>
        </p:nvPicPr>
        <p:blipFill>
          <a:blip r:embed="rId6">
            <a:alphaModFix/>
          </a:blip>
          <a:stretch>
            <a:fillRect/>
          </a:stretch>
        </p:blipFill>
        <p:spPr>
          <a:xfrm>
            <a:off x="341875" y="1503950"/>
            <a:ext cx="3664150" cy="253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1211250" y="348188"/>
            <a:ext cx="6721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sz="2600" u="sng"/>
              <a:t>MEDIDAS REALIZADAS </a:t>
            </a:r>
            <a:endParaRPr b="1" sz="2600" u="sng"/>
          </a:p>
        </p:txBody>
      </p:sp>
      <p:sp>
        <p:nvSpPr>
          <p:cNvPr id="158" name="Google Shape;158;p25"/>
          <p:cNvSpPr txBox="1"/>
          <p:nvPr>
            <p:ph idx="1" type="body"/>
          </p:nvPr>
        </p:nvSpPr>
        <p:spPr>
          <a:xfrm>
            <a:off x="405900" y="1103900"/>
            <a:ext cx="7950900" cy="331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b="1" lang="es-419" sz="1446">
                <a:solidFill>
                  <a:schemeClr val="dk1"/>
                </a:solidFill>
              </a:rPr>
              <a:t>Estas medias fueron creadas para contar cuantos juegos tenemos y </a:t>
            </a:r>
            <a:r>
              <a:rPr b="1" lang="es-419" sz="1446">
                <a:solidFill>
                  <a:schemeClr val="dk1"/>
                </a:solidFill>
              </a:rPr>
              <a:t>también</a:t>
            </a:r>
            <a:r>
              <a:rPr b="1" lang="es-419" sz="1446">
                <a:solidFill>
                  <a:schemeClr val="dk1"/>
                </a:solidFill>
              </a:rPr>
              <a:t> para saber cuantas consolas hay</a:t>
            </a:r>
            <a:r>
              <a:rPr lang="es-419"/>
              <a:t> </a:t>
            </a:r>
            <a:endParaRPr/>
          </a:p>
        </p:txBody>
      </p:sp>
      <p:pic>
        <p:nvPicPr>
          <p:cNvPr id="159" name="Google Shape;159;p25"/>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160" name="Google Shape;160;p25"/>
          <p:cNvPicPr preferRelativeResize="0"/>
          <p:nvPr/>
        </p:nvPicPr>
        <p:blipFill>
          <a:blip r:embed="rId5">
            <a:alphaModFix/>
          </a:blip>
          <a:stretch>
            <a:fillRect/>
          </a:stretch>
        </p:blipFill>
        <p:spPr>
          <a:xfrm>
            <a:off x="1615313" y="1517050"/>
            <a:ext cx="5514975" cy="276225"/>
          </a:xfrm>
          <a:prstGeom prst="rect">
            <a:avLst/>
          </a:prstGeom>
          <a:noFill/>
          <a:ln>
            <a:noFill/>
          </a:ln>
        </p:spPr>
      </p:pic>
      <p:pic>
        <p:nvPicPr>
          <p:cNvPr id="161" name="Google Shape;161;p25"/>
          <p:cNvPicPr preferRelativeResize="0"/>
          <p:nvPr/>
        </p:nvPicPr>
        <p:blipFill>
          <a:blip r:embed="rId6">
            <a:alphaModFix/>
          </a:blip>
          <a:stretch>
            <a:fillRect/>
          </a:stretch>
        </p:blipFill>
        <p:spPr>
          <a:xfrm>
            <a:off x="1632400" y="1895125"/>
            <a:ext cx="5514975" cy="257175"/>
          </a:xfrm>
          <a:prstGeom prst="rect">
            <a:avLst/>
          </a:prstGeom>
          <a:noFill/>
          <a:ln>
            <a:noFill/>
          </a:ln>
        </p:spPr>
      </p:pic>
      <p:pic>
        <p:nvPicPr>
          <p:cNvPr id="162" name="Google Shape;162;p25"/>
          <p:cNvPicPr preferRelativeResize="0"/>
          <p:nvPr/>
        </p:nvPicPr>
        <p:blipFill>
          <a:blip r:embed="rId7">
            <a:alphaModFix/>
          </a:blip>
          <a:stretch>
            <a:fillRect/>
          </a:stretch>
        </p:blipFill>
        <p:spPr>
          <a:xfrm>
            <a:off x="2193625" y="3255238"/>
            <a:ext cx="4861778" cy="219075"/>
          </a:xfrm>
          <a:prstGeom prst="rect">
            <a:avLst/>
          </a:prstGeom>
          <a:noFill/>
          <a:ln>
            <a:noFill/>
          </a:ln>
        </p:spPr>
      </p:pic>
      <p:pic>
        <p:nvPicPr>
          <p:cNvPr id="163" name="Google Shape;163;p25"/>
          <p:cNvPicPr preferRelativeResize="0"/>
          <p:nvPr/>
        </p:nvPicPr>
        <p:blipFill>
          <a:blip r:embed="rId8">
            <a:alphaModFix/>
          </a:blip>
          <a:stretch>
            <a:fillRect/>
          </a:stretch>
        </p:blipFill>
        <p:spPr>
          <a:xfrm>
            <a:off x="4883788" y="2587400"/>
            <a:ext cx="4124325" cy="257150"/>
          </a:xfrm>
          <a:prstGeom prst="rect">
            <a:avLst/>
          </a:prstGeom>
          <a:noFill/>
          <a:ln>
            <a:noFill/>
          </a:ln>
        </p:spPr>
      </p:pic>
      <p:pic>
        <p:nvPicPr>
          <p:cNvPr id="164" name="Google Shape;164;p25"/>
          <p:cNvPicPr preferRelativeResize="0"/>
          <p:nvPr/>
        </p:nvPicPr>
        <p:blipFill>
          <a:blip r:embed="rId9">
            <a:alphaModFix/>
          </a:blip>
          <a:stretch>
            <a:fillRect/>
          </a:stretch>
        </p:blipFill>
        <p:spPr>
          <a:xfrm>
            <a:off x="135875" y="2558800"/>
            <a:ext cx="4629150" cy="285750"/>
          </a:xfrm>
          <a:prstGeom prst="rect">
            <a:avLst/>
          </a:prstGeom>
          <a:noFill/>
          <a:ln>
            <a:noFill/>
          </a:ln>
        </p:spPr>
      </p:pic>
      <p:pic>
        <p:nvPicPr>
          <p:cNvPr id="165" name="Google Shape;165;p25"/>
          <p:cNvPicPr preferRelativeResize="0"/>
          <p:nvPr/>
        </p:nvPicPr>
        <p:blipFill>
          <a:blip r:embed="rId10">
            <a:alphaModFix/>
          </a:blip>
          <a:stretch>
            <a:fillRect/>
          </a:stretch>
        </p:blipFill>
        <p:spPr>
          <a:xfrm>
            <a:off x="135888" y="2911788"/>
            <a:ext cx="4589637" cy="276225"/>
          </a:xfrm>
          <a:prstGeom prst="rect">
            <a:avLst/>
          </a:prstGeom>
          <a:noFill/>
          <a:ln>
            <a:noFill/>
          </a:ln>
        </p:spPr>
      </p:pic>
      <p:pic>
        <p:nvPicPr>
          <p:cNvPr id="166" name="Google Shape;166;p25"/>
          <p:cNvPicPr preferRelativeResize="0"/>
          <p:nvPr/>
        </p:nvPicPr>
        <p:blipFill>
          <a:blip r:embed="rId11">
            <a:alphaModFix/>
          </a:blip>
          <a:stretch>
            <a:fillRect/>
          </a:stretch>
        </p:blipFill>
        <p:spPr>
          <a:xfrm>
            <a:off x="4883788" y="2911784"/>
            <a:ext cx="4124325" cy="219075"/>
          </a:xfrm>
          <a:prstGeom prst="rect">
            <a:avLst/>
          </a:prstGeom>
          <a:noFill/>
          <a:ln>
            <a:noFill/>
          </a:ln>
        </p:spPr>
      </p:pic>
      <p:pic>
        <p:nvPicPr>
          <p:cNvPr id="167" name="Google Shape;167;p25"/>
          <p:cNvPicPr preferRelativeResize="0"/>
          <p:nvPr/>
        </p:nvPicPr>
        <p:blipFill>
          <a:blip r:embed="rId12">
            <a:alphaModFix/>
          </a:blip>
          <a:stretch>
            <a:fillRect/>
          </a:stretch>
        </p:blipFill>
        <p:spPr>
          <a:xfrm>
            <a:off x="557213" y="3843313"/>
            <a:ext cx="8029575" cy="409575"/>
          </a:xfrm>
          <a:prstGeom prst="rect">
            <a:avLst/>
          </a:prstGeom>
          <a:noFill/>
          <a:ln>
            <a:noFill/>
          </a:ln>
        </p:spPr>
      </p:pic>
      <p:sp>
        <p:nvSpPr>
          <p:cNvPr id="168" name="Google Shape;168;p25"/>
          <p:cNvSpPr txBox="1"/>
          <p:nvPr>
            <p:ph idx="1" type="body"/>
          </p:nvPr>
        </p:nvSpPr>
        <p:spPr>
          <a:xfrm>
            <a:off x="414438" y="2227288"/>
            <a:ext cx="7950900" cy="331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b="1" lang="es-419" sz="1446">
                <a:solidFill>
                  <a:schemeClr val="dk1"/>
                </a:solidFill>
              </a:rPr>
              <a:t>Estas medias fueron creadas para sumar por separados cada unas de las ventas</a:t>
            </a:r>
            <a:endParaRPr/>
          </a:p>
        </p:txBody>
      </p:sp>
      <p:sp>
        <p:nvSpPr>
          <p:cNvPr id="169" name="Google Shape;169;p25"/>
          <p:cNvSpPr txBox="1"/>
          <p:nvPr>
            <p:ph idx="1" type="body"/>
          </p:nvPr>
        </p:nvSpPr>
        <p:spPr>
          <a:xfrm>
            <a:off x="596550" y="3511825"/>
            <a:ext cx="7950900" cy="3315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1200"/>
              </a:spcAft>
              <a:buNone/>
            </a:pPr>
            <a:r>
              <a:rPr b="1" lang="es-419" sz="1446">
                <a:solidFill>
                  <a:schemeClr val="dk1"/>
                </a:solidFill>
              </a:rPr>
              <a:t>Esta medida Dax fue </a:t>
            </a:r>
            <a:r>
              <a:rPr b="1" lang="es-419" sz="1446">
                <a:solidFill>
                  <a:schemeClr val="dk1"/>
                </a:solidFill>
              </a:rPr>
              <a:t>hecha</a:t>
            </a:r>
            <a:r>
              <a:rPr b="1" lang="es-419" sz="1446">
                <a:solidFill>
                  <a:schemeClr val="dk1"/>
                </a:solidFill>
              </a:rPr>
              <a:t> para saber el total general de todas las ventas</a:t>
            </a:r>
            <a:endParaRPr/>
          </a:p>
        </p:txBody>
      </p:sp>
      <p:pic>
        <p:nvPicPr>
          <p:cNvPr id="170" name="Google Shape;170;p25"/>
          <p:cNvPicPr preferRelativeResize="0"/>
          <p:nvPr/>
        </p:nvPicPr>
        <p:blipFill>
          <a:blip r:embed="rId13">
            <a:alphaModFix/>
          </a:blip>
          <a:stretch>
            <a:fillRect/>
          </a:stretch>
        </p:blipFill>
        <p:spPr>
          <a:xfrm>
            <a:off x="3510563" y="4510625"/>
            <a:ext cx="2122863" cy="494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6"/>
          <p:cNvSpPr txBox="1"/>
          <p:nvPr>
            <p:ph idx="1" type="body"/>
          </p:nvPr>
        </p:nvSpPr>
        <p:spPr>
          <a:xfrm>
            <a:off x="728700" y="583775"/>
            <a:ext cx="7686600" cy="617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770"/>
              <a:buNone/>
            </a:pPr>
            <a:r>
              <a:rPr b="1" lang="es-419" sz="1240">
                <a:solidFill>
                  <a:schemeClr val="dk1"/>
                </a:solidFill>
              </a:rPr>
              <a:t>Estás</a:t>
            </a:r>
            <a:r>
              <a:rPr b="1" lang="es-419" sz="1240">
                <a:solidFill>
                  <a:schemeClr val="dk1"/>
                </a:solidFill>
              </a:rPr>
              <a:t> variables </a:t>
            </a:r>
            <a:r>
              <a:rPr b="1" lang="es-419" sz="1240">
                <a:solidFill>
                  <a:schemeClr val="dk1"/>
                </a:solidFill>
              </a:rPr>
              <a:t>están</a:t>
            </a:r>
            <a:r>
              <a:rPr b="1" lang="es-419" sz="1240">
                <a:solidFill>
                  <a:schemeClr val="dk1"/>
                </a:solidFill>
              </a:rPr>
              <a:t> creadas para que en una nos </a:t>
            </a:r>
            <a:r>
              <a:rPr b="1" lang="es-419" sz="1240">
                <a:solidFill>
                  <a:schemeClr val="dk1"/>
                </a:solidFill>
              </a:rPr>
              <a:t>devuelva</a:t>
            </a:r>
            <a:r>
              <a:rPr b="1" lang="es-419" sz="1240">
                <a:solidFill>
                  <a:schemeClr val="dk1"/>
                </a:solidFill>
              </a:rPr>
              <a:t> la suma de todos los conteos </a:t>
            </a:r>
            <a:r>
              <a:rPr b="1" lang="es-419" sz="1240">
                <a:solidFill>
                  <a:schemeClr val="dk1"/>
                </a:solidFill>
              </a:rPr>
              <a:t>de usuarios</a:t>
            </a:r>
            <a:r>
              <a:rPr b="1" lang="es-419" sz="1240">
                <a:solidFill>
                  <a:schemeClr val="dk1"/>
                </a:solidFill>
              </a:rPr>
              <a:t> </a:t>
            </a:r>
            <a:r>
              <a:rPr b="1" lang="es-419" sz="1240">
                <a:solidFill>
                  <a:schemeClr val="dk1"/>
                </a:solidFill>
              </a:rPr>
              <a:t>registrados y en la otra nos devuelva suma de usuarios menos la suma de puntuaciones revisadas.</a:t>
            </a:r>
            <a:endParaRPr b="1" sz="1240">
              <a:solidFill>
                <a:schemeClr val="dk1"/>
              </a:solidFill>
            </a:endParaRPr>
          </a:p>
        </p:txBody>
      </p:sp>
      <p:pic>
        <p:nvPicPr>
          <p:cNvPr id="176" name="Google Shape;176;p26"/>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77" name="Google Shape;177;p26"/>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pic>
        <p:nvPicPr>
          <p:cNvPr id="178" name="Google Shape;178;p26"/>
          <p:cNvPicPr preferRelativeResize="0"/>
          <p:nvPr/>
        </p:nvPicPr>
        <p:blipFill>
          <a:blip r:embed="rId6">
            <a:alphaModFix/>
          </a:blip>
          <a:stretch>
            <a:fillRect/>
          </a:stretch>
        </p:blipFill>
        <p:spPr>
          <a:xfrm>
            <a:off x="1051963" y="1247425"/>
            <a:ext cx="7142089" cy="617400"/>
          </a:xfrm>
          <a:prstGeom prst="rect">
            <a:avLst/>
          </a:prstGeom>
          <a:noFill/>
          <a:ln>
            <a:noFill/>
          </a:ln>
        </p:spPr>
      </p:pic>
      <p:pic>
        <p:nvPicPr>
          <p:cNvPr id="179" name="Google Shape;179;p26"/>
          <p:cNvPicPr preferRelativeResize="0"/>
          <p:nvPr/>
        </p:nvPicPr>
        <p:blipFill>
          <a:blip r:embed="rId7">
            <a:alphaModFix/>
          </a:blip>
          <a:stretch>
            <a:fillRect/>
          </a:stretch>
        </p:blipFill>
        <p:spPr>
          <a:xfrm>
            <a:off x="1452177" y="1909925"/>
            <a:ext cx="6341685" cy="617400"/>
          </a:xfrm>
          <a:prstGeom prst="rect">
            <a:avLst/>
          </a:prstGeom>
          <a:noFill/>
          <a:ln>
            <a:noFill/>
          </a:ln>
        </p:spPr>
      </p:pic>
      <p:pic>
        <p:nvPicPr>
          <p:cNvPr id="180" name="Google Shape;180;p26"/>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81" name="Google Shape;181;p26"/>
          <p:cNvPicPr preferRelativeResize="0"/>
          <p:nvPr/>
        </p:nvPicPr>
        <p:blipFill>
          <a:blip r:embed="rId8">
            <a:alphaModFix/>
          </a:blip>
          <a:stretch>
            <a:fillRect/>
          </a:stretch>
        </p:blipFill>
        <p:spPr>
          <a:xfrm>
            <a:off x="1727900" y="4056314"/>
            <a:ext cx="5688195" cy="285750"/>
          </a:xfrm>
          <a:prstGeom prst="rect">
            <a:avLst/>
          </a:prstGeom>
          <a:noFill/>
          <a:ln>
            <a:noFill/>
          </a:ln>
        </p:spPr>
      </p:pic>
      <p:pic>
        <p:nvPicPr>
          <p:cNvPr id="182" name="Google Shape;182;p26"/>
          <p:cNvPicPr preferRelativeResize="0"/>
          <p:nvPr/>
        </p:nvPicPr>
        <p:blipFill>
          <a:blip r:embed="rId9">
            <a:alphaModFix/>
          </a:blip>
          <a:stretch>
            <a:fillRect/>
          </a:stretch>
        </p:blipFill>
        <p:spPr>
          <a:xfrm>
            <a:off x="1384500" y="3804288"/>
            <a:ext cx="6477000" cy="257175"/>
          </a:xfrm>
          <a:prstGeom prst="rect">
            <a:avLst/>
          </a:prstGeom>
          <a:noFill/>
          <a:ln>
            <a:noFill/>
          </a:ln>
        </p:spPr>
      </p:pic>
      <p:pic>
        <p:nvPicPr>
          <p:cNvPr id="183" name="Google Shape;183;p26"/>
          <p:cNvPicPr preferRelativeResize="0"/>
          <p:nvPr/>
        </p:nvPicPr>
        <p:blipFill>
          <a:blip r:embed="rId10">
            <a:alphaModFix/>
          </a:blip>
          <a:stretch>
            <a:fillRect/>
          </a:stretch>
        </p:blipFill>
        <p:spPr>
          <a:xfrm>
            <a:off x="779663" y="2949013"/>
            <a:ext cx="7686675" cy="276225"/>
          </a:xfrm>
          <a:prstGeom prst="rect">
            <a:avLst/>
          </a:prstGeom>
          <a:noFill/>
          <a:ln>
            <a:noFill/>
          </a:ln>
        </p:spPr>
      </p:pic>
      <p:pic>
        <p:nvPicPr>
          <p:cNvPr id="184" name="Google Shape;184;p26"/>
          <p:cNvPicPr preferRelativeResize="0"/>
          <p:nvPr/>
        </p:nvPicPr>
        <p:blipFill>
          <a:blip r:embed="rId11">
            <a:alphaModFix/>
          </a:blip>
          <a:stretch>
            <a:fillRect/>
          </a:stretch>
        </p:blipFill>
        <p:spPr>
          <a:xfrm rot="10800000">
            <a:off x="2693544" y="4587075"/>
            <a:ext cx="533931" cy="28037"/>
          </a:xfrm>
          <a:prstGeom prst="rect">
            <a:avLst/>
          </a:prstGeom>
          <a:noFill/>
          <a:ln>
            <a:noFill/>
          </a:ln>
        </p:spPr>
      </p:pic>
      <p:pic>
        <p:nvPicPr>
          <p:cNvPr id="185" name="Google Shape;185;p26"/>
          <p:cNvPicPr preferRelativeResize="0"/>
          <p:nvPr/>
        </p:nvPicPr>
        <p:blipFill>
          <a:blip r:embed="rId12">
            <a:alphaModFix/>
          </a:blip>
          <a:stretch>
            <a:fillRect/>
          </a:stretch>
        </p:blipFill>
        <p:spPr>
          <a:xfrm rot="10800000">
            <a:off x="2852039" y="4587075"/>
            <a:ext cx="527836" cy="28037"/>
          </a:xfrm>
          <a:prstGeom prst="rect">
            <a:avLst/>
          </a:prstGeom>
          <a:noFill/>
          <a:ln>
            <a:noFill/>
          </a:ln>
        </p:spPr>
      </p:pic>
      <p:sp>
        <p:nvSpPr>
          <p:cNvPr id="186" name="Google Shape;186;p26"/>
          <p:cNvSpPr txBox="1"/>
          <p:nvPr>
            <p:ph idx="1" type="body"/>
          </p:nvPr>
        </p:nvSpPr>
        <p:spPr>
          <a:xfrm>
            <a:off x="728700" y="2572425"/>
            <a:ext cx="7686600" cy="3315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770"/>
              <a:buNone/>
            </a:pPr>
            <a:r>
              <a:rPr b="1" lang="es-419" sz="1240">
                <a:solidFill>
                  <a:schemeClr val="dk1"/>
                </a:solidFill>
              </a:rPr>
              <a:t> Este promedio </a:t>
            </a:r>
            <a:r>
              <a:rPr b="1" lang="es-419" sz="1240">
                <a:solidFill>
                  <a:schemeClr val="dk1"/>
                </a:solidFill>
              </a:rPr>
              <a:t>fue</a:t>
            </a:r>
            <a:r>
              <a:rPr b="1" lang="es-419" sz="1240">
                <a:solidFill>
                  <a:schemeClr val="dk1"/>
                </a:solidFill>
              </a:rPr>
              <a:t> creado para que nos promedie las </a:t>
            </a:r>
            <a:r>
              <a:rPr b="1" lang="es-419" sz="1240">
                <a:solidFill>
                  <a:schemeClr val="dk1"/>
                </a:solidFill>
              </a:rPr>
              <a:t>críticas</a:t>
            </a:r>
            <a:r>
              <a:rPr b="1" lang="es-419" sz="1240">
                <a:solidFill>
                  <a:schemeClr val="dk1"/>
                </a:solidFill>
              </a:rPr>
              <a:t> hechas y las que fueron revisadas.</a:t>
            </a:r>
            <a:endParaRPr b="1" sz="1240">
              <a:solidFill>
                <a:schemeClr val="dk1"/>
              </a:solidFill>
            </a:endParaRPr>
          </a:p>
        </p:txBody>
      </p:sp>
      <p:sp>
        <p:nvSpPr>
          <p:cNvPr id="187" name="Google Shape;187;p26"/>
          <p:cNvSpPr txBox="1"/>
          <p:nvPr>
            <p:ph idx="1" type="body"/>
          </p:nvPr>
        </p:nvSpPr>
        <p:spPr>
          <a:xfrm>
            <a:off x="1505400" y="3270350"/>
            <a:ext cx="6133200" cy="617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770"/>
              <a:buNone/>
            </a:pPr>
            <a:r>
              <a:rPr b="1" lang="es-419" sz="1240">
                <a:solidFill>
                  <a:schemeClr val="dk1"/>
                </a:solidFill>
              </a:rPr>
              <a:t> </a:t>
            </a:r>
            <a:r>
              <a:rPr b="1" lang="es-419" sz="1240">
                <a:solidFill>
                  <a:schemeClr val="dk1"/>
                </a:solidFill>
              </a:rPr>
              <a:t>Este </a:t>
            </a:r>
            <a:r>
              <a:rPr b="1" lang="es-419" sz="1240">
                <a:solidFill>
                  <a:schemeClr val="dk1"/>
                </a:solidFill>
              </a:rPr>
              <a:t>parámetro</a:t>
            </a:r>
            <a:r>
              <a:rPr b="1" lang="es-419" sz="1240">
                <a:solidFill>
                  <a:schemeClr val="dk1"/>
                </a:solidFill>
              </a:rPr>
              <a:t> fue creado para tener una </a:t>
            </a:r>
            <a:r>
              <a:rPr b="1" lang="es-419" sz="1240">
                <a:solidFill>
                  <a:schemeClr val="dk1"/>
                </a:solidFill>
              </a:rPr>
              <a:t>visualización</a:t>
            </a:r>
            <a:r>
              <a:rPr b="1" lang="es-419" sz="1240">
                <a:solidFill>
                  <a:schemeClr val="dk1"/>
                </a:solidFill>
              </a:rPr>
              <a:t> </a:t>
            </a:r>
            <a:r>
              <a:rPr b="1" lang="es-419" sz="1240">
                <a:solidFill>
                  <a:schemeClr val="dk1"/>
                </a:solidFill>
              </a:rPr>
              <a:t>más</a:t>
            </a:r>
            <a:r>
              <a:rPr b="1" lang="es-419" sz="1240">
                <a:solidFill>
                  <a:schemeClr val="dk1"/>
                </a:solidFill>
              </a:rPr>
              <a:t> completa a la hora de hablar de ventas o cualquier cosa </a:t>
            </a:r>
            <a:r>
              <a:rPr b="1" lang="es-419" sz="1240">
                <a:solidFill>
                  <a:schemeClr val="dk1"/>
                </a:solidFill>
              </a:rPr>
              <a:t>relacionada</a:t>
            </a:r>
            <a:r>
              <a:rPr b="1" lang="es-419" sz="1240">
                <a:solidFill>
                  <a:schemeClr val="dk1"/>
                </a:solidFill>
              </a:rPr>
              <a:t>.</a:t>
            </a:r>
            <a:endParaRPr b="1" sz="124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7"/>
          <p:cNvSpPr txBox="1"/>
          <p:nvPr>
            <p:ph type="title"/>
          </p:nvPr>
        </p:nvSpPr>
        <p:spPr>
          <a:xfrm>
            <a:off x="2298600" y="154075"/>
            <a:ext cx="45468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sz="2600"/>
              <a:t>ENTIDAD DE </a:t>
            </a:r>
            <a:r>
              <a:rPr b="1" lang="es-419" sz="2600"/>
              <a:t>RELACIÓN</a:t>
            </a:r>
            <a:r>
              <a:rPr b="1" lang="es-419" sz="2600"/>
              <a:t> </a:t>
            </a:r>
            <a:endParaRPr b="1" sz="2600"/>
          </a:p>
        </p:txBody>
      </p:sp>
      <p:pic>
        <p:nvPicPr>
          <p:cNvPr id="193" name="Google Shape;193;p27"/>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94" name="Google Shape;194;p27"/>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pic>
        <p:nvPicPr>
          <p:cNvPr id="195" name="Google Shape;195;p27"/>
          <p:cNvPicPr preferRelativeResize="0"/>
          <p:nvPr/>
        </p:nvPicPr>
        <p:blipFill>
          <a:blip r:embed="rId6">
            <a:alphaModFix/>
          </a:blip>
          <a:stretch>
            <a:fillRect/>
          </a:stretch>
        </p:blipFill>
        <p:spPr>
          <a:xfrm>
            <a:off x="890038" y="909775"/>
            <a:ext cx="7363925" cy="353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8"/>
          <p:cNvSpPr txBox="1"/>
          <p:nvPr>
            <p:ph type="title"/>
          </p:nvPr>
        </p:nvSpPr>
        <p:spPr>
          <a:xfrm>
            <a:off x="3178500" y="215250"/>
            <a:ext cx="2787000" cy="441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419" u="sng"/>
              <a:t>PORTADA</a:t>
            </a:r>
            <a:endParaRPr b="1" u="sng"/>
          </a:p>
        </p:txBody>
      </p:sp>
      <p:pic>
        <p:nvPicPr>
          <p:cNvPr id="201" name="Google Shape;201;p28"/>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202" name="Google Shape;202;p28"/>
          <p:cNvPicPr preferRelativeResize="0"/>
          <p:nvPr/>
        </p:nvPicPr>
        <p:blipFill>
          <a:blip r:embed="rId5">
            <a:alphaModFix/>
          </a:blip>
          <a:stretch>
            <a:fillRect/>
          </a:stretch>
        </p:blipFill>
        <p:spPr>
          <a:xfrm>
            <a:off x="3465125" y="920200"/>
            <a:ext cx="5678881" cy="3210075"/>
          </a:xfrm>
          <a:prstGeom prst="rect">
            <a:avLst/>
          </a:prstGeom>
          <a:noFill/>
          <a:ln>
            <a:noFill/>
          </a:ln>
        </p:spPr>
      </p:pic>
      <p:sp>
        <p:nvSpPr>
          <p:cNvPr id="203" name="Google Shape;203;p28"/>
          <p:cNvSpPr txBox="1"/>
          <p:nvPr/>
        </p:nvSpPr>
        <p:spPr>
          <a:xfrm>
            <a:off x="226575" y="1416150"/>
            <a:ext cx="27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4" name="Google Shape;204;p28"/>
          <p:cNvPicPr preferRelativeResize="0"/>
          <p:nvPr/>
        </p:nvPicPr>
        <p:blipFill rotWithShape="1">
          <a:blip r:embed="rId6">
            <a:alphaModFix/>
          </a:blip>
          <a:srcRect b="41946" l="0" r="0" t="41948"/>
          <a:stretch/>
        </p:blipFill>
        <p:spPr>
          <a:xfrm>
            <a:off x="6507810" y="49850"/>
            <a:ext cx="2636190" cy="331400"/>
          </a:xfrm>
          <a:prstGeom prst="rect">
            <a:avLst/>
          </a:prstGeom>
          <a:noFill/>
          <a:ln>
            <a:noFill/>
          </a:ln>
        </p:spPr>
      </p:pic>
      <p:sp>
        <p:nvSpPr>
          <p:cNvPr id="205" name="Google Shape;205;p28"/>
          <p:cNvSpPr txBox="1"/>
          <p:nvPr/>
        </p:nvSpPr>
        <p:spPr>
          <a:xfrm>
            <a:off x="159325" y="1463238"/>
            <a:ext cx="306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Esta solapa es la portada del trabajo, nos presenta datos </a:t>
            </a:r>
            <a:r>
              <a:rPr lang="es-419">
                <a:solidFill>
                  <a:schemeClr val="dk1"/>
                </a:solidFill>
              </a:rPr>
              <a:t>generales como nombre del proyecto, mi nombre y la última vez de actualización de datos.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También tenemos una botonera dinámica fácil de entender y para que el usuario se le sea más fácil. </a:t>
            </a:r>
            <a:r>
              <a:rPr lang="es-419">
                <a:solidFill>
                  <a:schemeClr val="dk1"/>
                </a:solidFill>
              </a:rPr>
              <a:t>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9"/>
          <p:cNvSpPr txBox="1"/>
          <p:nvPr>
            <p:ph type="title"/>
          </p:nvPr>
        </p:nvSpPr>
        <p:spPr>
          <a:xfrm>
            <a:off x="2750850" y="294550"/>
            <a:ext cx="3642300" cy="56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u="sng"/>
              <a:t>ANALISIS DE USUARIO</a:t>
            </a:r>
            <a:endParaRPr b="1" u="sng"/>
          </a:p>
        </p:txBody>
      </p:sp>
      <p:sp>
        <p:nvSpPr>
          <p:cNvPr id="211" name="Google Shape;211;p29"/>
          <p:cNvSpPr txBox="1"/>
          <p:nvPr>
            <p:ph idx="1" type="body"/>
          </p:nvPr>
        </p:nvSpPr>
        <p:spPr>
          <a:xfrm>
            <a:off x="6270925" y="1254250"/>
            <a:ext cx="2808000" cy="2843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s-419">
                <a:solidFill>
                  <a:schemeClr val="dk1"/>
                </a:solidFill>
              </a:rPr>
              <a:t>En esta solapa podemos ver el </a:t>
            </a:r>
            <a:r>
              <a:rPr lang="es-419">
                <a:solidFill>
                  <a:schemeClr val="dk1"/>
                </a:solidFill>
              </a:rPr>
              <a:t>análisis</a:t>
            </a:r>
            <a:r>
              <a:rPr lang="es-419">
                <a:solidFill>
                  <a:schemeClr val="dk1"/>
                </a:solidFill>
              </a:rPr>
              <a:t> de </a:t>
            </a:r>
            <a:r>
              <a:rPr lang="es-419">
                <a:solidFill>
                  <a:schemeClr val="dk1"/>
                </a:solidFill>
              </a:rPr>
              <a:t>usuario</a:t>
            </a:r>
            <a:r>
              <a:rPr lang="es-419">
                <a:solidFill>
                  <a:schemeClr val="dk1"/>
                </a:solidFill>
              </a:rPr>
              <a:t> donde nos presenta segmentaciones de cuantos usuarios, </a:t>
            </a:r>
            <a:r>
              <a:rPr lang="es-419">
                <a:solidFill>
                  <a:schemeClr val="dk1"/>
                </a:solidFill>
              </a:rPr>
              <a:t>cuál</a:t>
            </a:r>
            <a:r>
              <a:rPr lang="es-419">
                <a:solidFill>
                  <a:schemeClr val="dk1"/>
                </a:solidFill>
              </a:rPr>
              <a:t> es el promedio de </a:t>
            </a:r>
            <a:r>
              <a:rPr lang="es-419">
                <a:solidFill>
                  <a:schemeClr val="dk1"/>
                </a:solidFill>
              </a:rPr>
              <a:t>críticas</a:t>
            </a:r>
            <a:r>
              <a:rPr lang="es-419">
                <a:solidFill>
                  <a:schemeClr val="dk1"/>
                </a:solidFill>
              </a:rPr>
              <a:t> revisada, el conteo de usuarios en lo que es en todo el mundo.</a:t>
            </a:r>
            <a:endParaRPr>
              <a:solidFill>
                <a:schemeClr val="dk1"/>
              </a:solidFill>
            </a:endParaRPr>
          </a:p>
          <a:p>
            <a:pPr indent="0" lvl="0" marL="0" rtl="0" algn="r">
              <a:spcBef>
                <a:spcPts val="1200"/>
              </a:spcBef>
              <a:spcAft>
                <a:spcPts val="1200"/>
              </a:spcAft>
              <a:buNone/>
            </a:pPr>
            <a:r>
              <a:rPr lang="es-419">
                <a:solidFill>
                  <a:schemeClr val="dk1"/>
                </a:solidFill>
              </a:rPr>
              <a:t>También</a:t>
            </a:r>
            <a:r>
              <a:rPr lang="es-419">
                <a:solidFill>
                  <a:schemeClr val="dk1"/>
                </a:solidFill>
              </a:rPr>
              <a:t> </a:t>
            </a:r>
            <a:r>
              <a:rPr lang="es-419">
                <a:solidFill>
                  <a:schemeClr val="dk1"/>
                </a:solidFill>
              </a:rPr>
              <a:t>está</a:t>
            </a:r>
            <a:r>
              <a:rPr lang="es-419">
                <a:solidFill>
                  <a:schemeClr val="dk1"/>
                </a:solidFill>
              </a:rPr>
              <a:t> la botonera para pasar entre solapa, </a:t>
            </a:r>
            <a:r>
              <a:rPr lang="es-419">
                <a:solidFill>
                  <a:schemeClr val="dk1"/>
                </a:solidFill>
              </a:rPr>
              <a:t>también</a:t>
            </a:r>
            <a:r>
              <a:rPr lang="es-419">
                <a:solidFill>
                  <a:schemeClr val="dk1"/>
                </a:solidFill>
              </a:rPr>
              <a:t> un </a:t>
            </a:r>
            <a:r>
              <a:rPr lang="es-419">
                <a:solidFill>
                  <a:schemeClr val="dk1"/>
                </a:solidFill>
              </a:rPr>
              <a:t>botón</a:t>
            </a:r>
            <a:r>
              <a:rPr lang="es-419">
                <a:solidFill>
                  <a:schemeClr val="dk1"/>
                </a:solidFill>
              </a:rPr>
              <a:t> que limpia los filtros y un </a:t>
            </a:r>
            <a:r>
              <a:rPr lang="es-419">
                <a:solidFill>
                  <a:schemeClr val="dk1"/>
                </a:solidFill>
              </a:rPr>
              <a:t>botón</a:t>
            </a:r>
            <a:r>
              <a:rPr lang="es-419">
                <a:solidFill>
                  <a:schemeClr val="dk1"/>
                </a:solidFill>
              </a:rPr>
              <a:t> para volver </a:t>
            </a:r>
            <a:r>
              <a:rPr lang="es-419">
                <a:solidFill>
                  <a:schemeClr val="dk1"/>
                </a:solidFill>
              </a:rPr>
              <a:t>atrás</a:t>
            </a:r>
            <a:r>
              <a:rPr lang="es-419">
                <a:solidFill>
                  <a:schemeClr val="dk1"/>
                </a:solidFill>
              </a:rPr>
              <a:t>.</a:t>
            </a:r>
            <a:endParaRPr>
              <a:solidFill>
                <a:schemeClr val="dk1"/>
              </a:solidFill>
            </a:endParaRPr>
          </a:p>
        </p:txBody>
      </p:sp>
      <p:pic>
        <p:nvPicPr>
          <p:cNvPr id="212" name="Google Shape;212;p29"/>
          <p:cNvPicPr preferRelativeResize="0"/>
          <p:nvPr/>
        </p:nvPicPr>
        <p:blipFill>
          <a:blip r:embed="rId4">
            <a:alphaModFix/>
          </a:blip>
          <a:stretch>
            <a:fillRect/>
          </a:stretch>
        </p:blipFill>
        <p:spPr>
          <a:xfrm>
            <a:off x="0" y="1027350"/>
            <a:ext cx="5829051" cy="3296918"/>
          </a:xfrm>
          <a:prstGeom prst="rect">
            <a:avLst/>
          </a:prstGeom>
          <a:noFill/>
          <a:ln>
            <a:noFill/>
          </a:ln>
        </p:spPr>
      </p:pic>
      <p:pic>
        <p:nvPicPr>
          <p:cNvPr id="213" name="Google Shape;213;p29"/>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pic>
        <p:nvPicPr>
          <p:cNvPr id="214" name="Google Shape;214;p29"/>
          <p:cNvPicPr preferRelativeResize="0"/>
          <p:nvPr/>
        </p:nvPicPr>
        <p:blipFill>
          <a:blip r:embed="rId6">
            <a:alphaModFix/>
          </a:blip>
          <a:stretch>
            <a:fillRect/>
          </a:stretch>
        </p:blipFill>
        <p:spPr>
          <a:xfrm>
            <a:off x="3510563" y="4510625"/>
            <a:ext cx="2122863" cy="494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30"/>
          <p:cNvSpPr txBox="1"/>
          <p:nvPr>
            <p:ph type="title"/>
          </p:nvPr>
        </p:nvSpPr>
        <p:spPr>
          <a:xfrm>
            <a:off x="2105100" y="68475"/>
            <a:ext cx="49338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a:t>ANÁLISIS</a:t>
            </a:r>
            <a:r>
              <a:rPr b="1" lang="es-419"/>
              <a:t> DE VENTAS </a:t>
            </a:r>
            <a:endParaRPr b="1"/>
          </a:p>
        </p:txBody>
      </p:sp>
      <p:sp>
        <p:nvSpPr>
          <p:cNvPr id="220" name="Google Shape;220;p30"/>
          <p:cNvSpPr txBox="1"/>
          <p:nvPr>
            <p:ph idx="1" type="body"/>
          </p:nvPr>
        </p:nvSpPr>
        <p:spPr>
          <a:xfrm>
            <a:off x="153100" y="1261200"/>
            <a:ext cx="3053100" cy="26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1"/>
                </a:solidFill>
              </a:rPr>
              <a:t>En esta solapa vamos a ver el </a:t>
            </a:r>
            <a:r>
              <a:rPr lang="es-419">
                <a:solidFill>
                  <a:schemeClr val="dk1"/>
                </a:solidFill>
              </a:rPr>
              <a:t>análisis</a:t>
            </a:r>
            <a:r>
              <a:rPr lang="es-419">
                <a:solidFill>
                  <a:schemeClr val="dk1"/>
                </a:solidFill>
              </a:rPr>
              <a:t> de las ventas hechas en </a:t>
            </a:r>
            <a:r>
              <a:rPr lang="es-419">
                <a:solidFill>
                  <a:schemeClr val="dk1"/>
                </a:solidFill>
              </a:rPr>
              <a:t>Japón</a:t>
            </a:r>
            <a:r>
              <a:rPr lang="es-419">
                <a:solidFill>
                  <a:schemeClr val="dk1"/>
                </a:solidFill>
              </a:rPr>
              <a:t>, Europa, </a:t>
            </a:r>
            <a:r>
              <a:rPr lang="es-419">
                <a:solidFill>
                  <a:schemeClr val="dk1"/>
                </a:solidFill>
              </a:rPr>
              <a:t>América</a:t>
            </a:r>
            <a:r>
              <a:rPr lang="es-419">
                <a:solidFill>
                  <a:schemeClr val="dk1"/>
                </a:solidFill>
              </a:rPr>
              <a:t> Del Norte y en todo el mundo.</a:t>
            </a:r>
            <a:endParaRPr>
              <a:solidFill>
                <a:schemeClr val="dk1"/>
              </a:solidFill>
            </a:endParaRPr>
          </a:p>
          <a:p>
            <a:pPr indent="0" lvl="0" marL="0" rtl="0" algn="l">
              <a:spcBef>
                <a:spcPts val="1200"/>
              </a:spcBef>
              <a:spcAft>
                <a:spcPts val="0"/>
              </a:spcAft>
              <a:buNone/>
            </a:pPr>
            <a:r>
              <a:rPr lang="es-419">
                <a:solidFill>
                  <a:schemeClr val="dk1"/>
                </a:solidFill>
              </a:rPr>
              <a:t>tenemos un top 5 de los juegos </a:t>
            </a:r>
            <a:r>
              <a:rPr lang="es-419">
                <a:solidFill>
                  <a:schemeClr val="dk1"/>
                </a:solidFill>
              </a:rPr>
              <a:t>más</a:t>
            </a:r>
            <a:r>
              <a:rPr lang="es-419">
                <a:solidFill>
                  <a:schemeClr val="dk1"/>
                </a:solidFill>
              </a:rPr>
              <a:t> </a:t>
            </a:r>
            <a:r>
              <a:rPr lang="es-419">
                <a:solidFill>
                  <a:schemeClr val="dk1"/>
                </a:solidFill>
              </a:rPr>
              <a:t>vendidos, después tenemos una lista desplegable para buscar juego específicos.</a:t>
            </a:r>
            <a:endParaRPr>
              <a:solidFill>
                <a:schemeClr val="dk1"/>
              </a:solidFill>
            </a:endParaRPr>
          </a:p>
          <a:p>
            <a:pPr indent="0" lvl="0" marL="0" rtl="0" algn="l">
              <a:spcBef>
                <a:spcPts val="1200"/>
              </a:spcBef>
              <a:spcAft>
                <a:spcPts val="1200"/>
              </a:spcAft>
              <a:buNone/>
            </a:pPr>
            <a:r>
              <a:rPr lang="es-419">
                <a:solidFill>
                  <a:schemeClr val="dk1"/>
                </a:solidFill>
              </a:rPr>
              <a:t>También tenemos la misma botonera la cual nos permite pasar entre tablero, el botón de volver atrás y el de eliminar filtro.</a:t>
            </a:r>
            <a:endParaRPr>
              <a:solidFill>
                <a:schemeClr val="dk1"/>
              </a:solidFill>
            </a:endParaRPr>
          </a:p>
        </p:txBody>
      </p:sp>
      <p:pic>
        <p:nvPicPr>
          <p:cNvPr id="221" name="Google Shape;221;p30"/>
          <p:cNvPicPr preferRelativeResize="0"/>
          <p:nvPr/>
        </p:nvPicPr>
        <p:blipFill>
          <a:blip r:embed="rId4">
            <a:alphaModFix/>
          </a:blip>
          <a:stretch>
            <a:fillRect/>
          </a:stretch>
        </p:blipFill>
        <p:spPr>
          <a:xfrm>
            <a:off x="3333875" y="1083388"/>
            <a:ext cx="5810126" cy="3259028"/>
          </a:xfrm>
          <a:prstGeom prst="rect">
            <a:avLst/>
          </a:prstGeom>
          <a:noFill/>
          <a:ln>
            <a:noFill/>
          </a:ln>
        </p:spPr>
      </p:pic>
      <p:pic>
        <p:nvPicPr>
          <p:cNvPr id="222" name="Google Shape;222;p30"/>
          <p:cNvPicPr preferRelativeResize="0"/>
          <p:nvPr/>
        </p:nvPicPr>
        <p:blipFill>
          <a:blip r:embed="rId5">
            <a:alphaModFix/>
          </a:blip>
          <a:stretch>
            <a:fillRect/>
          </a:stretch>
        </p:blipFill>
        <p:spPr>
          <a:xfrm>
            <a:off x="3510563" y="4510625"/>
            <a:ext cx="2122863" cy="494051"/>
          </a:xfrm>
          <a:prstGeom prst="rect">
            <a:avLst/>
          </a:prstGeom>
          <a:noFill/>
          <a:ln>
            <a:noFill/>
          </a:ln>
        </p:spPr>
      </p:pic>
      <p:pic>
        <p:nvPicPr>
          <p:cNvPr id="223" name="Google Shape;223;p30"/>
          <p:cNvPicPr preferRelativeResize="0"/>
          <p:nvPr/>
        </p:nvPicPr>
        <p:blipFill rotWithShape="1">
          <a:blip r:embed="rId6">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1"/>
          <p:cNvSpPr txBox="1"/>
          <p:nvPr>
            <p:ph type="title"/>
          </p:nvPr>
        </p:nvSpPr>
        <p:spPr>
          <a:xfrm>
            <a:off x="2252400" y="227050"/>
            <a:ext cx="46392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u="sng"/>
              <a:t>ANÁLISIS</a:t>
            </a:r>
            <a:r>
              <a:rPr b="1" lang="es-419" u="sng"/>
              <a:t> DE PLATAFORMA</a:t>
            </a:r>
            <a:endParaRPr b="1" u="sng"/>
          </a:p>
        </p:txBody>
      </p:sp>
      <p:sp>
        <p:nvSpPr>
          <p:cNvPr id="229" name="Google Shape;229;p31"/>
          <p:cNvSpPr txBox="1"/>
          <p:nvPr>
            <p:ph idx="1" type="body"/>
          </p:nvPr>
        </p:nvSpPr>
        <p:spPr>
          <a:xfrm>
            <a:off x="5981875" y="1243525"/>
            <a:ext cx="3040500" cy="30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1"/>
                </a:solidFill>
              </a:rPr>
              <a:t>En esta </a:t>
            </a:r>
            <a:r>
              <a:rPr lang="es-419">
                <a:solidFill>
                  <a:schemeClr val="dk1"/>
                </a:solidFill>
              </a:rPr>
              <a:t>última</a:t>
            </a:r>
            <a:r>
              <a:rPr lang="es-419">
                <a:solidFill>
                  <a:schemeClr val="dk1"/>
                </a:solidFill>
              </a:rPr>
              <a:t> </a:t>
            </a:r>
            <a:r>
              <a:rPr lang="es-419">
                <a:solidFill>
                  <a:schemeClr val="dk1"/>
                </a:solidFill>
              </a:rPr>
              <a:t>página</a:t>
            </a:r>
            <a:r>
              <a:rPr lang="es-419">
                <a:solidFill>
                  <a:schemeClr val="dk1"/>
                </a:solidFill>
              </a:rPr>
              <a:t> vemos el </a:t>
            </a:r>
            <a:r>
              <a:rPr lang="es-419">
                <a:solidFill>
                  <a:schemeClr val="dk1"/>
                </a:solidFill>
              </a:rPr>
              <a:t>análisis</a:t>
            </a:r>
            <a:r>
              <a:rPr lang="es-419">
                <a:solidFill>
                  <a:schemeClr val="dk1"/>
                </a:solidFill>
              </a:rPr>
              <a:t> de las plataformas que se usan para jugar los juegos, tenemos un </a:t>
            </a:r>
            <a:r>
              <a:rPr lang="es-419">
                <a:solidFill>
                  <a:schemeClr val="dk1"/>
                </a:solidFill>
              </a:rPr>
              <a:t>parámetro</a:t>
            </a:r>
            <a:r>
              <a:rPr lang="es-419">
                <a:solidFill>
                  <a:schemeClr val="dk1"/>
                </a:solidFill>
              </a:rPr>
              <a:t> que nos muestra las ventas de los juegos por consola.</a:t>
            </a:r>
            <a:endParaRPr>
              <a:solidFill>
                <a:schemeClr val="dk1"/>
              </a:solidFill>
            </a:endParaRPr>
          </a:p>
          <a:p>
            <a:pPr indent="0" lvl="0" marL="0" rtl="0" algn="l">
              <a:spcBef>
                <a:spcPts val="1200"/>
              </a:spcBef>
              <a:spcAft>
                <a:spcPts val="0"/>
              </a:spcAft>
              <a:buNone/>
            </a:pPr>
            <a:r>
              <a:rPr lang="es-419">
                <a:solidFill>
                  <a:schemeClr val="dk1"/>
                </a:solidFill>
              </a:rPr>
              <a:t>Después</a:t>
            </a:r>
            <a:r>
              <a:rPr lang="es-419">
                <a:solidFill>
                  <a:schemeClr val="dk1"/>
                </a:solidFill>
              </a:rPr>
              <a:t> tenemos dos </a:t>
            </a:r>
            <a:r>
              <a:rPr lang="es-419">
                <a:solidFill>
                  <a:schemeClr val="dk1"/>
                </a:solidFill>
              </a:rPr>
              <a:t>gráficos</a:t>
            </a:r>
            <a:r>
              <a:rPr lang="es-419">
                <a:solidFill>
                  <a:schemeClr val="dk1"/>
                </a:solidFill>
              </a:rPr>
              <a:t> de torta que nos muestra el total de consolas por editor y </a:t>
            </a:r>
            <a:r>
              <a:rPr lang="es-419">
                <a:solidFill>
                  <a:schemeClr val="dk1"/>
                </a:solidFill>
              </a:rPr>
              <a:t>también</a:t>
            </a:r>
            <a:r>
              <a:rPr lang="es-419">
                <a:solidFill>
                  <a:schemeClr val="dk1"/>
                </a:solidFill>
              </a:rPr>
              <a:t> el total de </a:t>
            </a:r>
            <a:r>
              <a:rPr lang="es-419">
                <a:solidFill>
                  <a:schemeClr val="dk1"/>
                </a:solidFill>
              </a:rPr>
              <a:t>consolas</a:t>
            </a:r>
            <a:r>
              <a:rPr lang="es-419">
                <a:solidFill>
                  <a:schemeClr val="dk1"/>
                </a:solidFill>
              </a:rPr>
              <a:t> por desarrollador.</a:t>
            </a:r>
            <a:endParaRPr>
              <a:solidFill>
                <a:schemeClr val="dk1"/>
              </a:solidFill>
            </a:endParaRPr>
          </a:p>
          <a:p>
            <a:pPr indent="0" lvl="0" marL="0" rtl="0" algn="l">
              <a:spcBef>
                <a:spcPts val="1200"/>
              </a:spcBef>
              <a:spcAft>
                <a:spcPts val="1200"/>
              </a:spcAft>
              <a:buNone/>
            </a:pPr>
            <a:r>
              <a:rPr lang="es-419">
                <a:solidFill>
                  <a:schemeClr val="dk1"/>
                </a:solidFill>
              </a:rPr>
              <a:t>Como en todas </a:t>
            </a:r>
            <a:r>
              <a:rPr lang="es-419">
                <a:solidFill>
                  <a:schemeClr val="dk1"/>
                </a:solidFill>
              </a:rPr>
              <a:t>las</a:t>
            </a:r>
            <a:r>
              <a:rPr lang="es-419">
                <a:solidFill>
                  <a:schemeClr val="dk1"/>
                </a:solidFill>
              </a:rPr>
              <a:t> </a:t>
            </a:r>
            <a:r>
              <a:rPr lang="es-419">
                <a:solidFill>
                  <a:schemeClr val="dk1"/>
                </a:solidFill>
              </a:rPr>
              <a:t>páginas</a:t>
            </a:r>
            <a:r>
              <a:rPr lang="es-419">
                <a:solidFill>
                  <a:schemeClr val="dk1"/>
                </a:solidFill>
              </a:rPr>
              <a:t> tenemos la botonera para pasar entre </a:t>
            </a:r>
            <a:r>
              <a:rPr lang="es-419">
                <a:solidFill>
                  <a:schemeClr val="dk1"/>
                </a:solidFill>
              </a:rPr>
              <a:t>páginas</a:t>
            </a:r>
            <a:r>
              <a:rPr lang="es-419">
                <a:solidFill>
                  <a:schemeClr val="dk1"/>
                </a:solidFill>
              </a:rPr>
              <a:t>, el </a:t>
            </a:r>
            <a:r>
              <a:rPr lang="es-419">
                <a:solidFill>
                  <a:schemeClr val="dk1"/>
                </a:solidFill>
              </a:rPr>
              <a:t>botón</a:t>
            </a:r>
            <a:r>
              <a:rPr lang="es-419">
                <a:solidFill>
                  <a:schemeClr val="dk1"/>
                </a:solidFill>
              </a:rPr>
              <a:t> de eliminar </a:t>
            </a:r>
            <a:r>
              <a:rPr lang="es-419">
                <a:solidFill>
                  <a:schemeClr val="dk1"/>
                </a:solidFill>
              </a:rPr>
              <a:t>filtros</a:t>
            </a:r>
            <a:r>
              <a:rPr lang="es-419">
                <a:solidFill>
                  <a:schemeClr val="dk1"/>
                </a:solidFill>
              </a:rPr>
              <a:t> y volver </a:t>
            </a:r>
            <a:r>
              <a:rPr lang="es-419">
                <a:solidFill>
                  <a:schemeClr val="dk1"/>
                </a:solidFill>
              </a:rPr>
              <a:t>atrás</a:t>
            </a:r>
            <a:r>
              <a:rPr lang="es-419">
                <a:solidFill>
                  <a:schemeClr val="dk1"/>
                </a:solidFill>
              </a:rPr>
              <a:t>.</a:t>
            </a:r>
            <a:endParaRPr>
              <a:solidFill>
                <a:schemeClr val="dk1"/>
              </a:solidFill>
            </a:endParaRPr>
          </a:p>
        </p:txBody>
      </p:sp>
      <p:pic>
        <p:nvPicPr>
          <p:cNvPr id="230" name="Google Shape;230;p31"/>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231" name="Google Shape;231;p31"/>
          <p:cNvPicPr preferRelativeResize="0"/>
          <p:nvPr/>
        </p:nvPicPr>
        <p:blipFill>
          <a:blip r:embed="rId5">
            <a:alphaModFix/>
          </a:blip>
          <a:stretch>
            <a:fillRect/>
          </a:stretch>
        </p:blipFill>
        <p:spPr>
          <a:xfrm>
            <a:off x="3510563" y="4510625"/>
            <a:ext cx="2122863" cy="494051"/>
          </a:xfrm>
          <a:prstGeom prst="rect">
            <a:avLst/>
          </a:prstGeom>
          <a:noFill/>
          <a:ln>
            <a:noFill/>
          </a:ln>
        </p:spPr>
      </p:pic>
      <p:pic>
        <p:nvPicPr>
          <p:cNvPr id="232" name="Google Shape;232;p31"/>
          <p:cNvPicPr preferRelativeResize="0"/>
          <p:nvPr/>
        </p:nvPicPr>
        <p:blipFill>
          <a:blip r:embed="rId6">
            <a:alphaModFix/>
          </a:blip>
          <a:stretch>
            <a:fillRect/>
          </a:stretch>
        </p:blipFill>
        <p:spPr>
          <a:xfrm>
            <a:off x="0" y="1135150"/>
            <a:ext cx="5797721" cy="322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63" name="Google Shape;63;p14"/>
          <p:cNvPicPr preferRelativeResize="0"/>
          <p:nvPr/>
        </p:nvPicPr>
        <p:blipFill>
          <a:blip r:embed="rId5">
            <a:alphaModFix/>
          </a:blip>
          <a:stretch>
            <a:fillRect/>
          </a:stretch>
        </p:blipFill>
        <p:spPr>
          <a:xfrm>
            <a:off x="3510563" y="4510625"/>
            <a:ext cx="2122863" cy="4940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2"/>
          <p:cNvSpPr txBox="1"/>
          <p:nvPr>
            <p:ph type="title"/>
          </p:nvPr>
        </p:nvSpPr>
        <p:spPr>
          <a:xfrm>
            <a:off x="2586600" y="381250"/>
            <a:ext cx="3970800" cy="56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u="sng"/>
              <a:t>FUTURAS </a:t>
            </a:r>
            <a:r>
              <a:rPr b="1" lang="es-419" u="sng"/>
              <a:t>LÍNEAS</a:t>
            </a:r>
            <a:r>
              <a:rPr b="1" lang="es-419" u="sng"/>
              <a:t> </a:t>
            </a:r>
            <a:endParaRPr b="1" u="sng"/>
          </a:p>
        </p:txBody>
      </p:sp>
      <p:sp>
        <p:nvSpPr>
          <p:cNvPr id="238" name="Google Shape;238;p32"/>
          <p:cNvSpPr txBox="1"/>
          <p:nvPr>
            <p:ph idx="1" type="body"/>
          </p:nvPr>
        </p:nvSpPr>
        <p:spPr>
          <a:xfrm>
            <a:off x="600150" y="1080938"/>
            <a:ext cx="4552200" cy="32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500">
                <a:solidFill>
                  <a:schemeClr val="dk1"/>
                </a:solidFill>
              </a:rPr>
              <a:t>Este proyecto abarca la </a:t>
            </a:r>
            <a:r>
              <a:rPr lang="es-419" sz="1500">
                <a:solidFill>
                  <a:schemeClr val="dk1"/>
                </a:solidFill>
              </a:rPr>
              <a:t>comercialización</a:t>
            </a:r>
            <a:r>
              <a:rPr lang="es-419" sz="1500">
                <a:solidFill>
                  <a:schemeClr val="dk1"/>
                </a:solidFill>
              </a:rPr>
              <a:t> de los </a:t>
            </a:r>
            <a:r>
              <a:rPr lang="es-419" sz="1500">
                <a:solidFill>
                  <a:schemeClr val="dk1"/>
                </a:solidFill>
              </a:rPr>
              <a:t>videojuegos</a:t>
            </a:r>
            <a:r>
              <a:rPr lang="es-419" sz="1500">
                <a:solidFill>
                  <a:schemeClr val="dk1"/>
                </a:solidFill>
              </a:rPr>
              <a:t> en todo el mundo </a:t>
            </a:r>
            <a:r>
              <a:rPr lang="es-419" sz="1500">
                <a:solidFill>
                  <a:schemeClr val="dk1"/>
                </a:solidFill>
              </a:rPr>
              <a:t>cuáles</a:t>
            </a:r>
            <a:r>
              <a:rPr lang="es-419" sz="1500">
                <a:solidFill>
                  <a:schemeClr val="dk1"/>
                </a:solidFill>
              </a:rPr>
              <a:t> son las plataformas que se usan </a:t>
            </a:r>
            <a:r>
              <a:rPr lang="es-419" sz="1500">
                <a:solidFill>
                  <a:schemeClr val="dk1"/>
                </a:solidFill>
              </a:rPr>
              <a:t>también</a:t>
            </a:r>
            <a:r>
              <a:rPr lang="es-419" sz="1500">
                <a:solidFill>
                  <a:schemeClr val="dk1"/>
                </a:solidFill>
              </a:rPr>
              <a:t> cual son los editores y desarrolladores que llevan adelantes mas juegos.</a:t>
            </a:r>
            <a:endParaRPr sz="1500">
              <a:solidFill>
                <a:schemeClr val="dk1"/>
              </a:solidFill>
            </a:endParaRPr>
          </a:p>
          <a:p>
            <a:pPr indent="-317500" lvl="0" marL="457200" rtl="0" algn="ctr">
              <a:spcBef>
                <a:spcPts val="1200"/>
              </a:spcBef>
              <a:spcAft>
                <a:spcPts val="0"/>
              </a:spcAft>
              <a:buClr>
                <a:schemeClr val="dk1"/>
              </a:buClr>
              <a:buSzPts val="1400"/>
              <a:buChar char="➢"/>
            </a:pPr>
            <a:r>
              <a:rPr lang="es-419" sz="1400">
                <a:solidFill>
                  <a:schemeClr val="dk1"/>
                </a:solidFill>
              </a:rPr>
              <a:t>Agregaria mas marcadores </a:t>
            </a:r>
            <a:endParaRPr sz="1400">
              <a:solidFill>
                <a:schemeClr val="dk1"/>
              </a:solidFill>
            </a:endParaRPr>
          </a:p>
          <a:p>
            <a:pPr indent="-317500" lvl="0" marL="457200" rtl="0" algn="ctr">
              <a:spcBef>
                <a:spcPts val="0"/>
              </a:spcBef>
              <a:spcAft>
                <a:spcPts val="0"/>
              </a:spcAft>
              <a:buClr>
                <a:schemeClr val="dk1"/>
              </a:buClr>
              <a:buSzPts val="1400"/>
              <a:buChar char="➢"/>
            </a:pPr>
            <a:r>
              <a:rPr lang="es-419" sz="1400">
                <a:solidFill>
                  <a:schemeClr val="dk1"/>
                </a:solidFill>
              </a:rPr>
              <a:t>Ampliará</a:t>
            </a:r>
            <a:r>
              <a:rPr lang="es-419" sz="1400">
                <a:solidFill>
                  <a:schemeClr val="dk1"/>
                </a:solidFill>
              </a:rPr>
              <a:t> </a:t>
            </a:r>
            <a:r>
              <a:rPr lang="es-419" sz="1400">
                <a:solidFill>
                  <a:schemeClr val="dk1"/>
                </a:solidFill>
              </a:rPr>
              <a:t>más</a:t>
            </a:r>
            <a:r>
              <a:rPr lang="es-419" sz="1400">
                <a:solidFill>
                  <a:schemeClr val="dk1"/>
                </a:solidFill>
              </a:rPr>
              <a:t> la base de datos </a:t>
            </a:r>
            <a:endParaRPr sz="1400">
              <a:solidFill>
                <a:schemeClr val="dk1"/>
              </a:solidFill>
            </a:endParaRPr>
          </a:p>
          <a:p>
            <a:pPr indent="-317500" lvl="0" marL="457200" rtl="0" algn="ctr">
              <a:spcBef>
                <a:spcPts val="0"/>
              </a:spcBef>
              <a:spcAft>
                <a:spcPts val="0"/>
              </a:spcAft>
              <a:buClr>
                <a:schemeClr val="dk1"/>
              </a:buClr>
              <a:buSzPts val="1400"/>
              <a:buChar char="➢"/>
            </a:pPr>
            <a:r>
              <a:rPr lang="es-419" sz="1400">
                <a:solidFill>
                  <a:schemeClr val="dk1"/>
                </a:solidFill>
              </a:rPr>
              <a:t>Haría</a:t>
            </a:r>
            <a:r>
              <a:rPr lang="es-419" sz="1400">
                <a:solidFill>
                  <a:schemeClr val="dk1"/>
                </a:solidFill>
              </a:rPr>
              <a:t> un </a:t>
            </a:r>
            <a:r>
              <a:rPr lang="es-419" sz="1400">
                <a:solidFill>
                  <a:schemeClr val="dk1"/>
                </a:solidFill>
              </a:rPr>
              <a:t>análisis</a:t>
            </a:r>
            <a:r>
              <a:rPr lang="es-419" sz="1400">
                <a:solidFill>
                  <a:schemeClr val="dk1"/>
                </a:solidFill>
              </a:rPr>
              <a:t> de ventas por </a:t>
            </a:r>
            <a:r>
              <a:rPr lang="es-419" sz="1400">
                <a:solidFill>
                  <a:schemeClr val="dk1"/>
                </a:solidFill>
              </a:rPr>
              <a:t>continente</a:t>
            </a:r>
            <a:endParaRPr sz="1400">
              <a:solidFill>
                <a:schemeClr val="dk1"/>
              </a:solidFill>
            </a:endParaRPr>
          </a:p>
          <a:p>
            <a:pPr indent="-317500" lvl="0" marL="457200" rtl="0" algn="ctr">
              <a:spcBef>
                <a:spcPts val="0"/>
              </a:spcBef>
              <a:spcAft>
                <a:spcPts val="0"/>
              </a:spcAft>
              <a:buClr>
                <a:schemeClr val="dk1"/>
              </a:buClr>
              <a:buSzPts val="1400"/>
              <a:buChar char="➢"/>
            </a:pPr>
            <a:r>
              <a:rPr lang="es-419" sz="1400">
                <a:solidFill>
                  <a:schemeClr val="dk1"/>
                </a:solidFill>
              </a:rPr>
              <a:t>Haria un analisis de desarrolladores </a:t>
            </a:r>
            <a:endParaRPr sz="1400">
              <a:solidFill>
                <a:schemeClr val="dk1"/>
              </a:solidFill>
            </a:endParaRPr>
          </a:p>
          <a:p>
            <a:pPr indent="-317500" lvl="0" marL="457200" rtl="0" algn="ctr">
              <a:spcBef>
                <a:spcPts val="0"/>
              </a:spcBef>
              <a:spcAft>
                <a:spcPts val="0"/>
              </a:spcAft>
              <a:buClr>
                <a:schemeClr val="dk1"/>
              </a:buClr>
              <a:buSzPts val="1400"/>
              <a:buChar char="➢"/>
            </a:pPr>
            <a:r>
              <a:rPr lang="es-419" sz="1400">
                <a:solidFill>
                  <a:schemeClr val="dk1"/>
                </a:solidFill>
              </a:rPr>
              <a:t>Haria un analisis de editores</a:t>
            </a:r>
            <a:endParaRPr sz="1400">
              <a:solidFill>
                <a:schemeClr val="dk1"/>
              </a:solidFill>
            </a:endParaRPr>
          </a:p>
          <a:p>
            <a:pPr indent="-317500" lvl="0" marL="457200" rtl="0" algn="ctr">
              <a:spcBef>
                <a:spcPts val="0"/>
              </a:spcBef>
              <a:spcAft>
                <a:spcPts val="0"/>
              </a:spcAft>
              <a:buClr>
                <a:schemeClr val="dk1"/>
              </a:buClr>
              <a:buSzPts val="1400"/>
              <a:buChar char="➢"/>
            </a:pPr>
            <a:r>
              <a:rPr lang="es-419" sz="1400">
                <a:solidFill>
                  <a:schemeClr val="dk1"/>
                </a:solidFill>
              </a:rPr>
              <a:t>Agregar segmentaciones personalizadas </a:t>
            </a:r>
            <a:r>
              <a:rPr lang="es-419" sz="1400">
                <a:solidFill>
                  <a:schemeClr val="dk1"/>
                </a:solidFill>
              </a:rPr>
              <a:t> </a:t>
            </a:r>
            <a:endParaRPr sz="1400">
              <a:solidFill>
                <a:schemeClr val="dk1"/>
              </a:solidFill>
            </a:endParaRPr>
          </a:p>
          <a:p>
            <a:pPr indent="0" lvl="0" marL="457200" rtl="0" algn="ctr">
              <a:spcBef>
                <a:spcPts val="1200"/>
              </a:spcBef>
              <a:spcAft>
                <a:spcPts val="1200"/>
              </a:spcAft>
              <a:buNone/>
            </a:pPr>
            <a:r>
              <a:t/>
            </a:r>
            <a:endParaRPr>
              <a:solidFill>
                <a:schemeClr val="dk1"/>
              </a:solidFill>
            </a:endParaRPr>
          </a:p>
        </p:txBody>
      </p:sp>
      <p:pic>
        <p:nvPicPr>
          <p:cNvPr id="239" name="Google Shape;239;p32"/>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240" name="Google Shape;240;p32"/>
          <p:cNvPicPr preferRelativeResize="0"/>
          <p:nvPr/>
        </p:nvPicPr>
        <p:blipFill>
          <a:blip r:embed="rId5">
            <a:alphaModFix/>
          </a:blip>
          <a:stretch>
            <a:fillRect/>
          </a:stretch>
        </p:blipFill>
        <p:spPr>
          <a:xfrm>
            <a:off x="3510563" y="4510625"/>
            <a:ext cx="2122863" cy="494051"/>
          </a:xfrm>
          <a:prstGeom prst="rect">
            <a:avLst/>
          </a:prstGeom>
          <a:noFill/>
          <a:ln>
            <a:noFill/>
          </a:ln>
        </p:spPr>
      </p:pic>
      <p:pic>
        <p:nvPicPr>
          <p:cNvPr id="241" name="Google Shape;241;p32"/>
          <p:cNvPicPr preferRelativeResize="0"/>
          <p:nvPr/>
        </p:nvPicPr>
        <p:blipFill>
          <a:blip r:embed="rId6">
            <a:alphaModFix/>
          </a:blip>
          <a:stretch>
            <a:fillRect/>
          </a:stretch>
        </p:blipFill>
        <p:spPr>
          <a:xfrm>
            <a:off x="5446200" y="1574613"/>
            <a:ext cx="3545400" cy="1994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1"/>
            <a:ext cx="9144000"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3581875" y="4551500"/>
            <a:ext cx="2122852" cy="494051"/>
          </a:xfrm>
          <a:prstGeom prst="rect">
            <a:avLst/>
          </a:prstGeom>
          <a:noFill/>
          <a:ln>
            <a:noFill/>
          </a:ln>
        </p:spPr>
      </p:pic>
      <p:pic>
        <p:nvPicPr>
          <p:cNvPr id="72" name="Google Shape;72;p15"/>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8" name="Google Shape;78;p16"/>
          <p:cNvSpPr txBox="1"/>
          <p:nvPr>
            <p:ph type="title"/>
          </p:nvPr>
        </p:nvSpPr>
        <p:spPr>
          <a:xfrm>
            <a:off x="384200" y="331400"/>
            <a:ext cx="8518200" cy="755700"/>
          </a:xfrm>
          <a:prstGeom prst="rect">
            <a:avLst/>
          </a:prstGeom>
        </p:spPr>
        <p:txBody>
          <a:bodyPr anchorCtr="0" anchor="b" bIns="91425" lIns="91425" spcFirstLastPara="1" rIns="91425" wrap="square" tIns="91425">
            <a:normAutofit/>
          </a:bodyPr>
          <a:lstStyle/>
          <a:p>
            <a:pPr indent="0" lvl="0" marL="457200" rtl="0" algn="ctr">
              <a:spcBef>
                <a:spcPts val="0"/>
              </a:spcBef>
              <a:spcAft>
                <a:spcPts val="0"/>
              </a:spcAft>
              <a:buNone/>
            </a:pPr>
            <a:r>
              <a:rPr b="1" lang="es-419" sz="2600" u="sng"/>
              <a:t>Descripciòn de la temàtica de los datos.</a:t>
            </a:r>
            <a:endParaRPr b="1" sz="2600" u="sng"/>
          </a:p>
        </p:txBody>
      </p:sp>
      <p:sp>
        <p:nvSpPr>
          <p:cNvPr id="79" name="Google Shape;79;p16"/>
          <p:cNvSpPr txBox="1"/>
          <p:nvPr>
            <p:ph idx="1" type="body"/>
          </p:nvPr>
        </p:nvSpPr>
        <p:spPr>
          <a:xfrm>
            <a:off x="3205100" y="1372100"/>
            <a:ext cx="5697300" cy="3179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b="1" lang="es-419" sz="1400">
                <a:solidFill>
                  <a:schemeClr val="dk1"/>
                </a:solidFill>
              </a:rPr>
              <a:t>Este conjunto de datos proporciona información actualizada sobre el rendimiento de las ventas y la popularidad de varios videojuegos en todo el mundo. Los datos incluyen el nombre, la plataforma, el año de lanzamiento, el género, el editor y las ventas en Norteamérica, Europa, Japón y otras regiones. También presenta puntajes y calificaciones tanto de críticos como de usuarios, incluido el puntaje promedio de críticos, el número de críticos revisados, el puntaje promedio de los usuarios, el número de usuarios revisados, el desarrollador y la calificación. Este conjunto de datos completo y esencial ofrece información valiosa sobre el mercado mundial de videojuegos y es una herramienta imprescindible para jugadores, profesionales de la industria e investigadores de mercado.</a:t>
            </a:r>
            <a:endParaRPr b="1" sz="1400">
              <a:solidFill>
                <a:schemeClr val="dk1"/>
              </a:solidFill>
            </a:endParaRPr>
          </a:p>
        </p:txBody>
      </p:sp>
      <p:pic>
        <p:nvPicPr>
          <p:cNvPr id="80" name="Google Shape;80;p16"/>
          <p:cNvPicPr preferRelativeResize="0"/>
          <p:nvPr/>
        </p:nvPicPr>
        <p:blipFill>
          <a:blip r:embed="rId4">
            <a:alphaModFix/>
          </a:blip>
          <a:stretch>
            <a:fillRect/>
          </a:stretch>
        </p:blipFill>
        <p:spPr>
          <a:xfrm>
            <a:off x="384200" y="1554578"/>
            <a:ext cx="2622750" cy="2588225"/>
          </a:xfrm>
          <a:prstGeom prst="rect">
            <a:avLst/>
          </a:prstGeom>
          <a:noFill/>
          <a:ln>
            <a:noFill/>
          </a:ln>
        </p:spPr>
      </p:pic>
      <p:pic>
        <p:nvPicPr>
          <p:cNvPr id="81" name="Google Shape;81;p16"/>
          <p:cNvPicPr preferRelativeResize="0"/>
          <p:nvPr/>
        </p:nvPicPr>
        <p:blipFill>
          <a:blip r:embed="rId5">
            <a:alphaModFix/>
          </a:blip>
          <a:stretch>
            <a:fillRect/>
          </a:stretch>
        </p:blipFill>
        <p:spPr>
          <a:xfrm>
            <a:off x="3581875" y="4551500"/>
            <a:ext cx="2122852" cy="494051"/>
          </a:xfrm>
          <a:prstGeom prst="rect">
            <a:avLst/>
          </a:prstGeom>
          <a:noFill/>
          <a:ln>
            <a:noFill/>
          </a:ln>
        </p:spPr>
      </p:pic>
      <p:sp>
        <p:nvSpPr>
          <p:cNvPr id="82" name="Google Shape;82;p16"/>
          <p:cNvSpPr txBox="1"/>
          <p:nvPr/>
        </p:nvSpPr>
        <p:spPr>
          <a:xfrm>
            <a:off x="7311000" y="0"/>
            <a:ext cx="183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s-419" sz="1600">
                <a:solidFill>
                  <a:schemeClr val="dk1"/>
                </a:solidFill>
              </a:rPr>
              <a:t>Marcos Gabriele</a:t>
            </a:r>
            <a:endParaRPr b="1" i="1" sz="1600">
              <a:solidFill>
                <a:schemeClr val="dk1"/>
              </a:solidFill>
            </a:endParaRPr>
          </a:p>
        </p:txBody>
      </p:sp>
      <p:pic>
        <p:nvPicPr>
          <p:cNvPr id="83" name="Google Shape;83;p16"/>
          <p:cNvPicPr preferRelativeResize="0"/>
          <p:nvPr/>
        </p:nvPicPr>
        <p:blipFill rotWithShape="1">
          <a:blip r:embed="rId6">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45750" y="405250"/>
            <a:ext cx="8452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sz="3200" u="sng"/>
              <a:t>Hipótesis.</a:t>
            </a:r>
            <a:r>
              <a:rPr b="1" lang="es-419" sz="3200" u="sng"/>
              <a:t> </a:t>
            </a:r>
            <a:endParaRPr b="1" sz="3200" u="sng"/>
          </a:p>
        </p:txBody>
      </p:sp>
      <p:sp>
        <p:nvSpPr>
          <p:cNvPr id="89" name="Google Shape;89;p17"/>
          <p:cNvSpPr txBox="1"/>
          <p:nvPr>
            <p:ph idx="1" type="body"/>
          </p:nvPr>
        </p:nvSpPr>
        <p:spPr>
          <a:xfrm>
            <a:off x="210875" y="1331225"/>
            <a:ext cx="51171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sz="1500">
                <a:solidFill>
                  <a:schemeClr val="dk1"/>
                </a:solidFill>
              </a:rPr>
              <a:t>Es comprender los datos de ventas de videojuegos que se pueden utilizar para analizar las tendencias del mercado e identificar géneros, plataformas y editores populares. Esto puede ser útil para que los profesionales de la industria tomen decisiones informadas sobre el desarrollo de juegos y las estrategias de marketing.</a:t>
            </a:r>
            <a:endParaRPr b="1" sz="1500">
              <a:solidFill>
                <a:schemeClr val="dk1"/>
              </a:solidFill>
            </a:endParaRPr>
          </a:p>
          <a:p>
            <a:pPr indent="0" lvl="0" marL="0" rtl="0" algn="l">
              <a:spcBef>
                <a:spcPts val="1200"/>
              </a:spcBef>
              <a:spcAft>
                <a:spcPts val="1200"/>
              </a:spcAft>
              <a:buNone/>
            </a:pPr>
            <a:r>
              <a:rPr b="1" lang="es-419" sz="1500">
                <a:solidFill>
                  <a:schemeClr val="dk1"/>
                </a:solidFill>
              </a:rPr>
              <a:t>Además</a:t>
            </a:r>
            <a:r>
              <a:rPr b="1" lang="es-419" sz="1500">
                <a:solidFill>
                  <a:schemeClr val="dk1"/>
                </a:solidFill>
              </a:rPr>
              <a:t> los datos se pueden utilizar para evaluar el impacto de la industria del juego en la economía y evaluar su contribución a la creación de empleo y al crecimiento económico.</a:t>
            </a:r>
            <a:endParaRPr b="1" sz="1500">
              <a:solidFill>
                <a:schemeClr val="dk1"/>
              </a:solidFill>
            </a:endParaRPr>
          </a:p>
        </p:txBody>
      </p:sp>
      <p:pic>
        <p:nvPicPr>
          <p:cNvPr id="90" name="Google Shape;90;p17"/>
          <p:cNvPicPr preferRelativeResize="0"/>
          <p:nvPr/>
        </p:nvPicPr>
        <p:blipFill rotWithShape="1">
          <a:blip r:embed="rId4">
            <a:alphaModFix/>
          </a:blip>
          <a:srcRect b="0" l="0" r="0" t="0"/>
          <a:stretch/>
        </p:blipFill>
        <p:spPr>
          <a:xfrm>
            <a:off x="5630075" y="1833638"/>
            <a:ext cx="3219450" cy="2143125"/>
          </a:xfrm>
          <a:prstGeom prst="rect">
            <a:avLst/>
          </a:prstGeom>
          <a:noFill/>
          <a:ln>
            <a:noFill/>
          </a:ln>
        </p:spPr>
      </p:pic>
      <p:pic>
        <p:nvPicPr>
          <p:cNvPr id="91" name="Google Shape;91;p17"/>
          <p:cNvPicPr preferRelativeResize="0"/>
          <p:nvPr/>
        </p:nvPicPr>
        <p:blipFill>
          <a:blip r:embed="rId5">
            <a:alphaModFix/>
          </a:blip>
          <a:stretch>
            <a:fillRect/>
          </a:stretch>
        </p:blipFill>
        <p:spPr>
          <a:xfrm>
            <a:off x="3510563" y="4510625"/>
            <a:ext cx="2122863" cy="494051"/>
          </a:xfrm>
          <a:prstGeom prst="rect">
            <a:avLst/>
          </a:prstGeom>
          <a:noFill/>
          <a:ln>
            <a:noFill/>
          </a:ln>
        </p:spPr>
      </p:pic>
      <p:pic>
        <p:nvPicPr>
          <p:cNvPr id="92" name="Google Shape;92;p17"/>
          <p:cNvPicPr preferRelativeResize="0"/>
          <p:nvPr/>
        </p:nvPicPr>
        <p:blipFill rotWithShape="1">
          <a:blip r:embed="rId6">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2279550" y="407975"/>
            <a:ext cx="45849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4000" u="sng"/>
          </a:p>
          <a:p>
            <a:pPr indent="0" lvl="0" marL="0" rtl="0" algn="ctr">
              <a:spcBef>
                <a:spcPts val="0"/>
              </a:spcBef>
              <a:spcAft>
                <a:spcPts val="0"/>
              </a:spcAft>
              <a:buNone/>
            </a:pPr>
            <a:r>
              <a:rPr b="1" lang="es-419" sz="3200" u="sng"/>
              <a:t>Objetivos </a:t>
            </a:r>
            <a:endParaRPr b="1" sz="3200" u="sng"/>
          </a:p>
        </p:txBody>
      </p:sp>
      <p:sp>
        <p:nvSpPr>
          <p:cNvPr id="98" name="Google Shape;98;p18"/>
          <p:cNvSpPr txBox="1"/>
          <p:nvPr>
            <p:ph idx="1" type="body"/>
          </p:nvPr>
        </p:nvSpPr>
        <p:spPr>
          <a:xfrm>
            <a:off x="4334300" y="1463100"/>
            <a:ext cx="4536000" cy="21186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419">
                <a:solidFill>
                  <a:schemeClr val="dk1"/>
                </a:solidFill>
              </a:rPr>
              <a:t>El objetivo del proyecto es mostrar el alcance que tiene un videojuego </a:t>
            </a:r>
            <a:r>
              <a:rPr b="1" lang="es-419">
                <a:solidFill>
                  <a:schemeClr val="dk1"/>
                </a:solidFill>
              </a:rPr>
              <a:t>desde</a:t>
            </a:r>
            <a:r>
              <a:rPr b="1" lang="es-419">
                <a:solidFill>
                  <a:schemeClr val="dk1"/>
                </a:solidFill>
              </a:rPr>
              <a:t> que se vende hasta el proceso de crear este dicho juego.</a:t>
            </a:r>
            <a:endParaRPr b="1">
              <a:solidFill>
                <a:schemeClr val="dk1"/>
              </a:solidFill>
            </a:endParaRPr>
          </a:p>
          <a:p>
            <a:pPr indent="0" lvl="0" marL="0" rtl="0" algn="l">
              <a:spcBef>
                <a:spcPts val="1200"/>
              </a:spcBef>
              <a:spcAft>
                <a:spcPts val="0"/>
              </a:spcAft>
              <a:buNone/>
            </a:pPr>
            <a:r>
              <a:rPr b="1" lang="es-419">
                <a:solidFill>
                  <a:schemeClr val="dk1"/>
                </a:solidFill>
              </a:rPr>
              <a:t>Con esto quiero llegar a esos usuarios que por </a:t>
            </a:r>
            <a:r>
              <a:rPr b="1" lang="es-419">
                <a:solidFill>
                  <a:schemeClr val="dk1"/>
                </a:solidFill>
              </a:rPr>
              <a:t>ahí</a:t>
            </a:r>
            <a:r>
              <a:rPr b="1" lang="es-419">
                <a:solidFill>
                  <a:schemeClr val="dk1"/>
                </a:solidFill>
              </a:rPr>
              <a:t> solo ven las </a:t>
            </a:r>
            <a:r>
              <a:rPr b="1" lang="es-419">
                <a:solidFill>
                  <a:schemeClr val="dk1"/>
                </a:solidFill>
              </a:rPr>
              <a:t>críticas</a:t>
            </a:r>
            <a:r>
              <a:rPr b="1" lang="es-419">
                <a:solidFill>
                  <a:schemeClr val="dk1"/>
                </a:solidFill>
              </a:rPr>
              <a:t> de dichos juegos pero no ven todo su </a:t>
            </a:r>
            <a:r>
              <a:rPr b="1" lang="es-419">
                <a:solidFill>
                  <a:schemeClr val="dk1"/>
                </a:solidFill>
              </a:rPr>
              <a:t>trasfondo, por eso mi análisis va a ser de manera muy táctica.</a:t>
            </a:r>
            <a:endParaRPr b="1">
              <a:solidFill>
                <a:schemeClr val="dk1"/>
              </a:solidFill>
            </a:endParaRPr>
          </a:p>
          <a:p>
            <a:pPr indent="0" lvl="0" marL="0" rtl="0" algn="l">
              <a:spcBef>
                <a:spcPts val="1200"/>
              </a:spcBef>
              <a:spcAft>
                <a:spcPts val="0"/>
              </a:spcAft>
              <a:buNone/>
            </a:pPr>
            <a:r>
              <a:rPr b="1" lang="es-419">
                <a:solidFill>
                  <a:schemeClr val="dk1"/>
                </a:solidFill>
              </a:rPr>
              <a:t>A continuación dejo el diagrama y el link:</a:t>
            </a:r>
            <a:endParaRPr b="1">
              <a:solidFill>
                <a:schemeClr val="dk1"/>
              </a:solidFill>
            </a:endParaRPr>
          </a:p>
          <a:p>
            <a:pPr indent="0" lvl="0" marL="0" rtl="0" algn="l">
              <a:spcBef>
                <a:spcPts val="1200"/>
              </a:spcBef>
              <a:spcAft>
                <a:spcPts val="1200"/>
              </a:spcAft>
              <a:buNone/>
            </a:pPr>
            <a:r>
              <a:t/>
            </a:r>
            <a:endParaRPr b="1"/>
          </a:p>
        </p:txBody>
      </p:sp>
      <p:pic>
        <p:nvPicPr>
          <p:cNvPr id="99" name="Google Shape;99;p18"/>
          <p:cNvPicPr preferRelativeResize="0"/>
          <p:nvPr/>
        </p:nvPicPr>
        <p:blipFill>
          <a:blip r:embed="rId4">
            <a:alphaModFix/>
          </a:blip>
          <a:stretch>
            <a:fillRect/>
          </a:stretch>
        </p:blipFill>
        <p:spPr>
          <a:xfrm>
            <a:off x="487250" y="1767476"/>
            <a:ext cx="3587350" cy="2020000"/>
          </a:xfrm>
          <a:prstGeom prst="rect">
            <a:avLst/>
          </a:prstGeom>
          <a:noFill/>
          <a:ln>
            <a:noFill/>
          </a:ln>
        </p:spPr>
      </p:pic>
      <p:sp>
        <p:nvSpPr>
          <p:cNvPr id="100" name="Google Shape;100;p18"/>
          <p:cNvSpPr/>
          <p:nvPr/>
        </p:nvSpPr>
        <p:spPr>
          <a:xfrm>
            <a:off x="4486100" y="3275100"/>
            <a:ext cx="4232400" cy="1021800"/>
          </a:xfrm>
          <a:prstGeom prst="round2DiagRect">
            <a:avLst>
              <a:gd fmla="val 16667" name="adj1"/>
              <a:gd fmla="val 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s-419" sz="1200" u="sng">
                <a:solidFill>
                  <a:schemeClr val="accent5"/>
                </a:solidFill>
                <a:hlinkClick r:id="rId5">
                  <a:extLst>
                    <a:ext uri="{A12FA001-AC4F-418D-AE19-62706E023703}">
                      <ahyp:hlinkClr val="tx"/>
                    </a:ext>
                  </a:extLst>
                </a:hlinkClick>
              </a:rPr>
              <a:t>https://lucid.app/lucidchart/19297d17-c130-4d7f-9315-4312780df943/edit?viewport_loc=-121%2C174%2C1480%2C668%2C0_0&amp;invitationId=inv_861d7e66-69ba-4c73-ac1f-e4a112def061</a:t>
            </a:r>
            <a:endParaRPr/>
          </a:p>
        </p:txBody>
      </p:sp>
      <p:pic>
        <p:nvPicPr>
          <p:cNvPr id="101" name="Google Shape;101;p18"/>
          <p:cNvPicPr preferRelativeResize="0"/>
          <p:nvPr/>
        </p:nvPicPr>
        <p:blipFill>
          <a:blip r:embed="rId6">
            <a:alphaModFix/>
          </a:blip>
          <a:stretch>
            <a:fillRect/>
          </a:stretch>
        </p:blipFill>
        <p:spPr>
          <a:xfrm>
            <a:off x="3510563" y="4510625"/>
            <a:ext cx="2122863" cy="494051"/>
          </a:xfrm>
          <a:prstGeom prst="rect">
            <a:avLst/>
          </a:prstGeom>
          <a:noFill/>
          <a:ln>
            <a:noFill/>
          </a:ln>
        </p:spPr>
      </p:pic>
      <p:pic>
        <p:nvPicPr>
          <p:cNvPr id="102" name="Google Shape;102;p18"/>
          <p:cNvPicPr preferRelativeResize="0"/>
          <p:nvPr/>
        </p:nvPicPr>
        <p:blipFill rotWithShape="1">
          <a:blip r:embed="rId7">
            <a:alphaModFix/>
          </a:blip>
          <a:srcRect b="41946" l="0" r="0" t="41948"/>
          <a:stretch/>
        </p:blipFill>
        <p:spPr>
          <a:xfrm>
            <a:off x="6507810" y="49850"/>
            <a:ext cx="2636190" cy="33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5" name="Google Shape;115;p20"/>
          <p:cNvSpPr txBox="1"/>
          <p:nvPr>
            <p:ph type="title"/>
          </p:nvPr>
        </p:nvSpPr>
        <p:spPr>
          <a:xfrm>
            <a:off x="296550" y="425413"/>
            <a:ext cx="85509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419" sz="3400" u="sng"/>
              <a:t>Listado de tablas</a:t>
            </a:r>
            <a:endParaRPr b="1" sz="3400" u="sng"/>
          </a:p>
        </p:txBody>
      </p:sp>
      <p:sp>
        <p:nvSpPr>
          <p:cNvPr id="116" name="Google Shape;116;p20"/>
          <p:cNvSpPr txBox="1"/>
          <p:nvPr>
            <p:ph idx="1" type="body"/>
          </p:nvPr>
        </p:nvSpPr>
        <p:spPr>
          <a:xfrm>
            <a:off x="554400" y="1225275"/>
            <a:ext cx="80352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419">
                <a:solidFill>
                  <a:schemeClr val="dk1"/>
                </a:solidFill>
              </a:rPr>
              <a:t>Vamos hacer una pequeña </a:t>
            </a:r>
            <a:r>
              <a:rPr b="1" i="1" lang="es-419">
                <a:solidFill>
                  <a:schemeClr val="dk1"/>
                </a:solidFill>
              </a:rPr>
              <a:t>descripción</a:t>
            </a:r>
            <a:r>
              <a:rPr b="1" i="1" lang="es-419">
                <a:solidFill>
                  <a:schemeClr val="dk1"/>
                </a:solidFill>
              </a:rPr>
              <a:t> de las tablas que tiene mi base de datos:</a:t>
            </a:r>
            <a:endParaRPr b="1" i="1">
              <a:solidFill>
                <a:schemeClr val="dk1"/>
              </a:solidFill>
            </a:endParaRPr>
          </a:p>
          <a:p>
            <a:pPr indent="0" lvl="0" marL="0" rtl="0" algn="l">
              <a:spcBef>
                <a:spcPts val="1200"/>
              </a:spcBef>
              <a:spcAft>
                <a:spcPts val="0"/>
              </a:spcAft>
              <a:buNone/>
            </a:pPr>
            <a:r>
              <a:rPr b="1" lang="es-419" u="sng">
                <a:solidFill>
                  <a:schemeClr val="dk1"/>
                </a:solidFill>
              </a:rPr>
              <a:t>Juegos</a:t>
            </a:r>
            <a:r>
              <a:rPr b="1" lang="es-419" u="sng">
                <a:solidFill>
                  <a:schemeClr val="dk1"/>
                </a:solidFill>
              </a:rPr>
              <a:t>:</a:t>
            </a:r>
            <a:r>
              <a:rPr b="1" lang="es-419">
                <a:solidFill>
                  <a:schemeClr val="dk1"/>
                </a:solidFill>
              </a:rPr>
              <a:t> Aca tenemos los </a:t>
            </a:r>
            <a:r>
              <a:rPr b="1" lang="es-419">
                <a:solidFill>
                  <a:schemeClr val="dk1"/>
                </a:solidFill>
              </a:rPr>
              <a:t>nombres</a:t>
            </a:r>
            <a:r>
              <a:rPr b="1" lang="es-419">
                <a:solidFill>
                  <a:schemeClr val="dk1"/>
                </a:solidFill>
              </a:rPr>
              <a:t> del juegos, fecha de lanzamiento, </a:t>
            </a:r>
            <a:r>
              <a:rPr b="1" lang="es-419">
                <a:solidFill>
                  <a:schemeClr val="dk1"/>
                </a:solidFill>
              </a:rPr>
              <a:t>género</a:t>
            </a:r>
            <a:r>
              <a:rPr b="1" lang="es-419">
                <a:solidFill>
                  <a:schemeClr val="dk1"/>
                </a:solidFill>
              </a:rPr>
              <a:t> y una id de plataforma.</a:t>
            </a:r>
            <a:endParaRPr b="1">
              <a:solidFill>
                <a:schemeClr val="dk1"/>
              </a:solidFill>
            </a:endParaRPr>
          </a:p>
          <a:p>
            <a:pPr indent="0" lvl="0" marL="0" rtl="0" algn="l">
              <a:spcBef>
                <a:spcPts val="1200"/>
              </a:spcBef>
              <a:spcAft>
                <a:spcPts val="1200"/>
              </a:spcAft>
              <a:buNone/>
            </a:pPr>
            <a:r>
              <a:t/>
            </a:r>
            <a:endParaRPr/>
          </a:p>
        </p:txBody>
      </p:sp>
      <p:graphicFrame>
        <p:nvGraphicFramePr>
          <p:cNvPr id="117" name="Google Shape;117;p20"/>
          <p:cNvGraphicFramePr/>
          <p:nvPr/>
        </p:nvGraphicFramePr>
        <p:xfrm>
          <a:off x="940788" y="2027475"/>
          <a:ext cx="3000000" cy="3000000"/>
        </p:xfrm>
        <a:graphic>
          <a:graphicData uri="http://schemas.openxmlformats.org/drawingml/2006/table">
            <a:tbl>
              <a:tblPr>
                <a:noFill/>
                <a:tableStyleId>{FAE39D5E-1A30-47A9-A2A3-3D17A045064C}</a:tableStyleId>
              </a:tblPr>
              <a:tblGrid>
                <a:gridCol w="2436425"/>
                <a:gridCol w="2413000"/>
                <a:gridCol w="2413000"/>
              </a:tblGrid>
              <a:tr h="381000">
                <a:tc>
                  <a:txBody>
                    <a:bodyPr/>
                    <a:lstStyle/>
                    <a:p>
                      <a:pPr indent="0" lvl="0" marL="0" rtl="0" algn="ctr">
                        <a:spcBef>
                          <a:spcPts val="0"/>
                        </a:spcBef>
                        <a:spcAft>
                          <a:spcPts val="0"/>
                        </a:spcAft>
                        <a:buNone/>
                      </a:pPr>
                      <a:r>
                        <a:rPr lang="es-419"/>
                        <a:t>CAMPO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CAMPO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ClAVE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ID_Nombre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PK - Index</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Nombre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Fecha de Lanzamiento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Género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 Plataforma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FK</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pic>
        <p:nvPicPr>
          <p:cNvPr id="118" name="Google Shape;118;p20"/>
          <p:cNvPicPr preferRelativeResize="0"/>
          <p:nvPr/>
        </p:nvPicPr>
        <p:blipFill rotWithShape="1">
          <a:blip r:embed="rId4">
            <a:alphaModFix/>
          </a:blip>
          <a:srcRect b="41946" l="0" r="0" t="41948"/>
          <a:stretch/>
        </p:blipFill>
        <p:spPr>
          <a:xfrm>
            <a:off x="6507810" y="49850"/>
            <a:ext cx="2636190" cy="331400"/>
          </a:xfrm>
          <a:prstGeom prst="rect">
            <a:avLst/>
          </a:prstGeom>
          <a:noFill/>
          <a:ln>
            <a:noFill/>
          </a:ln>
        </p:spPr>
      </p:pic>
      <p:pic>
        <p:nvPicPr>
          <p:cNvPr id="119" name="Google Shape;119;p20"/>
          <p:cNvPicPr preferRelativeResize="0"/>
          <p:nvPr/>
        </p:nvPicPr>
        <p:blipFill>
          <a:blip r:embed="rId5">
            <a:alphaModFix/>
          </a:blip>
          <a:stretch>
            <a:fillRect/>
          </a:stretch>
        </p:blipFill>
        <p:spPr>
          <a:xfrm>
            <a:off x="3510563" y="4510625"/>
            <a:ext cx="2122863" cy="494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1"/>
          <p:cNvSpPr txBox="1"/>
          <p:nvPr>
            <p:ph idx="1" type="body"/>
          </p:nvPr>
        </p:nvSpPr>
        <p:spPr>
          <a:xfrm>
            <a:off x="624738" y="885525"/>
            <a:ext cx="7894500" cy="74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s-419" sz="1400" u="sng">
                <a:solidFill>
                  <a:schemeClr val="dk1"/>
                </a:solidFill>
              </a:rPr>
              <a:t>Plataforma:</a:t>
            </a:r>
            <a:r>
              <a:rPr b="1" lang="es-419" sz="1400">
                <a:solidFill>
                  <a:schemeClr val="dk1"/>
                </a:solidFill>
              </a:rPr>
              <a:t> </a:t>
            </a:r>
            <a:r>
              <a:rPr b="1" i="1" lang="es-419" sz="1400">
                <a:solidFill>
                  <a:schemeClr val="dk1"/>
                </a:solidFill>
              </a:rPr>
              <a:t>tiene la info de cuales son las consola compatibles para </a:t>
            </a:r>
            <a:r>
              <a:rPr b="1" i="1" lang="es-419" sz="1400">
                <a:solidFill>
                  <a:schemeClr val="dk1"/>
                </a:solidFill>
              </a:rPr>
              <a:t>estos</a:t>
            </a:r>
            <a:r>
              <a:rPr b="1" i="1" lang="es-419" sz="1400">
                <a:solidFill>
                  <a:schemeClr val="dk1"/>
                </a:solidFill>
              </a:rPr>
              <a:t> juegos, quien los </a:t>
            </a:r>
            <a:r>
              <a:rPr b="1" i="1" lang="es-419" sz="1400">
                <a:solidFill>
                  <a:schemeClr val="dk1"/>
                </a:solidFill>
              </a:rPr>
              <a:t>editó</a:t>
            </a:r>
            <a:r>
              <a:rPr b="1" i="1" lang="es-419" sz="1400">
                <a:solidFill>
                  <a:schemeClr val="dk1"/>
                </a:solidFill>
              </a:rPr>
              <a:t>, quien </a:t>
            </a:r>
            <a:r>
              <a:rPr b="1" i="1" lang="es-419" sz="1400">
                <a:solidFill>
                  <a:schemeClr val="dk1"/>
                </a:solidFill>
              </a:rPr>
              <a:t>desarrolló el juego y una “ID” de ventas.</a:t>
            </a:r>
            <a:endParaRPr b="1" i="1" sz="1500">
              <a:solidFill>
                <a:schemeClr val="dk1"/>
              </a:solidFill>
            </a:endParaRPr>
          </a:p>
        </p:txBody>
      </p:sp>
      <p:graphicFrame>
        <p:nvGraphicFramePr>
          <p:cNvPr id="125" name="Google Shape;125;p21"/>
          <p:cNvGraphicFramePr/>
          <p:nvPr/>
        </p:nvGraphicFramePr>
        <p:xfrm>
          <a:off x="940788" y="1864000"/>
          <a:ext cx="3000000" cy="3000000"/>
        </p:xfrm>
        <a:graphic>
          <a:graphicData uri="http://schemas.openxmlformats.org/drawingml/2006/table">
            <a:tbl>
              <a:tblPr>
                <a:noFill/>
                <a:tableStyleId>{FAE39D5E-1A30-47A9-A2A3-3D17A045064C}</a:tableStyleId>
              </a:tblPr>
              <a:tblGrid>
                <a:gridCol w="2436425"/>
                <a:gridCol w="2413000"/>
                <a:gridCol w="2413000"/>
              </a:tblGrid>
              <a:tr h="381000">
                <a:tc>
                  <a:txBody>
                    <a:bodyPr/>
                    <a:lstStyle/>
                    <a:p>
                      <a:pPr indent="0" lvl="0" marL="0" rtl="0" algn="ctr">
                        <a:spcBef>
                          <a:spcPts val="0"/>
                        </a:spcBef>
                        <a:spcAft>
                          <a:spcPts val="0"/>
                        </a:spcAft>
                        <a:buNone/>
                      </a:pPr>
                      <a:r>
                        <a:rPr lang="es-419"/>
                        <a:t>CAMPO</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CAMPO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TIPO DE ClAVE</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 Plataforma</a:t>
                      </a:r>
                      <a:r>
                        <a:rPr lang="es-419"/>
                        <a: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PK - Index</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Consola</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Editor</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Desarrollador</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s-419"/>
                        <a:t>ID_ Ventas</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int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s-419"/>
                        <a:t>FK</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pic>
        <p:nvPicPr>
          <p:cNvPr id="126" name="Google Shape;126;p21"/>
          <p:cNvPicPr preferRelativeResize="0"/>
          <p:nvPr/>
        </p:nvPicPr>
        <p:blipFill>
          <a:blip r:embed="rId4">
            <a:alphaModFix/>
          </a:blip>
          <a:stretch>
            <a:fillRect/>
          </a:stretch>
        </p:blipFill>
        <p:spPr>
          <a:xfrm>
            <a:off x="3510563" y="4510625"/>
            <a:ext cx="2122863" cy="494051"/>
          </a:xfrm>
          <a:prstGeom prst="rect">
            <a:avLst/>
          </a:prstGeom>
          <a:noFill/>
          <a:ln>
            <a:noFill/>
          </a:ln>
        </p:spPr>
      </p:pic>
      <p:pic>
        <p:nvPicPr>
          <p:cNvPr id="127" name="Google Shape;127;p21"/>
          <p:cNvPicPr preferRelativeResize="0"/>
          <p:nvPr/>
        </p:nvPicPr>
        <p:blipFill rotWithShape="1">
          <a:blip r:embed="rId5">
            <a:alphaModFix/>
          </a:blip>
          <a:srcRect b="41946" l="0" r="0" t="41948"/>
          <a:stretch/>
        </p:blipFill>
        <p:spPr>
          <a:xfrm>
            <a:off x="6507810" y="49850"/>
            <a:ext cx="2636190" cy="33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