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9" r:id="rId5"/>
    <p:sldId id="2147483339" r:id="rId6"/>
    <p:sldId id="2147483356" r:id="rId7"/>
    <p:sldId id="2147483357" r:id="rId8"/>
    <p:sldId id="2147483358" r:id="rId9"/>
    <p:sldId id="2147483359" r:id="rId10"/>
    <p:sldId id="2147483360" r:id="rId11"/>
    <p:sldId id="263" r:id="rId12"/>
  </p:sldIdLst>
  <p:sldSz cx="9144000" cy="5143500" type="screen16x9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34"/>
    <a:srgbClr val="004182"/>
    <a:srgbClr val="BED62F"/>
    <a:srgbClr val="FFCC00"/>
    <a:srgbClr val="FFD82B"/>
    <a:srgbClr val="FF9900"/>
    <a:srgbClr val="C0D72F"/>
    <a:srgbClr val="FFFF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37937-8593-4601-86B8-3FDDBA0A1DB3}" v="80" dt="2024-08-29T19:07:58.912"/>
    <p1510:client id="{1C58D624-5E8D-4D65-BDE3-B7E926BDD123}" v="40" dt="2024-08-29T14:44:47.3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1CF93-AB52-4DF8-A3A7-E70F45C96310}" type="datetimeFigureOut">
              <a:rPr lang="pt-BR" smtClean="0"/>
              <a:t>30/08/2024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10F279-C2D1-4F94-9875-67B69A04BE3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67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94C8-AAA1-C945-A611-FBF15AA8F06D}" type="slidenum">
              <a:rPr lang="pt-BR" smtClean="0">
                <a:solidFill>
                  <a:prstClr val="black"/>
                </a:solidFill>
              </a:rPr>
              <a:pPr/>
              <a:t>2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097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94C8-AAA1-C945-A611-FBF15AA8F06D}" type="slidenum">
              <a:rPr lang="pt-BR" smtClean="0">
                <a:solidFill>
                  <a:prstClr val="black"/>
                </a:solidFill>
              </a:rPr>
              <a:pPr/>
              <a:t>3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64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94C8-AAA1-C945-A611-FBF15AA8F06D}" type="slidenum">
              <a:rPr lang="pt-BR" smtClean="0">
                <a:solidFill>
                  <a:prstClr val="black"/>
                </a:solidFill>
              </a:rPr>
              <a:pPr/>
              <a:t>4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45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94C8-AAA1-C945-A611-FBF15AA8F06D}" type="slidenum">
              <a:rPr lang="pt-BR" smtClean="0">
                <a:solidFill>
                  <a:prstClr val="black"/>
                </a:solidFill>
              </a:rPr>
              <a:pPr/>
              <a:t>5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84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94C8-AAA1-C945-A611-FBF15AA8F06D}" type="slidenum">
              <a:rPr lang="pt-BR" smtClean="0">
                <a:solidFill>
                  <a:prstClr val="black"/>
                </a:solidFill>
              </a:rPr>
              <a:pPr/>
              <a:t>6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23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2B94C8-AAA1-C945-A611-FBF15AA8F06D}" type="slidenum">
              <a:rPr lang="pt-BR" smtClean="0">
                <a:solidFill>
                  <a:prstClr val="black"/>
                </a:solidFill>
              </a:rPr>
              <a:pPr/>
              <a:t>7</a:t>
            </a:fld>
            <a:endParaRPr lang="pt-B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641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trod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xmlns="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380935"/>
            <a:ext cx="3017520" cy="348653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050" spc="225" baseline="0" dirty="0">
                <a:solidFill>
                  <a:schemeClr val="lt1"/>
                </a:solidFill>
              </a:defRPr>
            </a:lvl1pPr>
          </a:lstStyle>
          <a:p>
            <a:pPr marL="0" lvl="0" algn="ctr" rtl="0"/>
            <a:r>
              <a:rPr lang="pt-BR" noProof="0"/>
              <a:t>CLIQUE PARA EDITAR OS ESTILOS DE TEXTO MESTRE</a:t>
            </a:r>
          </a:p>
        </p:txBody>
      </p:sp>
      <p:sp>
        <p:nvSpPr>
          <p:cNvPr id="16" name="Espaço Reservado para Conteúdo 8">
            <a:extLst>
              <a:ext uri="{FF2B5EF4-FFF2-40B4-BE49-F238E27FC236}">
                <a16:creationId xmlns:a16="http://schemas.microsoft.com/office/drawing/2014/main" xmlns="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2000" y="2099713"/>
            <a:ext cx="3484685" cy="1663939"/>
          </a:xfrm>
        </p:spPr>
        <p:txBody>
          <a:bodyPr rtlCol="0">
            <a:noAutofit/>
          </a:bodyPr>
          <a:lstStyle>
            <a:lvl1pPr marL="0" indent="0" rtl="0">
              <a:lnSpc>
                <a:spcPct val="100000"/>
              </a:lnSpc>
              <a:buNone/>
              <a:defRPr/>
            </a:lvl1pPr>
          </a:lstStyle>
          <a:p>
            <a:pPr marL="0" indent="0" rtl="0">
              <a:lnSpc>
                <a:spcPct val="100000"/>
              </a:lnSpc>
              <a:buNone/>
            </a:pPr>
            <a:r>
              <a:rPr lang="pt-BR" sz="1200" noProof="0">
                <a:cs typeface="Biome Light" panose="020B0303030204020804" pitchFamily="34" charset="0"/>
              </a:rPr>
              <a:t>Clique para editar o estilo do texto mestre.</a:t>
            </a:r>
          </a:p>
          <a:p>
            <a:pPr marL="0" indent="0" rtl="0">
              <a:buNone/>
            </a:pPr>
            <a:endParaRPr lang="pt-BR" noProof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xmlns="" id="{2E0A3A01-A413-42A9-AA9B-A3340F3D42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1462" y="1151971"/>
            <a:ext cx="4422914" cy="663179"/>
          </a:xfrm>
        </p:spPr>
        <p:txBody>
          <a:bodyPr lIns="91440" rIns="91440" rtlCol="0" anchor="t">
            <a:noAutofit/>
          </a:bodyPr>
          <a:lstStyle>
            <a:lvl1pPr algn="l">
              <a:lnSpc>
                <a:spcPct val="150000"/>
              </a:lnSpc>
              <a:spcBef>
                <a:spcPts val="750"/>
              </a:spcBef>
              <a:defRPr sz="2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2843455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BF482-A075-4459-B3BA-84497E91105D}" type="datetimeFigureOut">
              <a:rPr lang="pt-BR" smtClean="0"/>
              <a:pPr/>
              <a:t>30/08/2024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FDDC0-5C20-4DCA-8975-D152F799A242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emf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operSAP-Logo-2-+-Slog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131840" y="1995686"/>
            <a:ext cx="4631930" cy="11394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D95A14F-4FA5-4977-4D54-5AB4AD63B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856" y="3135141"/>
            <a:ext cx="4845224" cy="868223"/>
          </a:xfrm>
        </p:spPr>
        <p:txBody>
          <a:bodyPr anchor="t">
            <a:normAutofit/>
          </a:bodyPr>
          <a:lstStyle/>
          <a:p>
            <a:pPr algn="l"/>
            <a:r>
              <a:rPr lang="pt-BR" sz="1800" b="1" dirty="0" smtClean="0">
                <a:solidFill>
                  <a:srgbClr val="0041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pt-BR" sz="1800" b="1" dirty="0" smtClean="0">
                <a:solidFill>
                  <a:srgbClr val="0041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ontatos </a:t>
            </a:r>
            <a:endParaRPr lang="pt-BR" sz="1800" b="1" dirty="0">
              <a:solidFill>
                <a:srgbClr val="0041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tângulo 180">
            <a:extLst>
              <a:ext uri="{FF2B5EF4-FFF2-40B4-BE49-F238E27FC236}">
                <a16:creationId xmlns:a16="http://schemas.microsoft.com/office/drawing/2014/main" xmlns="" id="{0CD85227-B986-3576-1DFD-ED9C9122D5C6}"/>
              </a:ext>
            </a:extLst>
          </p:cNvPr>
          <p:cNvSpPr/>
          <p:nvPr/>
        </p:nvSpPr>
        <p:spPr>
          <a:xfrm>
            <a:off x="5985770" y="81695"/>
            <a:ext cx="705774" cy="1713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BR" sz="1350">
              <a:solidFill>
                <a:prstClr val="white"/>
              </a:solidFill>
              <a:latin typeface="Open Sans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D87D810-03E6-4E89-4C2F-58AA9EE2F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7" y="99751"/>
            <a:ext cx="7312710" cy="6172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CD4CABB-0A5A-6C3B-74B9-5B3C446A6BFC}"/>
              </a:ext>
            </a:extLst>
          </p:cNvPr>
          <p:cNvSpPr txBox="1"/>
          <p:nvPr/>
        </p:nvSpPr>
        <p:spPr>
          <a:xfrm>
            <a:off x="616457" y="191458"/>
            <a:ext cx="6579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Contatos Equipe de Agentes – Administrativo</a:t>
            </a:r>
          </a:p>
        </p:txBody>
      </p:sp>
      <p:pic>
        <p:nvPicPr>
          <p:cNvPr id="95" name="Imagem 94" descr="CoperSAP-Logo-2-+-Slogan.png"/>
          <p:cNvPicPr>
            <a:picLocks noChangeAspect="1"/>
          </p:cNvPicPr>
          <p:nvPr/>
        </p:nvPicPr>
        <p:blipFill rotWithShape="1">
          <a:blip r:embed="rId4" cstate="print"/>
          <a:srcRect t="31142" r="44201" b="6510"/>
          <a:stretch/>
        </p:blipFill>
        <p:spPr>
          <a:xfrm>
            <a:off x="8075053" y="125032"/>
            <a:ext cx="931188" cy="25596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49C140DF-AF2E-5572-949E-C5C09A02E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924" y="133709"/>
            <a:ext cx="632927" cy="559568"/>
          </a:xfrm>
          <a:prstGeom prst="rect">
            <a:avLst/>
          </a:prstGeom>
          <a:effectLst/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0AEB4A1D-1EE8-3702-31DF-493F5938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899778"/>
              </p:ext>
            </p:extLst>
          </p:nvPr>
        </p:nvGraphicFramePr>
        <p:xfrm>
          <a:off x="148183" y="1289308"/>
          <a:ext cx="8847634" cy="3248724"/>
        </p:xfrm>
        <a:graphic>
          <a:graphicData uri="http://schemas.openxmlformats.org/drawingml/2006/table">
            <a:tbl>
              <a:tblPr/>
              <a:tblGrid>
                <a:gridCol w="734244">
                  <a:extLst>
                    <a:ext uri="{9D8B030D-6E8A-4147-A177-3AD203B41FA5}">
                      <a16:colId xmlns:a16="http://schemas.microsoft.com/office/drawing/2014/main" xmlns="" val="3187601800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2403738316"/>
                    </a:ext>
                  </a:extLst>
                </a:gridCol>
                <a:gridCol w="1092188">
                  <a:extLst>
                    <a:ext uri="{9D8B030D-6E8A-4147-A177-3AD203B41FA5}">
                      <a16:colId xmlns:a16="http://schemas.microsoft.com/office/drawing/2014/main" xmlns="" val="222231175"/>
                    </a:ext>
                  </a:extLst>
                </a:gridCol>
                <a:gridCol w="1973279">
                  <a:extLst>
                    <a:ext uri="{9D8B030D-6E8A-4147-A177-3AD203B41FA5}">
                      <a16:colId xmlns:a16="http://schemas.microsoft.com/office/drawing/2014/main" xmlns="" val="1771378222"/>
                    </a:ext>
                  </a:extLst>
                </a:gridCol>
                <a:gridCol w="569039">
                  <a:extLst>
                    <a:ext uri="{9D8B030D-6E8A-4147-A177-3AD203B41FA5}">
                      <a16:colId xmlns:a16="http://schemas.microsoft.com/office/drawing/2014/main" xmlns="" val="1262640095"/>
                    </a:ext>
                  </a:extLst>
                </a:gridCol>
                <a:gridCol w="2065058">
                  <a:extLst>
                    <a:ext uri="{9D8B030D-6E8A-4147-A177-3AD203B41FA5}">
                      <a16:colId xmlns:a16="http://schemas.microsoft.com/office/drawing/2014/main" xmlns="" val="2310347786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1213344262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xmlns="" val="4054939326"/>
                    </a:ext>
                  </a:extLst>
                </a:gridCol>
              </a:tblGrid>
              <a:tr h="3935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Filial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URA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Área Negócio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Nome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Matrícula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Endereço Teams / E-mail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Ramal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Locação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31234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Comunicação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Cláudio Daniel Pelanda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5927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danielpelanda@copercana.com.br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3032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93686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Flavio Ariel Tomazini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3988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arieltomazini@copercana.com.br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3015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571166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Nayara Aparecida Vicente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15179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nayaravicente@copercana.com.br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3016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610747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Diogo Venâncio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7247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diogovenancio@copercana.com.br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3017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716143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Flávio Henrique Gonçalves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16498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flaviogoncalves@copercana.com.br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3018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95227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Gilberto da Silva Moura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8732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gilbertomoura@copercana.com.br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3019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14729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Girlane Soares da Silva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10890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girlanesilva@copercana.com.br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3020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61707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Jacqueline Cristina Bianchini Eduardo 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4756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jacquelinebianchini@copercana.com.br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529888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João Paulo da Silva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16093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joaosilva@copercana.com.br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3022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88030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Pedro Canesin Neto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6269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pedro.canesin@copercana.com.br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3023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248496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Mateus Douglas da Silva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12247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patrimonio1@copercana.com.br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3034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765480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Contábil / Fiscal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Anderson Juliano Zampronio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10478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julianozampronio@copercana.com.br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3035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510413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Administrativo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Engenharia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Carolina Pavan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15983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engenharia6@copercana.com.br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3033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9514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863971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tângulo 180">
            <a:extLst>
              <a:ext uri="{FF2B5EF4-FFF2-40B4-BE49-F238E27FC236}">
                <a16:creationId xmlns:a16="http://schemas.microsoft.com/office/drawing/2014/main" xmlns="" id="{0CD85227-B986-3576-1DFD-ED9C9122D5C6}"/>
              </a:ext>
            </a:extLst>
          </p:cNvPr>
          <p:cNvSpPr/>
          <p:nvPr/>
        </p:nvSpPr>
        <p:spPr>
          <a:xfrm>
            <a:off x="5985770" y="81695"/>
            <a:ext cx="705774" cy="1713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BR" sz="1350">
              <a:solidFill>
                <a:prstClr val="white"/>
              </a:solidFill>
              <a:latin typeface="Open Sans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D87D810-03E6-4E89-4C2F-58AA9EE2F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7" y="99751"/>
            <a:ext cx="7312710" cy="6172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CD4CABB-0A5A-6C3B-74B9-5B3C446A6BFC}"/>
              </a:ext>
            </a:extLst>
          </p:cNvPr>
          <p:cNvSpPr txBox="1"/>
          <p:nvPr/>
        </p:nvSpPr>
        <p:spPr>
          <a:xfrm>
            <a:off x="616457" y="191458"/>
            <a:ext cx="6579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Contatos Equipe de Agentes – Financeiro</a:t>
            </a:r>
          </a:p>
        </p:txBody>
      </p:sp>
      <p:pic>
        <p:nvPicPr>
          <p:cNvPr id="95" name="Imagem 94" descr="CoperSAP-Logo-2-+-Slogan.png"/>
          <p:cNvPicPr>
            <a:picLocks noChangeAspect="1"/>
          </p:cNvPicPr>
          <p:nvPr/>
        </p:nvPicPr>
        <p:blipFill rotWithShape="1">
          <a:blip r:embed="rId4" cstate="print"/>
          <a:srcRect t="31142" r="44201" b="6510"/>
          <a:stretch/>
        </p:blipFill>
        <p:spPr>
          <a:xfrm>
            <a:off x="8075053" y="125032"/>
            <a:ext cx="931188" cy="25596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49C140DF-AF2E-5572-949E-C5C09A02E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924" y="133709"/>
            <a:ext cx="632927" cy="559568"/>
          </a:xfrm>
          <a:prstGeom prst="rect">
            <a:avLst/>
          </a:prstGeom>
          <a:effectLst/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0AEB4A1D-1EE8-3702-31DF-493F5938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673809"/>
              </p:ext>
            </p:extLst>
          </p:nvPr>
        </p:nvGraphicFramePr>
        <p:xfrm>
          <a:off x="158607" y="1125756"/>
          <a:ext cx="8847634" cy="3687988"/>
        </p:xfrm>
        <a:graphic>
          <a:graphicData uri="http://schemas.openxmlformats.org/drawingml/2006/table">
            <a:tbl>
              <a:tblPr/>
              <a:tblGrid>
                <a:gridCol w="734244">
                  <a:extLst>
                    <a:ext uri="{9D8B030D-6E8A-4147-A177-3AD203B41FA5}">
                      <a16:colId xmlns:a16="http://schemas.microsoft.com/office/drawing/2014/main" xmlns="" val="3187601800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2403738316"/>
                    </a:ext>
                  </a:extLst>
                </a:gridCol>
                <a:gridCol w="1092188">
                  <a:extLst>
                    <a:ext uri="{9D8B030D-6E8A-4147-A177-3AD203B41FA5}">
                      <a16:colId xmlns:a16="http://schemas.microsoft.com/office/drawing/2014/main" xmlns="" val="222231175"/>
                    </a:ext>
                  </a:extLst>
                </a:gridCol>
                <a:gridCol w="1973279">
                  <a:extLst>
                    <a:ext uri="{9D8B030D-6E8A-4147-A177-3AD203B41FA5}">
                      <a16:colId xmlns:a16="http://schemas.microsoft.com/office/drawing/2014/main" xmlns="" val="1771378222"/>
                    </a:ext>
                  </a:extLst>
                </a:gridCol>
                <a:gridCol w="569039">
                  <a:extLst>
                    <a:ext uri="{9D8B030D-6E8A-4147-A177-3AD203B41FA5}">
                      <a16:colId xmlns:a16="http://schemas.microsoft.com/office/drawing/2014/main" xmlns="" val="1262640095"/>
                    </a:ext>
                  </a:extLst>
                </a:gridCol>
                <a:gridCol w="2065058">
                  <a:extLst>
                    <a:ext uri="{9D8B030D-6E8A-4147-A177-3AD203B41FA5}">
                      <a16:colId xmlns:a16="http://schemas.microsoft.com/office/drawing/2014/main" xmlns="" val="2310347786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1213344262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xmlns="" val="4054939326"/>
                    </a:ext>
                  </a:extLst>
                </a:gridCol>
              </a:tblGrid>
              <a:tr h="3935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Filial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URA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Área Negócio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Nome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Matrícula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Endereço Teams / E-mail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Ramal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Locação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31234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Adilson Alfonso Di Bianco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8751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adilsondibianco@copercana.com.br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93686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Adriano Dias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5627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adrianodias@copercana.com.br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571166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Alexandre Vanzella Morais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9652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alexandrevanzella@copercana.com.br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610747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Aline Luciane Pereira Sponchiado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5665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alinepereira@copercana.com.br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716143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Amanda Santos Souza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17245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contacorrente1@copercana.com.br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95227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Ana Paula Silva Devita Sesefredo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8945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anapaula@copercana.com.br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14729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Clovis Henrique Sicchieri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996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clovissicchieri@copercana.com.br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61707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Giovana Salla Guimarães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10126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contasareceber@copercana.com.br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529888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Luciana Cristina Souza Monteschio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9634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lucianacsouza@copercana.com.br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88030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Nilton Cesar Schiavinato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7488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cadastro@copercana.com.br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248496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Paulo Zardo Junior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7013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paulozardo@copercana.com.br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765480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Pedro Aparecido Dandaro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9714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pedrodandaro@copercana.com.br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510413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Reginaldo Trovo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4213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reginaldotrovo@copercana.com.br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951457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Tomaza Regina Sanchez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1269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tomazasanches@copercana.com.br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9257945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Financeiro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Virginia Ruy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15750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cadastro3@copercana.com.br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246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483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tângulo 180">
            <a:extLst>
              <a:ext uri="{FF2B5EF4-FFF2-40B4-BE49-F238E27FC236}">
                <a16:creationId xmlns:a16="http://schemas.microsoft.com/office/drawing/2014/main" xmlns="" id="{0CD85227-B986-3576-1DFD-ED9C9122D5C6}"/>
              </a:ext>
            </a:extLst>
          </p:cNvPr>
          <p:cNvSpPr/>
          <p:nvPr/>
        </p:nvSpPr>
        <p:spPr>
          <a:xfrm>
            <a:off x="5985770" y="81695"/>
            <a:ext cx="705774" cy="1713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BR" sz="1350">
              <a:solidFill>
                <a:prstClr val="white"/>
              </a:solidFill>
              <a:latin typeface="Open Sans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D87D810-03E6-4E89-4C2F-58AA9EE2F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7" y="99751"/>
            <a:ext cx="7312710" cy="6172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CD4CABB-0A5A-6C3B-74B9-5B3C446A6BFC}"/>
              </a:ext>
            </a:extLst>
          </p:cNvPr>
          <p:cNvSpPr txBox="1"/>
          <p:nvPr/>
        </p:nvSpPr>
        <p:spPr>
          <a:xfrm>
            <a:off x="616457" y="191458"/>
            <a:ext cx="6579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Contatos Equipe de Agentes – Gestão e TI</a:t>
            </a:r>
          </a:p>
        </p:txBody>
      </p:sp>
      <p:pic>
        <p:nvPicPr>
          <p:cNvPr id="95" name="Imagem 94" descr="CoperSAP-Logo-2-+-Slogan.png"/>
          <p:cNvPicPr>
            <a:picLocks noChangeAspect="1"/>
          </p:cNvPicPr>
          <p:nvPr/>
        </p:nvPicPr>
        <p:blipFill rotWithShape="1">
          <a:blip r:embed="rId4" cstate="print"/>
          <a:srcRect t="31142" r="44201" b="6510"/>
          <a:stretch/>
        </p:blipFill>
        <p:spPr>
          <a:xfrm>
            <a:off x="8075053" y="125032"/>
            <a:ext cx="931188" cy="25596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49C140DF-AF2E-5572-949E-C5C09A02E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924" y="133709"/>
            <a:ext cx="632927" cy="559568"/>
          </a:xfrm>
          <a:prstGeom prst="rect">
            <a:avLst/>
          </a:prstGeom>
          <a:effectLst/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0AEB4A1D-1EE8-3702-31DF-493F5938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663648"/>
              </p:ext>
            </p:extLst>
          </p:nvPr>
        </p:nvGraphicFramePr>
        <p:xfrm>
          <a:off x="158607" y="1497462"/>
          <a:ext cx="8847634" cy="2589828"/>
        </p:xfrm>
        <a:graphic>
          <a:graphicData uri="http://schemas.openxmlformats.org/drawingml/2006/table">
            <a:tbl>
              <a:tblPr/>
              <a:tblGrid>
                <a:gridCol w="734244">
                  <a:extLst>
                    <a:ext uri="{9D8B030D-6E8A-4147-A177-3AD203B41FA5}">
                      <a16:colId xmlns:a16="http://schemas.microsoft.com/office/drawing/2014/main" xmlns="" val="3187601800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2403738316"/>
                    </a:ext>
                  </a:extLst>
                </a:gridCol>
                <a:gridCol w="1092188">
                  <a:extLst>
                    <a:ext uri="{9D8B030D-6E8A-4147-A177-3AD203B41FA5}">
                      <a16:colId xmlns:a16="http://schemas.microsoft.com/office/drawing/2014/main" xmlns="" val="222231175"/>
                    </a:ext>
                  </a:extLst>
                </a:gridCol>
                <a:gridCol w="1973279">
                  <a:extLst>
                    <a:ext uri="{9D8B030D-6E8A-4147-A177-3AD203B41FA5}">
                      <a16:colId xmlns:a16="http://schemas.microsoft.com/office/drawing/2014/main" xmlns="" val="1771378222"/>
                    </a:ext>
                  </a:extLst>
                </a:gridCol>
                <a:gridCol w="569039">
                  <a:extLst>
                    <a:ext uri="{9D8B030D-6E8A-4147-A177-3AD203B41FA5}">
                      <a16:colId xmlns:a16="http://schemas.microsoft.com/office/drawing/2014/main" xmlns="" val="1262640095"/>
                    </a:ext>
                  </a:extLst>
                </a:gridCol>
                <a:gridCol w="2065058">
                  <a:extLst>
                    <a:ext uri="{9D8B030D-6E8A-4147-A177-3AD203B41FA5}">
                      <a16:colId xmlns:a16="http://schemas.microsoft.com/office/drawing/2014/main" xmlns="" val="2310347786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1213344262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xmlns="" val="4054939326"/>
                    </a:ext>
                  </a:extLst>
                </a:gridCol>
              </a:tblGrid>
              <a:tr h="3935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Filial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URA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Área Negócio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Nome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Matrícula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Endereço Teams / E-mail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Ramal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Locação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31234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Gestao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Projetos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Márcio Andrei Fonseca Ribeiro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14724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marcioribeiro@copercana.com.br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93686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Gestao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Projetos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Newton Tambelini Júnior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14679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newtontambelini@copercana.com.br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571166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Adriano Cesar Sverzut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3125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adrianosverzut@copercana.com.br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610747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Carlos José Aparecido Perri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4948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carlosperri@copercana.com.br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716143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Edilson Manoel Dos Santos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9408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edilsonsantos@copercana.com.br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95227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Gabriela Ambrosio Campanine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14307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gabrielacampanine@copercana.com.br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14729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Julio Cesar Marques Pires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11634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jpires@copercana.com.br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61707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Guilherme Sicchieri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1590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guilhermesicchieri@copercana.com.br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529888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Rubens Luis Lanowyk Lima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5456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rubenslima@copercana.com.br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88030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Lazaro Rodrigues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1971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lazarorodrigues@copercana.com.br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248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74188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tângulo 180">
            <a:extLst>
              <a:ext uri="{FF2B5EF4-FFF2-40B4-BE49-F238E27FC236}">
                <a16:creationId xmlns:a16="http://schemas.microsoft.com/office/drawing/2014/main" xmlns="" id="{0CD85227-B986-3576-1DFD-ED9C9122D5C6}"/>
              </a:ext>
            </a:extLst>
          </p:cNvPr>
          <p:cNvSpPr/>
          <p:nvPr/>
        </p:nvSpPr>
        <p:spPr>
          <a:xfrm>
            <a:off x="5985770" y="81695"/>
            <a:ext cx="705774" cy="1713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BR" sz="1350">
              <a:solidFill>
                <a:prstClr val="white"/>
              </a:solidFill>
              <a:latin typeface="Open Sans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D87D810-03E6-4E89-4C2F-58AA9EE2F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7" y="99751"/>
            <a:ext cx="7312710" cy="6172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CD4CABB-0A5A-6C3B-74B9-5B3C446A6BFC}"/>
              </a:ext>
            </a:extLst>
          </p:cNvPr>
          <p:cNvSpPr txBox="1"/>
          <p:nvPr/>
        </p:nvSpPr>
        <p:spPr>
          <a:xfrm>
            <a:off x="616457" y="191458"/>
            <a:ext cx="6579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Contatos Equipe de Agentes – Grãos</a:t>
            </a:r>
          </a:p>
        </p:txBody>
      </p:sp>
      <p:pic>
        <p:nvPicPr>
          <p:cNvPr id="95" name="Imagem 94" descr="CoperSAP-Logo-2-+-Slogan.png"/>
          <p:cNvPicPr>
            <a:picLocks noChangeAspect="1"/>
          </p:cNvPicPr>
          <p:nvPr/>
        </p:nvPicPr>
        <p:blipFill rotWithShape="1">
          <a:blip r:embed="rId4" cstate="print"/>
          <a:srcRect t="31142" r="44201" b="6510"/>
          <a:stretch/>
        </p:blipFill>
        <p:spPr>
          <a:xfrm>
            <a:off x="8075053" y="125032"/>
            <a:ext cx="931188" cy="25596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49C140DF-AF2E-5572-949E-C5C09A02E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924" y="133709"/>
            <a:ext cx="632927" cy="559568"/>
          </a:xfrm>
          <a:prstGeom prst="rect">
            <a:avLst/>
          </a:prstGeom>
          <a:effectLst/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0AEB4A1D-1EE8-3702-31DF-493F5938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89701"/>
              </p:ext>
            </p:extLst>
          </p:nvPr>
        </p:nvGraphicFramePr>
        <p:xfrm>
          <a:off x="148183" y="1467726"/>
          <a:ext cx="8847634" cy="2589828"/>
        </p:xfrm>
        <a:graphic>
          <a:graphicData uri="http://schemas.openxmlformats.org/drawingml/2006/table">
            <a:tbl>
              <a:tblPr/>
              <a:tblGrid>
                <a:gridCol w="734244">
                  <a:extLst>
                    <a:ext uri="{9D8B030D-6E8A-4147-A177-3AD203B41FA5}">
                      <a16:colId xmlns:a16="http://schemas.microsoft.com/office/drawing/2014/main" xmlns="" val="3187601800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2403738316"/>
                    </a:ext>
                  </a:extLst>
                </a:gridCol>
                <a:gridCol w="1092188">
                  <a:extLst>
                    <a:ext uri="{9D8B030D-6E8A-4147-A177-3AD203B41FA5}">
                      <a16:colId xmlns:a16="http://schemas.microsoft.com/office/drawing/2014/main" xmlns="" val="222231175"/>
                    </a:ext>
                  </a:extLst>
                </a:gridCol>
                <a:gridCol w="1973279">
                  <a:extLst>
                    <a:ext uri="{9D8B030D-6E8A-4147-A177-3AD203B41FA5}">
                      <a16:colId xmlns:a16="http://schemas.microsoft.com/office/drawing/2014/main" xmlns="" val="1771378222"/>
                    </a:ext>
                  </a:extLst>
                </a:gridCol>
                <a:gridCol w="569039">
                  <a:extLst>
                    <a:ext uri="{9D8B030D-6E8A-4147-A177-3AD203B41FA5}">
                      <a16:colId xmlns:a16="http://schemas.microsoft.com/office/drawing/2014/main" xmlns="" val="1262640095"/>
                    </a:ext>
                  </a:extLst>
                </a:gridCol>
                <a:gridCol w="2065058">
                  <a:extLst>
                    <a:ext uri="{9D8B030D-6E8A-4147-A177-3AD203B41FA5}">
                      <a16:colId xmlns:a16="http://schemas.microsoft.com/office/drawing/2014/main" xmlns="" val="2310347786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1213344262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xmlns="" val="4054939326"/>
                    </a:ext>
                  </a:extLst>
                </a:gridCol>
              </a:tblGrid>
              <a:tr h="3935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Filial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URA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Área Negócio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Nome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Matrícula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Endereço Teams / E-mail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Ramal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Locação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31234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Insumos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Luis Gustavo da Silva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11618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luisgustavo@copercana.com.br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93686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Unigrãos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Douglas Henrique Saraiva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12775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douglassaraiva@copercana.com.br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571166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Unigrãos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Larissa Santos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15564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larissasantos@copercana.com.br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610747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Unigrãos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Rafael Roberto De Assis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15958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rafaelassis@copercana.com.br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716143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Unigrãos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Beatriz Amanda Limiro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13662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beatrizlimiro@copercana.com.br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95227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Unigrãos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Edson de Oliveira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8738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edsonoliveira@copercana.com.br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14729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Unigrãos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Gabriel Pereira Crepaldi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14798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gabrielcrepaldi@copercana.com.br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61707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Unigrãos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Gabriela Faria da Silva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14100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admsemente@copercana.com.br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529888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Unigrãos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Natália da Cruz Silva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10147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nataliacruz@copercana.com.br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88030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Unigrãos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Ana Carolina De Carvalho Pinto Silva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11180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qualidadelabsolos@copercana.com.br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2484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06489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tângulo 180">
            <a:extLst>
              <a:ext uri="{FF2B5EF4-FFF2-40B4-BE49-F238E27FC236}">
                <a16:creationId xmlns:a16="http://schemas.microsoft.com/office/drawing/2014/main" xmlns="" id="{0CD85227-B986-3576-1DFD-ED9C9122D5C6}"/>
              </a:ext>
            </a:extLst>
          </p:cNvPr>
          <p:cNvSpPr/>
          <p:nvPr/>
        </p:nvSpPr>
        <p:spPr>
          <a:xfrm>
            <a:off x="5985770" y="81695"/>
            <a:ext cx="705774" cy="1713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BR" sz="1350">
              <a:solidFill>
                <a:prstClr val="white"/>
              </a:solidFill>
              <a:latin typeface="Open Sans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D87D810-03E6-4E89-4C2F-58AA9EE2F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7" y="99751"/>
            <a:ext cx="7312710" cy="6172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CD4CABB-0A5A-6C3B-74B9-5B3C446A6BFC}"/>
              </a:ext>
            </a:extLst>
          </p:cNvPr>
          <p:cNvSpPr txBox="1"/>
          <p:nvPr/>
        </p:nvSpPr>
        <p:spPr>
          <a:xfrm>
            <a:off x="616457" y="191458"/>
            <a:ext cx="6579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Contatos Equipe de Agentes – Insumos</a:t>
            </a:r>
          </a:p>
        </p:txBody>
      </p:sp>
      <p:pic>
        <p:nvPicPr>
          <p:cNvPr id="95" name="Imagem 94" descr="CoperSAP-Logo-2-+-Slogan.png"/>
          <p:cNvPicPr>
            <a:picLocks noChangeAspect="1"/>
          </p:cNvPicPr>
          <p:nvPr/>
        </p:nvPicPr>
        <p:blipFill rotWithShape="1">
          <a:blip r:embed="rId4" cstate="print"/>
          <a:srcRect t="31142" r="44201" b="6510"/>
          <a:stretch/>
        </p:blipFill>
        <p:spPr>
          <a:xfrm>
            <a:off x="8075053" y="125032"/>
            <a:ext cx="931188" cy="25596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49C140DF-AF2E-5572-949E-C5C09A02E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924" y="133709"/>
            <a:ext cx="632927" cy="559568"/>
          </a:xfrm>
          <a:prstGeom prst="rect">
            <a:avLst/>
          </a:prstGeom>
          <a:effectLst/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0AEB4A1D-1EE8-3702-31DF-493F5938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04466"/>
              </p:ext>
            </p:extLst>
          </p:nvPr>
        </p:nvGraphicFramePr>
        <p:xfrm>
          <a:off x="148183" y="2045548"/>
          <a:ext cx="8847634" cy="1052404"/>
        </p:xfrm>
        <a:graphic>
          <a:graphicData uri="http://schemas.openxmlformats.org/drawingml/2006/table">
            <a:tbl>
              <a:tblPr/>
              <a:tblGrid>
                <a:gridCol w="734244">
                  <a:extLst>
                    <a:ext uri="{9D8B030D-6E8A-4147-A177-3AD203B41FA5}">
                      <a16:colId xmlns:a16="http://schemas.microsoft.com/office/drawing/2014/main" xmlns="" val="3187601800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2403738316"/>
                    </a:ext>
                  </a:extLst>
                </a:gridCol>
                <a:gridCol w="1092188">
                  <a:extLst>
                    <a:ext uri="{9D8B030D-6E8A-4147-A177-3AD203B41FA5}">
                      <a16:colId xmlns:a16="http://schemas.microsoft.com/office/drawing/2014/main" xmlns="" val="222231175"/>
                    </a:ext>
                  </a:extLst>
                </a:gridCol>
                <a:gridCol w="1973279">
                  <a:extLst>
                    <a:ext uri="{9D8B030D-6E8A-4147-A177-3AD203B41FA5}">
                      <a16:colId xmlns:a16="http://schemas.microsoft.com/office/drawing/2014/main" xmlns="" val="1771378222"/>
                    </a:ext>
                  </a:extLst>
                </a:gridCol>
                <a:gridCol w="569039">
                  <a:extLst>
                    <a:ext uri="{9D8B030D-6E8A-4147-A177-3AD203B41FA5}">
                      <a16:colId xmlns:a16="http://schemas.microsoft.com/office/drawing/2014/main" xmlns="" val="1262640095"/>
                    </a:ext>
                  </a:extLst>
                </a:gridCol>
                <a:gridCol w="2065058">
                  <a:extLst>
                    <a:ext uri="{9D8B030D-6E8A-4147-A177-3AD203B41FA5}">
                      <a16:colId xmlns:a16="http://schemas.microsoft.com/office/drawing/2014/main" xmlns="" val="2310347786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1213344262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xmlns="" val="4054939326"/>
                    </a:ext>
                  </a:extLst>
                </a:gridCol>
              </a:tblGrid>
              <a:tr h="3935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Filial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URA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Área Negócio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Nome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Matrícula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Endereço Teams / E-mail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Ramal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Locação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31234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Insumos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Andre Ricardo Baltazar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9715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andrericardo@copercana.com.br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93686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Insumos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Gilberto de Almeida Luz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6169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gilbertoalmeida@copercana.com.br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3049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571166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Insumos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Insumos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Matheus Cansian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5479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matheuscansian@copercana.com.br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610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307892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tângulo 180">
            <a:extLst>
              <a:ext uri="{FF2B5EF4-FFF2-40B4-BE49-F238E27FC236}">
                <a16:creationId xmlns:a16="http://schemas.microsoft.com/office/drawing/2014/main" xmlns="" id="{0CD85227-B986-3576-1DFD-ED9C9122D5C6}"/>
              </a:ext>
            </a:extLst>
          </p:cNvPr>
          <p:cNvSpPr/>
          <p:nvPr/>
        </p:nvSpPr>
        <p:spPr>
          <a:xfrm>
            <a:off x="5985770" y="81695"/>
            <a:ext cx="705774" cy="17131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pt-BR" sz="1350">
              <a:solidFill>
                <a:prstClr val="white"/>
              </a:solidFill>
              <a:latin typeface="Open Sans"/>
              <a:cs typeface="Arial"/>
              <a:sym typeface="Arial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BD87D810-03E6-4E89-4C2F-58AA9EE2F5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7" y="99751"/>
            <a:ext cx="7312710" cy="61722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xmlns="" id="{FCD4CABB-0A5A-6C3B-74B9-5B3C446A6BFC}"/>
              </a:ext>
            </a:extLst>
          </p:cNvPr>
          <p:cNvSpPr txBox="1"/>
          <p:nvPr/>
        </p:nvSpPr>
        <p:spPr>
          <a:xfrm>
            <a:off x="616457" y="191458"/>
            <a:ext cx="65797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b="1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Contatos Equipe de Agentes – Varejo</a:t>
            </a:r>
          </a:p>
        </p:txBody>
      </p:sp>
      <p:pic>
        <p:nvPicPr>
          <p:cNvPr id="95" name="Imagem 94" descr="CoperSAP-Logo-2-+-Slogan.png"/>
          <p:cNvPicPr>
            <a:picLocks noChangeAspect="1"/>
          </p:cNvPicPr>
          <p:nvPr/>
        </p:nvPicPr>
        <p:blipFill rotWithShape="1">
          <a:blip r:embed="rId4" cstate="print"/>
          <a:srcRect t="31142" r="44201" b="6510"/>
          <a:stretch/>
        </p:blipFill>
        <p:spPr>
          <a:xfrm>
            <a:off x="8075053" y="125032"/>
            <a:ext cx="931188" cy="255961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xmlns="" id="{49C140DF-AF2E-5572-949E-C5C09A02E4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52924" y="133709"/>
            <a:ext cx="632927" cy="559568"/>
          </a:xfrm>
          <a:prstGeom prst="rect">
            <a:avLst/>
          </a:prstGeom>
          <a:effectLst/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xmlns="" id="{0AEB4A1D-1EE8-3702-31DF-493F5938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28144"/>
              </p:ext>
            </p:extLst>
          </p:nvPr>
        </p:nvGraphicFramePr>
        <p:xfrm>
          <a:off x="148183" y="1289308"/>
          <a:ext cx="8847634" cy="3248724"/>
        </p:xfrm>
        <a:graphic>
          <a:graphicData uri="http://schemas.openxmlformats.org/drawingml/2006/table">
            <a:tbl>
              <a:tblPr/>
              <a:tblGrid>
                <a:gridCol w="734244">
                  <a:extLst>
                    <a:ext uri="{9D8B030D-6E8A-4147-A177-3AD203B41FA5}">
                      <a16:colId xmlns:a16="http://schemas.microsoft.com/office/drawing/2014/main" xmlns="" val="3187601800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2403738316"/>
                    </a:ext>
                  </a:extLst>
                </a:gridCol>
                <a:gridCol w="1092188">
                  <a:extLst>
                    <a:ext uri="{9D8B030D-6E8A-4147-A177-3AD203B41FA5}">
                      <a16:colId xmlns:a16="http://schemas.microsoft.com/office/drawing/2014/main" xmlns="" val="222231175"/>
                    </a:ext>
                  </a:extLst>
                </a:gridCol>
                <a:gridCol w="1973279">
                  <a:extLst>
                    <a:ext uri="{9D8B030D-6E8A-4147-A177-3AD203B41FA5}">
                      <a16:colId xmlns:a16="http://schemas.microsoft.com/office/drawing/2014/main" xmlns="" val="1771378222"/>
                    </a:ext>
                  </a:extLst>
                </a:gridCol>
                <a:gridCol w="569039">
                  <a:extLst>
                    <a:ext uri="{9D8B030D-6E8A-4147-A177-3AD203B41FA5}">
                      <a16:colId xmlns:a16="http://schemas.microsoft.com/office/drawing/2014/main" xmlns="" val="1262640095"/>
                    </a:ext>
                  </a:extLst>
                </a:gridCol>
                <a:gridCol w="2065058">
                  <a:extLst>
                    <a:ext uri="{9D8B030D-6E8A-4147-A177-3AD203B41FA5}">
                      <a16:colId xmlns:a16="http://schemas.microsoft.com/office/drawing/2014/main" xmlns="" val="2310347786"/>
                    </a:ext>
                  </a:extLst>
                </a:gridCol>
                <a:gridCol w="761778">
                  <a:extLst>
                    <a:ext uri="{9D8B030D-6E8A-4147-A177-3AD203B41FA5}">
                      <a16:colId xmlns:a16="http://schemas.microsoft.com/office/drawing/2014/main" xmlns="" val="1213344262"/>
                    </a:ext>
                  </a:extLst>
                </a:gridCol>
                <a:gridCol w="890270">
                  <a:extLst>
                    <a:ext uri="{9D8B030D-6E8A-4147-A177-3AD203B41FA5}">
                      <a16:colId xmlns:a16="http://schemas.microsoft.com/office/drawing/2014/main" xmlns="" val="4054939326"/>
                    </a:ext>
                  </a:extLst>
                </a:gridCol>
              </a:tblGrid>
              <a:tr h="3935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Filial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URA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Área Negócio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Nome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Matrícula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Endereço Teams / E-mail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Ramal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chemeClr val="bg1"/>
                          </a:solidFill>
                          <a:effectLst/>
                          <a:latin typeface="Trebuchet MS" panose="020B0603020202020204" pitchFamily="34" charset="0"/>
                        </a:rPr>
                        <a:t>Locação</a:t>
                      </a:r>
                    </a:p>
                  </a:txBody>
                  <a:tcPr marL="5122" marR="5122" marT="5122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1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531234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Daniel de Oliveira Silva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8820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danieloliveira@copercana.com.br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0693686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Marco Antonio Sarni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3352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marcosarni@copercana.com.br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571166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Marco Aurélio Soares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3428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marcosoares@copercana.com.br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27610747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Daniel Moura Bernardi De Oliveira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14262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danielbernardi@copercana.com.br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4716143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Rudson Ramon de Souza Oliveira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11660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rudsonoliveira@copercana.com.br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795227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Francis Robson Bombonati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12037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francisbombonati@copercana.com.br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6214729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Bruno Eduardo Souza Dos Santos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11716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brunosantos@copercana.com.br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6861707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Alexandre Aparecido Trovo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10285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alexandretrovo@copercana.com.br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3058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5298889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Josana Patrícia Joaquim Trovo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7917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josanatrovo@copercana.com.br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22880300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Ricardo Rafael da Silva Santos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11631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ricardosantos@copercana.com.br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2484965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Vanessa Cristina Castilho Alves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16537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vanessaalves@copercana.com.br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765480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Samuel Gimenes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4771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samuelgimenes@copercana.com.br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QG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5104131"/>
                  </a:ext>
                </a:extLst>
              </a:tr>
              <a:tr h="21963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Varejo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Pedro Henrique Molezin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17279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pedromolezin@copercana.com.br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alibri" panose="020F0502020204030204" pitchFamily="34" charset="0"/>
                        </a:rPr>
                        <a:t>Área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4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19514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811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CoperSAP-Logo-2-+-Sloga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3568" y="4227934"/>
            <a:ext cx="1872208" cy="46056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xmlns="" id="{AE54D569-2AA5-C41A-CF45-B5A3447A5F1F}"/>
              </a:ext>
            </a:extLst>
          </p:cNvPr>
          <p:cNvSpPr txBox="1"/>
          <p:nvPr/>
        </p:nvSpPr>
        <p:spPr>
          <a:xfrm>
            <a:off x="611560" y="3291830"/>
            <a:ext cx="23762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Obrigado.</a:t>
            </a:r>
          </a:p>
          <a:p>
            <a:r>
              <a:rPr lang="pt-BR" sz="100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Gestão </a:t>
            </a:r>
            <a:r>
              <a:rPr lang="pt-BR" sz="1000" err="1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CoperSAP</a:t>
            </a:r>
            <a:endParaRPr lang="pt-BR" sz="100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7C7E4D006AD4C43BFA42090C391C09A" ma:contentTypeVersion="18" ma:contentTypeDescription="Create a new document." ma:contentTypeScope="" ma:versionID="31b25a31eee2b691c7b36c81189f4fed">
  <xsd:schema xmlns:xsd="http://www.w3.org/2001/XMLSchema" xmlns:xs="http://www.w3.org/2001/XMLSchema" xmlns:p="http://schemas.microsoft.com/office/2006/metadata/properties" xmlns:ns2="14ecdfd8-0fe0-45f1-affd-6aeca2ab92dd" xmlns:ns3="bb3a01d9-1153-4ce8-857e-a60b3c2cf6a8" targetNamespace="http://schemas.microsoft.com/office/2006/metadata/properties" ma:root="true" ma:fieldsID="d3cb9e08770c2fb6e0b3ba98a48993fa" ns2:_="" ns3:_="">
    <xsd:import namespace="14ecdfd8-0fe0-45f1-affd-6aeca2ab92dd"/>
    <xsd:import namespace="bb3a01d9-1153-4ce8-857e-a60b3c2cf6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  <xsd:element ref="ns2:DATA" minOccurs="0"/>
                <xsd:element ref="ns2:Data0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ecdfd8-0fe0-45f1-affd-6aeca2ab92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cce29c9d-9dc3-40b5-aaec-d26ae2f51f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A" ma:index="23" nillable="true" ma:displayName="DATA" ma:format="DateTime" ma:internalName="DATA">
      <xsd:simpleType>
        <xsd:restriction base="dms:DateTime"/>
      </xsd:simpleType>
    </xsd:element>
    <xsd:element name="Data0" ma:index="24" nillable="true" ma:displayName="Data " ma:format="DateOnly" ma:internalName="Data0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3a01d9-1153-4ce8-857e-a60b3c2cf6a8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7ce22904-048f-4174-85b7-9595ed8dc7d6}" ma:internalName="TaxCatchAll" ma:showField="CatchAllData" ma:web="bb3a01d9-1153-4ce8-857e-a60b3c2cf6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4ecdfd8-0fe0-45f1-affd-6aeca2ab92dd">
      <Terms xmlns="http://schemas.microsoft.com/office/infopath/2007/PartnerControls"/>
    </lcf76f155ced4ddcb4097134ff3c332f>
    <TaxCatchAll xmlns="bb3a01d9-1153-4ce8-857e-a60b3c2cf6a8" xsi:nil="true"/>
    <Data0 xmlns="14ecdfd8-0fe0-45f1-affd-6aeca2ab92dd" xsi:nil="true"/>
    <DATA xmlns="14ecdfd8-0fe0-45f1-affd-6aeca2ab92d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DA1FB7-290A-4D4E-A974-6039BF0F82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ecdfd8-0fe0-45f1-affd-6aeca2ab92dd"/>
    <ds:schemaRef ds:uri="bb3a01d9-1153-4ce8-857e-a60b3c2cf6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20D62C-79DC-49C9-9818-AC11A1575993}">
  <ds:schemaRefs>
    <ds:schemaRef ds:uri="http://purl.org/dc/dcmitype/"/>
    <ds:schemaRef ds:uri="http://purl.org/dc/elements/1.1/"/>
    <ds:schemaRef ds:uri="bb3a01d9-1153-4ce8-857e-a60b3c2cf6a8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14ecdfd8-0fe0-45f1-affd-6aeca2ab92dd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A75B2C-E9C5-400C-9C64-931349A3BA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807</Words>
  <Application>Microsoft Office PowerPoint</Application>
  <PresentationFormat>Apresentação na tela (16:9)</PresentationFormat>
  <Paragraphs>575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Biome Light</vt:lpstr>
      <vt:lpstr>Calibri</vt:lpstr>
      <vt:lpstr>Open Sans</vt:lpstr>
      <vt:lpstr>Trebuchet MS</vt:lpstr>
      <vt:lpstr>Tema do Office</vt:lpstr>
      <vt:lpstr>Contatos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vitorleandro</dc:creator>
  <cp:lastModifiedBy>Roger Santos</cp:lastModifiedBy>
  <cp:revision>4</cp:revision>
  <dcterms:created xsi:type="dcterms:W3CDTF">2023-04-18T17:58:13Z</dcterms:created>
  <dcterms:modified xsi:type="dcterms:W3CDTF">2024-08-30T11:38:59Z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0x01010067C7E4D006AD4C43BFA42090C391C09A</vt:lpwstr>
  </property>
  <property fmtid="{D5CDD505-2E9C-101B-9397-08002B2CF9AE}" pid="3" name="MediaServiceImageTags">
    <vt:lpwstr/>
  </property>
</Properties>
</file>