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9" r:id="rId5"/>
    <p:sldId id="2147483349" r:id="rId6"/>
    <p:sldId id="2147483351" r:id="rId7"/>
    <p:sldId id="2147483353" r:id="rId8"/>
    <p:sldId id="2147483350" r:id="rId9"/>
    <p:sldId id="2147483367" r:id="rId10"/>
    <p:sldId id="2147483364" r:id="rId11"/>
    <p:sldId id="2147483363" r:id="rId12"/>
    <p:sldId id="2147471914" r:id="rId13"/>
    <p:sldId id="2147483365" r:id="rId14"/>
    <p:sldId id="2147483339" r:id="rId15"/>
    <p:sldId id="2147483356" r:id="rId16"/>
    <p:sldId id="2147483357" r:id="rId17"/>
    <p:sldId id="2147483358" r:id="rId18"/>
    <p:sldId id="2147483359" r:id="rId19"/>
    <p:sldId id="2147483360" r:id="rId20"/>
    <p:sldId id="263" r:id="rId21"/>
  </p:sldIdLst>
  <p:sldSz cx="9144000" cy="5143500" type="screen16x9"/>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34"/>
    <a:srgbClr val="004182"/>
    <a:srgbClr val="BED62F"/>
    <a:srgbClr val="FFCC00"/>
    <a:srgbClr val="FFD82B"/>
    <a:srgbClr val="FF9900"/>
    <a:srgbClr val="C0D72F"/>
    <a:srgbClr val="FFFF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37937-8593-4601-86B8-3FDDBA0A1DB3}" v="80" dt="2024-08-29T19:07:58.912"/>
    <p1510:client id="{1C58D624-5E8D-4D65-BDE3-B7E926BDD123}" v="40" dt="2024-08-29T14:44:47.356"/>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nhum Estilo, Grade de Tabe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Estilo Médio 2 - Ênfas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Estilo Médio 2 - Ênfas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Estilo Médio 2 - Ênfase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2DE63D5-997A-4646-A377-4702673A728D}" styleName="Estilo Claro 2 - Ênfase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103" d="100"/>
          <a:sy n="103" d="100"/>
        </p:scale>
        <p:origin x="883"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F1CF93-AB52-4DF8-A3A7-E70F45C96310}" type="datetimeFigureOut">
              <a:rPr lang="pt-BR" smtClean="0"/>
              <a:t>30/08/2024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0F279-C2D1-4F94-9875-67B69A04BE32}" type="slidenum">
              <a:rPr lang="pt-BR" smtClean="0"/>
              <a:t>‹nº›</a:t>
            </a:fld>
            <a:endParaRPr lang="pt-BR"/>
          </a:p>
        </p:txBody>
      </p:sp>
    </p:spTree>
    <p:extLst>
      <p:ext uri="{BB962C8B-B14F-4D97-AF65-F5344CB8AC3E}">
        <p14:creationId xmlns:p14="http://schemas.microsoft.com/office/powerpoint/2010/main" val="186670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A2B94C8-AAA1-C945-A611-FBF15AA8F06D}" type="slidenum">
              <a:rPr lang="pt-BR" smtClean="0">
                <a:solidFill>
                  <a:prstClr val="black"/>
                </a:solidFill>
              </a:rPr>
              <a:pPr/>
              <a:t>6</a:t>
            </a:fld>
            <a:endParaRPr lang="pt-BR">
              <a:solidFill>
                <a:prstClr val="black"/>
              </a:solidFill>
            </a:endParaRPr>
          </a:p>
        </p:txBody>
      </p:sp>
    </p:spTree>
    <p:extLst>
      <p:ext uri="{BB962C8B-B14F-4D97-AF65-F5344CB8AC3E}">
        <p14:creationId xmlns:p14="http://schemas.microsoft.com/office/powerpoint/2010/main" val="517928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A2B94C8-AAA1-C945-A611-FBF15AA8F06D}" type="slidenum">
              <a:rPr lang="pt-BR" smtClean="0">
                <a:solidFill>
                  <a:prstClr val="black"/>
                </a:solidFill>
              </a:rPr>
              <a:pPr/>
              <a:t>15</a:t>
            </a:fld>
            <a:endParaRPr lang="pt-BR">
              <a:solidFill>
                <a:prstClr val="black"/>
              </a:solidFill>
            </a:endParaRPr>
          </a:p>
        </p:txBody>
      </p:sp>
    </p:spTree>
    <p:extLst>
      <p:ext uri="{BB962C8B-B14F-4D97-AF65-F5344CB8AC3E}">
        <p14:creationId xmlns:p14="http://schemas.microsoft.com/office/powerpoint/2010/main" val="871233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A2B94C8-AAA1-C945-A611-FBF15AA8F06D}" type="slidenum">
              <a:rPr lang="pt-BR" smtClean="0">
                <a:solidFill>
                  <a:prstClr val="black"/>
                </a:solidFill>
              </a:rPr>
              <a:pPr/>
              <a:t>16</a:t>
            </a:fld>
            <a:endParaRPr lang="pt-BR">
              <a:solidFill>
                <a:prstClr val="black"/>
              </a:solidFill>
            </a:endParaRPr>
          </a:p>
        </p:txBody>
      </p:sp>
    </p:spTree>
    <p:extLst>
      <p:ext uri="{BB962C8B-B14F-4D97-AF65-F5344CB8AC3E}">
        <p14:creationId xmlns:p14="http://schemas.microsoft.com/office/powerpoint/2010/main" val="3754641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A2B94C8-AAA1-C945-A611-FBF15AA8F06D}" type="slidenum">
              <a:rPr lang="pt-BR" smtClean="0">
                <a:solidFill>
                  <a:prstClr val="black"/>
                </a:solidFill>
              </a:rPr>
              <a:pPr/>
              <a:t>7</a:t>
            </a:fld>
            <a:endParaRPr lang="pt-BR">
              <a:solidFill>
                <a:prstClr val="black"/>
              </a:solidFill>
            </a:endParaRPr>
          </a:p>
        </p:txBody>
      </p:sp>
    </p:spTree>
    <p:extLst>
      <p:ext uri="{BB962C8B-B14F-4D97-AF65-F5344CB8AC3E}">
        <p14:creationId xmlns:p14="http://schemas.microsoft.com/office/powerpoint/2010/main" val="2919030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A2B94C8-AAA1-C945-A611-FBF15AA8F06D}" type="slidenum">
              <a:rPr lang="pt-BR" smtClean="0">
                <a:solidFill>
                  <a:prstClr val="black"/>
                </a:solidFill>
              </a:rPr>
              <a:pPr/>
              <a:t>8</a:t>
            </a:fld>
            <a:endParaRPr lang="pt-BR">
              <a:solidFill>
                <a:prstClr val="black"/>
              </a:solidFill>
            </a:endParaRPr>
          </a:p>
        </p:txBody>
      </p:sp>
    </p:spTree>
    <p:extLst>
      <p:ext uri="{BB962C8B-B14F-4D97-AF65-F5344CB8AC3E}">
        <p14:creationId xmlns:p14="http://schemas.microsoft.com/office/powerpoint/2010/main" val="2657398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A2B94C8-AAA1-C945-A611-FBF15AA8F06D}" type="slidenum">
              <a:rPr lang="pt-BR" smtClean="0">
                <a:solidFill>
                  <a:prstClr val="black"/>
                </a:solidFill>
              </a:rPr>
              <a:pPr/>
              <a:t>9</a:t>
            </a:fld>
            <a:endParaRPr lang="pt-BR">
              <a:solidFill>
                <a:prstClr val="black"/>
              </a:solidFill>
            </a:endParaRPr>
          </a:p>
        </p:txBody>
      </p:sp>
    </p:spTree>
    <p:extLst>
      <p:ext uri="{BB962C8B-B14F-4D97-AF65-F5344CB8AC3E}">
        <p14:creationId xmlns:p14="http://schemas.microsoft.com/office/powerpoint/2010/main" val="3398779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A2B94C8-AAA1-C945-A611-FBF15AA8F06D}" type="slidenum">
              <a:rPr lang="pt-BR" smtClean="0">
                <a:solidFill>
                  <a:prstClr val="black"/>
                </a:solidFill>
              </a:rPr>
              <a:pPr/>
              <a:t>10</a:t>
            </a:fld>
            <a:endParaRPr lang="pt-BR">
              <a:solidFill>
                <a:prstClr val="black"/>
              </a:solidFill>
            </a:endParaRPr>
          </a:p>
        </p:txBody>
      </p:sp>
    </p:spTree>
    <p:extLst>
      <p:ext uri="{BB962C8B-B14F-4D97-AF65-F5344CB8AC3E}">
        <p14:creationId xmlns:p14="http://schemas.microsoft.com/office/powerpoint/2010/main" val="675503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A2B94C8-AAA1-C945-A611-FBF15AA8F06D}" type="slidenum">
              <a:rPr lang="pt-BR" smtClean="0">
                <a:solidFill>
                  <a:prstClr val="black"/>
                </a:solidFill>
              </a:rPr>
              <a:pPr/>
              <a:t>11</a:t>
            </a:fld>
            <a:endParaRPr lang="pt-BR">
              <a:solidFill>
                <a:prstClr val="black"/>
              </a:solidFill>
            </a:endParaRPr>
          </a:p>
        </p:txBody>
      </p:sp>
    </p:spTree>
    <p:extLst>
      <p:ext uri="{BB962C8B-B14F-4D97-AF65-F5344CB8AC3E}">
        <p14:creationId xmlns:p14="http://schemas.microsoft.com/office/powerpoint/2010/main" val="3196097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A2B94C8-AAA1-C945-A611-FBF15AA8F06D}" type="slidenum">
              <a:rPr lang="pt-BR" smtClean="0">
                <a:solidFill>
                  <a:prstClr val="black"/>
                </a:solidFill>
              </a:rPr>
              <a:pPr/>
              <a:t>12</a:t>
            </a:fld>
            <a:endParaRPr lang="pt-BR">
              <a:solidFill>
                <a:prstClr val="black"/>
              </a:solidFill>
            </a:endParaRPr>
          </a:p>
        </p:txBody>
      </p:sp>
    </p:spTree>
    <p:extLst>
      <p:ext uri="{BB962C8B-B14F-4D97-AF65-F5344CB8AC3E}">
        <p14:creationId xmlns:p14="http://schemas.microsoft.com/office/powerpoint/2010/main" val="1058064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A2B94C8-AAA1-C945-A611-FBF15AA8F06D}" type="slidenum">
              <a:rPr lang="pt-BR" smtClean="0">
                <a:solidFill>
                  <a:prstClr val="black"/>
                </a:solidFill>
              </a:rPr>
              <a:pPr/>
              <a:t>13</a:t>
            </a:fld>
            <a:endParaRPr lang="pt-BR">
              <a:solidFill>
                <a:prstClr val="black"/>
              </a:solidFill>
            </a:endParaRPr>
          </a:p>
        </p:txBody>
      </p:sp>
    </p:spTree>
    <p:extLst>
      <p:ext uri="{BB962C8B-B14F-4D97-AF65-F5344CB8AC3E}">
        <p14:creationId xmlns:p14="http://schemas.microsoft.com/office/powerpoint/2010/main" val="567745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
        <p:nvSpPr>
          <p:cNvPr id="4" name="Espaço Reservado para Número de Slide 3"/>
          <p:cNvSpPr>
            <a:spLocks noGrp="1"/>
          </p:cNvSpPr>
          <p:nvPr>
            <p:ph type="sldNum" sz="quarter" idx="5"/>
          </p:nvPr>
        </p:nvSpPr>
        <p:spPr/>
        <p:txBody>
          <a:bodyPr/>
          <a:lstStyle/>
          <a:p>
            <a:fld id="{5A2B94C8-AAA1-C945-A611-FBF15AA8F06D}" type="slidenum">
              <a:rPr lang="pt-BR" smtClean="0">
                <a:solidFill>
                  <a:prstClr val="black"/>
                </a:solidFill>
              </a:rPr>
              <a:pPr/>
              <a:t>14</a:t>
            </a:fld>
            <a:endParaRPr lang="pt-BR">
              <a:solidFill>
                <a:prstClr val="black"/>
              </a:solidFill>
            </a:endParaRPr>
          </a:p>
        </p:txBody>
      </p:sp>
    </p:spTree>
    <p:extLst>
      <p:ext uri="{BB962C8B-B14F-4D97-AF65-F5344CB8AC3E}">
        <p14:creationId xmlns:p14="http://schemas.microsoft.com/office/powerpoint/2010/main" val="3386584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1597819"/>
            <a:ext cx="7772400" cy="1102519"/>
          </a:xfrm>
        </p:spPr>
        <p:txBody>
          <a:bodyPr/>
          <a:lstStyle/>
          <a:p>
            <a:r>
              <a:rPr lang="pt-BR"/>
              <a:t>Clique para editar o estilo do título mestre</a:t>
            </a:r>
          </a:p>
        </p:txBody>
      </p:sp>
      <p:sp>
        <p:nvSpPr>
          <p:cNvPr id="3" name="Subtítulo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912BF482-A075-4459-B3BA-84497E91105D}" type="datetimeFigureOut">
              <a:rPr lang="pt-BR" smtClean="0"/>
              <a:pPr/>
              <a:t>30/08/2024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ACFDDC0-5C20-4DCA-8975-D152F799A242}" type="slidenum">
              <a:rPr lang="pt-BR" smtClean="0"/>
              <a:pPr/>
              <a:t>‹nº›</a:t>
            </a:fld>
            <a:endParaRPr lang="pt-B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12BF482-A075-4459-B3BA-84497E91105D}" type="datetimeFigureOut">
              <a:rPr lang="pt-BR" smtClean="0"/>
              <a:pPr/>
              <a:t>30/08/2024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ACFDDC0-5C20-4DCA-8975-D152F799A242}" type="slidenum">
              <a:rPr lang="pt-BR" smtClean="0"/>
              <a:pPr/>
              <a:t>‹nº›</a:t>
            </a:fld>
            <a:endParaRPr lang="pt-B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154781"/>
            <a:ext cx="2057400" cy="3290888"/>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154781"/>
            <a:ext cx="6019800" cy="3290888"/>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12BF482-A075-4459-B3BA-84497E91105D}" type="datetimeFigureOut">
              <a:rPr lang="pt-BR" smtClean="0"/>
              <a:pPr/>
              <a:t>30/08/2024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ACFDDC0-5C20-4DCA-8975-D152F799A242}" type="slidenum">
              <a:rPr lang="pt-BR" smtClean="0"/>
              <a:pPr/>
              <a:t>‹nº›</a:t>
            </a:fld>
            <a:endParaRPr lang="pt-B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Introdução">
    <p:spTree>
      <p:nvGrpSpPr>
        <p:cNvPr id="1" name=""/>
        <p:cNvGrpSpPr/>
        <p:nvPr/>
      </p:nvGrpSpPr>
      <p:grpSpPr>
        <a:xfrm>
          <a:off x="0" y="0"/>
          <a:ext cx="0" cy="0"/>
          <a:chOff x="0" y="0"/>
          <a:chExt cx="0" cy="0"/>
        </a:xfrm>
      </p:grpSpPr>
      <p:sp>
        <p:nvSpPr>
          <p:cNvPr id="20" name="Espaço Reservado para Texto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0" y="380935"/>
            <a:ext cx="3017520" cy="348653"/>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rtl="0"/>
            <a:r>
              <a:rPr lang="pt-BR" noProof="0"/>
              <a:t>CLIQUE PARA EDITAR OS ESTILOS DE TEXTO MESTRE</a:t>
            </a:r>
          </a:p>
        </p:txBody>
      </p:sp>
      <p:sp>
        <p:nvSpPr>
          <p:cNvPr id="16" name="Espaço Reservado para Conteúdo 8">
            <a:extLst>
              <a:ext uri="{FF2B5EF4-FFF2-40B4-BE49-F238E27FC236}">
                <a16:creationId xmlns:a16="http://schemas.microsoft.com/office/drawing/2014/main" id="{42436126-0370-4532-A8AD-D20897982AD2}"/>
              </a:ext>
            </a:extLst>
          </p:cNvPr>
          <p:cNvSpPr>
            <a:spLocks noGrp="1"/>
          </p:cNvSpPr>
          <p:nvPr>
            <p:ph idx="1" hasCustomPrompt="1"/>
          </p:nvPr>
        </p:nvSpPr>
        <p:spPr>
          <a:xfrm>
            <a:off x="4572000" y="2099713"/>
            <a:ext cx="3484685" cy="1663939"/>
          </a:xfrm>
        </p:spPr>
        <p:txBody>
          <a:bodyPr rtlCol="0">
            <a:noAutofit/>
          </a:bodyPr>
          <a:lstStyle>
            <a:lvl1pPr marL="0" indent="0" rtl="0">
              <a:lnSpc>
                <a:spcPct val="100000"/>
              </a:lnSpc>
              <a:buNone/>
              <a:defRPr/>
            </a:lvl1pPr>
          </a:lstStyle>
          <a:p>
            <a:pPr marL="0" indent="0" rtl="0">
              <a:lnSpc>
                <a:spcPct val="100000"/>
              </a:lnSpc>
              <a:buNone/>
            </a:pPr>
            <a:r>
              <a:rPr lang="pt-BR" sz="1200" noProof="0">
                <a:cs typeface="Biome Light" panose="020B0303030204020804" pitchFamily="34" charset="0"/>
              </a:rPr>
              <a:t>Clique para editar o estilo do texto mestre.</a:t>
            </a:r>
          </a:p>
          <a:p>
            <a:pPr marL="0" indent="0" rtl="0">
              <a:buNone/>
            </a:pPr>
            <a:endParaRPr lang="pt-BR" noProof="0"/>
          </a:p>
        </p:txBody>
      </p:sp>
      <p:sp>
        <p:nvSpPr>
          <p:cNvPr id="8" name="Título 1">
            <a:extLst>
              <a:ext uri="{FF2B5EF4-FFF2-40B4-BE49-F238E27FC236}">
                <a16:creationId xmlns:a16="http://schemas.microsoft.com/office/drawing/2014/main" id="{2E0A3A01-A413-42A9-AA9B-A3340F3D4260}"/>
              </a:ext>
            </a:extLst>
          </p:cNvPr>
          <p:cNvSpPr>
            <a:spLocks noGrp="1"/>
          </p:cNvSpPr>
          <p:nvPr>
            <p:ph type="title" hasCustomPrompt="1"/>
          </p:nvPr>
        </p:nvSpPr>
        <p:spPr>
          <a:xfrm>
            <a:off x="271462" y="1151971"/>
            <a:ext cx="4422914" cy="663179"/>
          </a:xfrm>
        </p:spPr>
        <p:txBody>
          <a:bodyPr lIns="91440" rIns="91440" rtlCol="0" anchor="t">
            <a:noAutofit/>
          </a:bodyPr>
          <a:lstStyle>
            <a:lvl1pPr algn="l">
              <a:lnSpc>
                <a:spcPct val="150000"/>
              </a:lnSpc>
              <a:spcBef>
                <a:spcPts val="750"/>
              </a:spcBef>
              <a:defRPr sz="2400">
                <a:solidFill>
                  <a:schemeClr val="tx1"/>
                </a:solidFill>
              </a:defRPr>
            </a:lvl1pPr>
          </a:lstStyle>
          <a:p>
            <a:pPr rtl="0"/>
            <a:r>
              <a:rPr lang="pt-BR" noProof="0"/>
              <a:t>Clique para editar o estilo de título Mestre</a:t>
            </a:r>
          </a:p>
        </p:txBody>
      </p:sp>
    </p:spTree>
    <p:extLst>
      <p:ext uri="{BB962C8B-B14F-4D97-AF65-F5344CB8AC3E}">
        <p14:creationId xmlns:p14="http://schemas.microsoft.com/office/powerpoint/2010/main" val="128434557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12BF482-A075-4459-B3BA-84497E91105D}" type="datetimeFigureOut">
              <a:rPr lang="pt-BR" smtClean="0"/>
              <a:pPr/>
              <a:t>30/08/2024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ACFDDC0-5C20-4DCA-8975-D152F799A242}" type="slidenum">
              <a:rPr lang="pt-BR" smtClean="0"/>
              <a:pPr/>
              <a:t>‹nº›</a:t>
            </a:fld>
            <a:endParaRPr lang="pt-B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3305176"/>
            <a:ext cx="7772400" cy="1021556"/>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912BF482-A075-4459-B3BA-84497E91105D}" type="datetimeFigureOut">
              <a:rPr lang="pt-BR" smtClean="0"/>
              <a:pPr/>
              <a:t>30/08/2024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0ACFDDC0-5C20-4DCA-8975-D152F799A242}" type="slidenum">
              <a:rPr lang="pt-BR" smtClean="0"/>
              <a:pPr/>
              <a:t>‹nº›</a:t>
            </a:fld>
            <a:endParaRPr lang="pt-B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912BF482-A075-4459-B3BA-84497E91105D}" type="datetimeFigureOut">
              <a:rPr lang="pt-BR" smtClean="0"/>
              <a:pPr/>
              <a:t>30/08/2024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ACFDDC0-5C20-4DCA-8975-D152F799A242}" type="slidenum">
              <a:rPr lang="pt-BR" smtClean="0"/>
              <a:pPr/>
              <a:t>‹nº›</a:t>
            </a:fld>
            <a:endParaRPr lang="pt-B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05979"/>
            <a:ext cx="8229600" cy="857250"/>
          </a:xfrm>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912BF482-A075-4459-B3BA-84497E91105D}" type="datetimeFigureOut">
              <a:rPr lang="pt-BR" smtClean="0"/>
              <a:pPr/>
              <a:t>30/08/2024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0ACFDDC0-5C20-4DCA-8975-D152F799A242}" type="slidenum">
              <a:rPr lang="pt-BR" smtClean="0"/>
              <a:pPr/>
              <a:t>‹nº›</a:t>
            </a:fld>
            <a:endParaRPr lang="pt-B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912BF482-A075-4459-B3BA-84497E91105D}" type="datetimeFigureOut">
              <a:rPr lang="pt-BR" smtClean="0"/>
              <a:pPr/>
              <a:t>30/08/2024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0ACFDDC0-5C20-4DCA-8975-D152F799A242}" type="slidenum">
              <a:rPr lang="pt-BR" smtClean="0"/>
              <a:pPr/>
              <a:t>‹nº›</a:t>
            </a:fld>
            <a:endParaRPr lang="pt-B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912BF482-A075-4459-B3BA-84497E91105D}" type="datetimeFigureOut">
              <a:rPr lang="pt-BR" smtClean="0"/>
              <a:pPr/>
              <a:t>30/08/2024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0ACFDDC0-5C20-4DCA-8975-D152F799A242}" type="slidenum">
              <a:rPr lang="pt-BR" smtClean="0"/>
              <a:pPr/>
              <a:t>‹nº›</a:t>
            </a:fld>
            <a:endParaRPr lang="pt-B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912BF482-A075-4459-B3BA-84497E91105D}" type="datetimeFigureOut">
              <a:rPr lang="pt-BR" smtClean="0"/>
              <a:pPr/>
              <a:t>30/08/2024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ACFDDC0-5C20-4DCA-8975-D152F799A242}" type="slidenum">
              <a:rPr lang="pt-BR" smtClean="0"/>
              <a:pPr/>
              <a:t>‹nº›</a:t>
            </a:fld>
            <a:endParaRPr lang="pt-B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912BF482-A075-4459-B3BA-84497E91105D}" type="datetimeFigureOut">
              <a:rPr lang="pt-BR" smtClean="0"/>
              <a:pPr/>
              <a:t>30/08/2024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0ACFDDC0-5C20-4DCA-8975-D152F799A242}" type="slidenum">
              <a:rPr lang="pt-BR" smtClean="0"/>
              <a:pPr/>
              <a:t>‹nº›</a:t>
            </a:fld>
            <a:endParaRPr lang="pt-B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2BF482-A075-4459-B3BA-84497E91105D}" type="datetimeFigureOut">
              <a:rPr lang="pt-BR" smtClean="0"/>
              <a:pPr/>
              <a:t>30/08/2024</a:t>
            </a:fld>
            <a:endParaRPr lang="pt-BR"/>
          </a:p>
        </p:txBody>
      </p:sp>
      <p:sp>
        <p:nvSpPr>
          <p:cNvPr id="5" name="Espaço Reservado para Rodapé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ACFDDC0-5C20-4DCA-8975-D152F799A242}"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push dir="u"/>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3.png"/><Relationship Id="rId7"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4.emf"/><Relationship Id="rId10" Type="http://schemas.openxmlformats.org/officeDocument/2006/relationships/image" Target="../media/image25.png"/><Relationship Id="rId4" Type="http://schemas.openxmlformats.org/officeDocument/2006/relationships/image" Target="../media/image2.png"/><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8.jpeg"/><Relationship Id="rId5" Type="http://schemas.openxmlformats.org/officeDocument/2006/relationships/hyperlink" Target="mailto:suportesoftware@copercana.com.br" TargetMode="Externa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2.png"/><Relationship Id="rId4" Type="http://schemas.openxmlformats.org/officeDocument/2006/relationships/image" Target="../media/image4.emf"/><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4.emf"/><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Imagem 3" descr="CoperSAP-Logo-2-+-Slogan.png"/>
          <p:cNvPicPr>
            <a:picLocks noChangeAspect="1"/>
          </p:cNvPicPr>
          <p:nvPr/>
        </p:nvPicPr>
        <p:blipFill>
          <a:blip r:embed="rId3" cstate="print"/>
          <a:stretch>
            <a:fillRect/>
          </a:stretch>
        </p:blipFill>
        <p:spPr>
          <a:xfrm>
            <a:off x="3131840" y="1995686"/>
            <a:ext cx="4631930" cy="1139455"/>
          </a:xfrm>
          <a:prstGeom prst="rect">
            <a:avLst/>
          </a:prstGeom>
        </p:spPr>
      </p:pic>
      <p:sp>
        <p:nvSpPr>
          <p:cNvPr id="2" name="Título 1">
            <a:extLst>
              <a:ext uri="{FF2B5EF4-FFF2-40B4-BE49-F238E27FC236}">
                <a16:creationId xmlns:a16="http://schemas.microsoft.com/office/drawing/2014/main" id="{6D95A14F-4FA5-4977-4D54-5AB4AD63B137}"/>
              </a:ext>
            </a:extLst>
          </p:cNvPr>
          <p:cNvSpPr>
            <a:spLocks noGrp="1"/>
          </p:cNvSpPr>
          <p:nvPr>
            <p:ph type="title"/>
          </p:nvPr>
        </p:nvSpPr>
        <p:spPr>
          <a:xfrm>
            <a:off x="3203856" y="3135141"/>
            <a:ext cx="4845224" cy="868223"/>
          </a:xfrm>
        </p:spPr>
        <p:txBody>
          <a:bodyPr anchor="t">
            <a:normAutofit/>
          </a:bodyPr>
          <a:lstStyle/>
          <a:p>
            <a:pPr algn="l"/>
            <a:r>
              <a:rPr lang="pt-BR" sz="1800" b="1">
                <a:solidFill>
                  <a:srgbClr val="004182"/>
                </a:solidFill>
                <a:latin typeface="Arial" panose="020B0604020202020204" pitchFamily="34" charset="0"/>
                <a:cs typeface="Arial" panose="020B0604020202020204" pitchFamily="34" charset="0"/>
              </a:rPr>
              <a:t>GUIA DE SUPORTE PARA USUÁRIOS SAP</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de cantos arredondados 4"/>
          <p:cNvSpPr/>
          <p:nvPr/>
        </p:nvSpPr>
        <p:spPr>
          <a:xfrm>
            <a:off x="229151" y="1744980"/>
            <a:ext cx="1670193" cy="3246120"/>
          </a:xfrm>
          <a:prstGeom prst="roundRect">
            <a:avLst>
              <a:gd name="adj" fmla="val 7311"/>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1" name="Retângulo 180">
            <a:extLst>
              <a:ext uri="{FF2B5EF4-FFF2-40B4-BE49-F238E27FC236}">
                <a16:creationId xmlns:a16="http://schemas.microsoft.com/office/drawing/2014/main" id="{0CD85227-B986-3576-1DFD-ED9C9122D5C6}"/>
              </a:ext>
            </a:extLst>
          </p:cNvPr>
          <p:cNvSpPr/>
          <p:nvPr/>
        </p:nvSpPr>
        <p:spPr>
          <a:xfrm>
            <a:off x="5985770" y="81695"/>
            <a:ext cx="705774" cy="171318"/>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pt-BR" sz="1350">
              <a:solidFill>
                <a:prstClr val="white"/>
              </a:solidFill>
              <a:latin typeface="Open Sans"/>
              <a:cs typeface="Arial"/>
              <a:sym typeface="Arial"/>
            </a:endParaRPr>
          </a:p>
        </p:txBody>
      </p:sp>
      <p:pic>
        <p:nvPicPr>
          <p:cNvPr id="8" name="Imagem 7">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7" y="99751"/>
            <a:ext cx="4183923" cy="617222"/>
          </a:xfrm>
          <a:prstGeom prst="rect">
            <a:avLst/>
          </a:prstGeom>
        </p:spPr>
      </p:pic>
      <p:sp>
        <p:nvSpPr>
          <p:cNvPr id="9" name="CaixaDeTexto 8">
            <a:extLst>
              <a:ext uri="{FF2B5EF4-FFF2-40B4-BE49-F238E27FC236}">
                <a16:creationId xmlns:a16="http://schemas.microsoft.com/office/drawing/2014/main" id="{FCD4CABB-0A5A-6C3B-74B9-5B3C446A6BFC}"/>
              </a:ext>
            </a:extLst>
          </p:cNvPr>
          <p:cNvSpPr txBox="1"/>
          <p:nvPr/>
        </p:nvSpPr>
        <p:spPr>
          <a:xfrm>
            <a:off x="667969" y="191458"/>
            <a:ext cx="4820421"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Canais de Comunicação</a:t>
            </a:r>
          </a:p>
        </p:txBody>
      </p:sp>
      <p:pic>
        <p:nvPicPr>
          <p:cNvPr id="95" name="Imagem 94" descr="CoperSAP-Logo-2-+-Slogan.png"/>
          <p:cNvPicPr>
            <a:picLocks noChangeAspect="1"/>
          </p:cNvPicPr>
          <p:nvPr/>
        </p:nvPicPr>
        <p:blipFill rotWithShape="1">
          <a:blip r:embed="rId4" cstate="print"/>
          <a:srcRect t="31142" r="44201" b="6510"/>
          <a:stretch/>
        </p:blipFill>
        <p:spPr>
          <a:xfrm>
            <a:off x="8075053" y="125032"/>
            <a:ext cx="931188" cy="255961"/>
          </a:xfrm>
          <a:prstGeom prst="rect">
            <a:avLst/>
          </a:prstGeom>
        </p:spPr>
      </p:pic>
      <p:pic>
        <p:nvPicPr>
          <p:cNvPr id="10" name="Imagem 9">
            <a:extLst>
              <a:ext uri="{FF2B5EF4-FFF2-40B4-BE49-F238E27FC236}">
                <a16:creationId xmlns:a16="http://schemas.microsoft.com/office/drawing/2014/main" id="{49C140DF-AF2E-5572-949E-C5C09A02E460}"/>
              </a:ext>
            </a:extLst>
          </p:cNvPr>
          <p:cNvPicPr>
            <a:picLocks noChangeAspect="1"/>
          </p:cNvPicPr>
          <p:nvPr/>
        </p:nvPicPr>
        <p:blipFill>
          <a:blip r:embed="rId5"/>
          <a:stretch>
            <a:fillRect/>
          </a:stretch>
        </p:blipFill>
        <p:spPr>
          <a:xfrm rot="5400000">
            <a:off x="52924" y="133709"/>
            <a:ext cx="632927" cy="559568"/>
          </a:xfrm>
          <a:prstGeom prst="rect">
            <a:avLst/>
          </a:prstGeom>
          <a:effectLst/>
        </p:spPr>
      </p:pic>
      <p:sp>
        <p:nvSpPr>
          <p:cNvPr id="14" name="Retângulo de cantos arredondados 13"/>
          <p:cNvSpPr/>
          <p:nvPr/>
        </p:nvSpPr>
        <p:spPr>
          <a:xfrm>
            <a:off x="2008434" y="1744980"/>
            <a:ext cx="1670193" cy="3246120"/>
          </a:xfrm>
          <a:prstGeom prst="roundRect">
            <a:avLst>
              <a:gd name="adj" fmla="val 7311"/>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de cantos arredondados 14"/>
          <p:cNvSpPr/>
          <p:nvPr/>
        </p:nvSpPr>
        <p:spPr>
          <a:xfrm>
            <a:off x="2140384" y="3032760"/>
            <a:ext cx="1406291" cy="373380"/>
          </a:xfrm>
          <a:prstGeom prst="roundRect">
            <a:avLst>
              <a:gd name="adj" fmla="val 2142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a:t>Ramal Notebook</a:t>
            </a:r>
          </a:p>
        </p:txBody>
      </p:sp>
      <p:sp>
        <p:nvSpPr>
          <p:cNvPr id="16" name="Retângulo de cantos arredondados 15"/>
          <p:cNvSpPr/>
          <p:nvPr/>
        </p:nvSpPr>
        <p:spPr>
          <a:xfrm>
            <a:off x="3787717" y="1744980"/>
            <a:ext cx="1670193" cy="3246120"/>
          </a:xfrm>
          <a:prstGeom prst="roundRect">
            <a:avLst>
              <a:gd name="adj" fmla="val 7311"/>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de cantos arredondados 16"/>
          <p:cNvSpPr/>
          <p:nvPr/>
        </p:nvSpPr>
        <p:spPr>
          <a:xfrm>
            <a:off x="3919667" y="3032760"/>
            <a:ext cx="1406291" cy="373380"/>
          </a:xfrm>
          <a:prstGeom prst="roundRect">
            <a:avLst>
              <a:gd name="adj" fmla="val 2142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a:t>Microsoft </a:t>
            </a:r>
            <a:r>
              <a:rPr lang="pt-BR" sz="1200" b="1" err="1"/>
              <a:t>Teams</a:t>
            </a:r>
            <a:endParaRPr lang="pt-BR" sz="1200" b="1"/>
          </a:p>
        </p:txBody>
      </p:sp>
      <p:sp>
        <p:nvSpPr>
          <p:cNvPr id="18" name="Retângulo de cantos arredondados 17"/>
          <p:cNvSpPr/>
          <p:nvPr/>
        </p:nvSpPr>
        <p:spPr>
          <a:xfrm>
            <a:off x="5541808" y="1744980"/>
            <a:ext cx="1670193" cy="3246120"/>
          </a:xfrm>
          <a:prstGeom prst="roundRect">
            <a:avLst>
              <a:gd name="adj" fmla="val 7311"/>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de cantos arredondados 18"/>
          <p:cNvSpPr/>
          <p:nvPr/>
        </p:nvSpPr>
        <p:spPr>
          <a:xfrm>
            <a:off x="5673758" y="3032760"/>
            <a:ext cx="1406291" cy="373380"/>
          </a:xfrm>
          <a:prstGeom prst="roundRect">
            <a:avLst>
              <a:gd name="adj" fmla="val 2142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err="1"/>
              <a:t>WhatsApp</a:t>
            </a:r>
            <a:endParaRPr lang="pt-BR" sz="1200" b="1"/>
          </a:p>
        </p:txBody>
      </p:sp>
      <p:sp>
        <p:nvSpPr>
          <p:cNvPr id="20" name="Retângulo de cantos arredondados 19"/>
          <p:cNvSpPr/>
          <p:nvPr/>
        </p:nvSpPr>
        <p:spPr>
          <a:xfrm>
            <a:off x="7295899" y="1744980"/>
            <a:ext cx="1670193" cy="3246120"/>
          </a:xfrm>
          <a:prstGeom prst="roundRect">
            <a:avLst>
              <a:gd name="adj" fmla="val 7311"/>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de cantos arredondados 20"/>
          <p:cNvSpPr/>
          <p:nvPr/>
        </p:nvSpPr>
        <p:spPr>
          <a:xfrm>
            <a:off x="7427849" y="3032760"/>
            <a:ext cx="1406291" cy="373380"/>
          </a:xfrm>
          <a:prstGeom prst="roundRect">
            <a:avLst>
              <a:gd name="adj" fmla="val 2142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a:t>E-mail</a:t>
            </a:r>
          </a:p>
        </p:txBody>
      </p:sp>
      <p:sp>
        <p:nvSpPr>
          <p:cNvPr id="7" name="Elipse 6"/>
          <p:cNvSpPr/>
          <p:nvPr/>
        </p:nvSpPr>
        <p:spPr>
          <a:xfrm>
            <a:off x="524246" y="1848870"/>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Elipse 23"/>
          <p:cNvSpPr/>
          <p:nvPr/>
        </p:nvSpPr>
        <p:spPr>
          <a:xfrm>
            <a:off x="2303529" y="1848870"/>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Elipse 24"/>
          <p:cNvSpPr/>
          <p:nvPr/>
        </p:nvSpPr>
        <p:spPr>
          <a:xfrm>
            <a:off x="5836903" y="1848870"/>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Elipse 25"/>
          <p:cNvSpPr/>
          <p:nvPr/>
        </p:nvSpPr>
        <p:spPr>
          <a:xfrm>
            <a:off x="4087490" y="1848870"/>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Elipse 26"/>
          <p:cNvSpPr/>
          <p:nvPr/>
        </p:nvSpPr>
        <p:spPr>
          <a:xfrm>
            <a:off x="7590994" y="1848870"/>
            <a:ext cx="1080000" cy="10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050" name="Picture 2" descr="Download Microsoft Teams Logo in SVG Vector or PNG File ..."/>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49118" y="2102098"/>
            <a:ext cx="900494" cy="60033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sapp, O Que é, Aplicativo PNG, Whatsapp Cor ícone Whatsapp Logotipo  Imagens Vetoriais, Arquivos PSD - Pngtree"/>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1384" t="12080" r="12775" b="12080"/>
          <a:stretch/>
        </p:blipFill>
        <p:spPr bwMode="auto">
          <a:xfrm>
            <a:off x="6110217" y="2143197"/>
            <a:ext cx="518132" cy="518131"/>
          </a:xfrm>
          <a:prstGeom prst="rect">
            <a:avLst/>
          </a:prstGeom>
          <a:noFill/>
          <a:extLst>
            <a:ext uri="{909E8E84-426E-40DD-AFC4-6F175D3DCCD1}">
              <a14:hiddenFill xmlns:a14="http://schemas.microsoft.com/office/drawing/2010/main">
                <a:solidFill>
                  <a:srgbClr val="FFFFFF"/>
                </a:solidFill>
              </a14:hiddenFill>
            </a:ext>
          </a:extLst>
        </p:spPr>
      </p:pic>
      <p:sp>
        <p:nvSpPr>
          <p:cNvPr id="31" name="Retângulo de cantos arredondados 30"/>
          <p:cNvSpPr/>
          <p:nvPr/>
        </p:nvSpPr>
        <p:spPr>
          <a:xfrm>
            <a:off x="361100" y="3032760"/>
            <a:ext cx="1406291" cy="373380"/>
          </a:xfrm>
          <a:prstGeom prst="roundRect">
            <a:avLst>
              <a:gd name="adj" fmla="val 21429"/>
            </a:avLst>
          </a:pr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a:t>Telefone Central</a:t>
            </a:r>
          </a:p>
        </p:txBody>
      </p:sp>
      <p:pic>
        <p:nvPicPr>
          <p:cNvPr id="2056" name="Picture 8" descr="Logotipo Mail Imagens – Download Grátis no Freepik"/>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2822" t="23131" r="23249" b="23578"/>
          <a:stretch/>
        </p:blipFill>
        <p:spPr bwMode="auto">
          <a:xfrm>
            <a:off x="7904999" y="2178944"/>
            <a:ext cx="451990" cy="446635"/>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Ícone - Telefone"/>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66311" y="2171324"/>
            <a:ext cx="440012" cy="440012"/>
          </a:xfrm>
          <a:prstGeom prst="rect">
            <a:avLst/>
          </a:prstGeom>
          <a:noFill/>
          <a:extLst>
            <a:ext uri="{909E8E84-426E-40DD-AFC4-6F175D3DCCD1}">
              <a14:hiddenFill xmlns:a14="http://schemas.microsoft.com/office/drawing/2010/main">
                <a:solidFill>
                  <a:srgbClr val="FFFFFF"/>
                </a:solidFill>
              </a14:hiddenFill>
            </a:ext>
          </a:extLst>
        </p:spPr>
      </p:pic>
      <p:pic>
        <p:nvPicPr>
          <p:cNvPr id="22" name="Imagem 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571024" y="2110914"/>
            <a:ext cx="550414" cy="550414"/>
          </a:xfrm>
          <a:prstGeom prst="rect">
            <a:avLst/>
          </a:prstGeom>
        </p:spPr>
      </p:pic>
      <p:pic>
        <p:nvPicPr>
          <p:cNvPr id="36" name="Picture 12" descr="Ícone - Telefone"/>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914893" y="2148322"/>
            <a:ext cx="206545" cy="206545"/>
          </a:xfrm>
          <a:prstGeom prst="rect">
            <a:avLst/>
          </a:prstGeom>
          <a:noFill/>
          <a:extLst>
            <a:ext uri="{909E8E84-426E-40DD-AFC4-6F175D3DCCD1}">
              <a14:hiddenFill xmlns:a14="http://schemas.microsoft.com/office/drawing/2010/main">
                <a:solidFill>
                  <a:srgbClr val="FFFFFF"/>
                </a:solidFill>
              </a14:hiddenFill>
            </a:ext>
          </a:extLst>
        </p:spPr>
      </p:pic>
      <p:sp>
        <p:nvSpPr>
          <p:cNvPr id="23" name="CaixaDeTexto 22"/>
          <p:cNvSpPr txBox="1"/>
          <p:nvPr/>
        </p:nvSpPr>
        <p:spPr>
          <a:xfrm>
            <a:off x="361100" y="3522537"/>
            <a:ext cx="1406291" cy="1015663"/>
          </a:xfrm>
          <a:prstGeom prst="rect">
            <a:avLst/>
          </a:prstGeom>
          <a:noFill/>
        </p:spPr>
        <p:txBody>
          <a:bodyPr wrap="square" rtlCol="0">
            <a:spAutoFit/>
          </a:bodyPr>
          <a:lstStyle/>
          <a:p>
            <a:pPr algn="ctr"/>
            <a:r>
              <a:rPr lang="pt-BR" sz="1200" dirty="0">
                <a:solidFill>
                  <a:schemeClr val="tx1">
                    <a:lumMod val="75000"/>
                    <a:lumOff val="25000"/>
                  </a:schemeClr>
                </a:solidFill>
                <a:latin typeface="Arial" panose="020B0604020202020204" pitchFamily="34" charset="0"/>
                <a:cs typeface="Arial" panose="020B0604020202020204" pitchFamily="34" charset="0"/>
              </a:rPr>
              <a:t>Entrar em contato pelo telefone do QG</a:t>
            </a:r>
          </a:p>
          <a:p>
            <a:pPr algn="ctr"/>
            <a:br>
              <a:rPr lang="pt-BR" sz="1200" dirty="0">
                <a:solidFill>
                  <a:schemeClr val="tx1">
                    <a:lumMod val="75000"/>
                    <a:lumOff val="25000"/>
                  </a:schemeClr>
                </a:solidFill>
                <a:latin typeface="Arial" panose="020B0604020202020204" pitchFamily="34" charset="0"/>
                <a:cs typeface="Arial" panose="020B0604020202020204" pitchFamily="34" charset="0"/>
              </a:rPr>
            </a:br>
            <a:r>
              <a:rPr lang="pt-BR" sz="1200" b="1" dirty="0">
                <a:solidFill>
                  <a:schemeClr val="tx1">
                    <a:lumMod val="75000"/>
                    <a:lumOff val="25000"/>
                  </a:schemeClr>
                </a:solidFill>
                <a:latin typeface="Arial" panose="020B0604020202020204" pitchFamily="34" charset="0"/>
                <a:cs typeface="Arial" panose="020B0604020202020204" pitchFamily="34" charset="0"/>
              </a:rPr>
              <a:t>(16) 2137 - 5775</a:t>
            </a:r>
          </a:p>
        </p:txBody>
      </p:sp>
      <p:sp>
        <p:nvSpPr>
          <p:cNvPr id="38" name="CaixaDeTexto 37"/>
          <p:cNvSpPr txBox="1"/>
          <p:nvPr/>
        </p:nvSpPr>
        <p:spPr>
          <a:xfrm>
            <a:off x="2140384" y="3522537"/>
            <a:ext cx="1406291" cy="1015663"/>
          </a:xfrm>
          <a:prstGeom prst="rect">
            <a:avLst/>
          </a:prstGeom>
          <a:noFill/>
        </p:spPr>
        <p:txBody>
          <a:bodyPr wrap="square" rtlCol="0">
            <a:spAutoFit/>
          </a:bodyPr>
          <a:lstStyle/>
          <a:p>
            <a:pPr algn="ctr"/>
            <a:r>
              <a:rPr lang="pt-BR" sz="1200">
                <a:solidFill>
                  <a:schemeClr val="tx1">
                    <a:lumMod val="75000"/>
                    <a:lumOff val="25000"/>
                  </a:schemeClr>
                </a:solidFill>
                <a:latin typeface="Arial" panose="020B0604020202020204" pitchFamily="34" charset="0"/>
                <a:cs typeface="Arial" panose="020B0604020202020204" pitchFamily="34" charset="0"/>
              </a:rPr>
              <a:t>Entrar em contato diretamente com o agente pelo ramal no notebook</a:t>
            </a:r>
          </a:p>
        </p:txBody>
      </p:sp>
      <p:sp>
        <p:nvSpPr>
          <p:cNvPr id="39" name="CaixaDeTexto 38"/>
          <p:cNvSpPr txBox="1"/>
          <p:nvPr/>
        </p:nvSpPr>
        <p:spPr>
          <a:xfrm>
            <a:off x="3919667" y="3519551"/>
            <a:ext cx="1406291" cy="1015663"/>
          </a:xfrm>
          <a:prstGeom prst="rect">
            <a:avLst/>
          </a:prstGeom>
          <a:noFill/>
        </p:spPr>
        <p:txBody>
          <a:bodyPr wrap="square" rtlCol="0">
            <a:spAutoFit/>
          </a:bodyPr>
          <a:lstStyle/>
          <a:p>
            <a:pPr algn="ctr"/>
            <a:r>
              <a:rPr lang="pt-BR" sz="1200">
                <a:solidFill>
                  <a:schemeClr val="tx1">
                    <a:lumMod val="75000"/>
                    <a:lumOff val="25000"/>
                  </a:schemeClr>
                </a:solidFill>
                <a:latin typeface="Arial" panose="020B0604020202020204" pitchFamily="34" charset="0"/>
                <a:cs typeface="Arial" panose="020B0604020202020204" pitchFamily="34" charset="0"/>
              </a:rPr>
              <a:t>Contato pelo Microsoft Teams através do chat, conferência ou grupo</a:t>
            </a:r>
          </a:p>
        </p:txBody>
      </p:sp>
      <p:sp>
        <p:nvSpPr>
          <p:cNvPr id="40" name="CaixaDeTexto 39"/>
          <p:cNvSpPr txBox="1"/>
          <p:nvPr/>
        </p:nvSpPr>
        <p:spPr>
          <a:xfrm>
            <a:off x="5673757" y="3561248"/>
            <a:ext cx="1406291" cy="830997"/>
          </a:xfrm>
          <a:prstGeom prst="rect">
            <a:avLst/>
          </a:prstGeom>
          <a:noFill/>
        </p:spPr>
        <p:txBody>
          <a:bodyPr wrap="square" rtlCol="0">
            <a:spAutoFit/>
          </a:bodyPr>
          <a:lstStyle/>
          <a:p>
            <a:pPr algn="ctr"/>
            <a:r>
              <a:rPr lang="pt-BR" sz="1200">
                <a:solidFill>
                  <a:schemeClr val="tx1">
                    <a:lumMod val="75000"/>
                    <a:lumOff val="25000"/>
                  </a:schemeClr>
                </a:solidFill>
                <a:latin typeface="Arial" panose="020B0604020202020204" pitchFamily="34" charset="0"/>
                <a:cs typeface="Arial" panose="020B0604020202020204" pitchFamily="34" charset="0"/>
              </a:rPr>
              <a:t>Contato pelo WhatsApp com o agente (número Corporativo)</a:t>
            </a:r>
          </a:p>
        </p:txBody>
      </p:sp>
      <p:sp>
        <p:nvSpPr>
          <p:cNvPr id="41" name="CaixaDeTexto 40"/>
          <p:cNvSpPr txBox="1"/>
          <p:nvPr/>
        </p:nvSpPr>
        <p:spPr>
          <a:xfrm>
            <a:off x="7427849" y="3523851"/>
            <a:ext cx="1406291" cy="646331"/>
          </a:xfrm>
          <a:prstGeom prst="rect">
            <a:avLst/>
          </a:prstGeom>
          <a:noFill/>
        </p:spPr>
        <p:txBody>
          <a:bodyPr wrap="square" rtlCol="0">
            <a:spAutoFit/>
          </a:bodyPr>
          <a:lstStyle/>
          <a:p>
            <a:pPr algn="ctr"/>
            <a:r>
              <a:rPr lang="pt-BR" sz="1200">
                <a:solidFill>
                  <a:schemeClr val="tx1">
                    <a:lumMod val="75000"/>
                    <a:lumOff val="25000"/>
                  </a:schemeClr>
                </a:solidFill>
                <a:latin typeface="Arial" panose="020B0604020202020204" pitchFamily="34" charset="0"/>
                <a:cs typeface="Arial" panose="020B0604020202020204" pitchFamily="34" charset="0"/>
              </a:rPr>
              <a:t>Contato pelo </a:t>
            </a:r>
          </a:p>
          <a:p>
            <a:pPr algn="ctr"/>
            <a:r>
              <a:rPr lang="pt-BR" sz="1200">
                <a:solidFill>
                  <a:schemeClr val="tx1">
                    <a:lumMod val="75000"/>
                    <a:lumOff val="25000"/>
                  </a:schemeClr>
                </a:solidFill>
                <a:latin typeface="Arial" panose="020B0604020202020204" pitchFamily="34" charset="0"/>
                <a:cs typeface="Arial" panose="020B0604020202020204" pitchFamily="34" charset="0"/>
              </a:rPr>
              <a:t>E-mail com o agente</a:t>
            </a:r>
          </a:p>
        </p:txBody>
      </p:sp>
      <p:sp>
        <p:nvSpPr>
          <p:cNvPr id="43" name="Retângulo de cantos arredondados 42"/>
          <p:cNvSpPr/>
          <p:nvPr/>
        </p:nvSpPr>
        <p:spPr>
          <a:xfrm>
            <a:off x="229151" y="944798"/>
            <a:ext cx="8736941" cy="692569"/>
          </a:xfrm>
          <a:prstGeom prst="roundRect">
            <a:avLst>
              <a:gd name="adj" fmla="val 7311"/>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a:solidFill>
                  <a:schemeClr val="tx1">
                    <a:lumMod val="65000"/>
                    <a:lumOff val="35000"/>
                  </a:schemeClr>
                </a:solidFill>
                <a:latin typeface="Arial" panose="020B0604020202020204" pitchFamily="34" charset="0"/>
                <a:cs typeface="Arial" panose="020B0604020202020204" pitchFamily="34" charset="0"/>
              </a:rPr>
              <a:t>Usuário Final ou Multiplicador ao Agente de Transformação</a:t>
            </a:r>
          </a:p>
        </p:txBody>
      </p:sp>
    </p:spTree>
    <p:extLst>
      <p:ext uri="{BB962C8B-B14F-4D97-AF65-F5344CB8AC3E}">
        <p14:creationId xmlns:p14="http://schemas.microsoft.com/office/powerpoint/2010/main" val="31057808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tângulo 180">
            <a:extLst>
              <a:ext uri="{FF2B5EF4-FFF2-40B4-BE49-F238E27FC236}">
                <a16:creationId xmlns:a16="http://schemas.microsoft.com/office/drawing/2014/main" id="{0CD85227-B986-3576-1DFD-ED9C9122D5C6}"/>
              </a:ext>
            </a:extLst>
          </p:cNvPr>
          <p:cNvSpPr/>
          <p:nvPr/>
        </p:nvSpPr>
        <p:spPr>
          <a:xfrm>
            <a:off x="5985770" y="81695"/>
            <a:ext cx="705774" cy="171318"/>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pt-BR" sz="1350">
              <a:solidFill>
                <a:prstClr val="white"/>
              </a:solidFill>
              <a:latin typeface="Open Sans"/>
              <a:cs typeface="Arial"/>
              <a:sym typeface="Arial"/>
            </a:endParaRPr>
          </a:p>
        </p:txBody>
      </p:sp>
      <p:pic>
        <p:nvPicPr>
          <p:cNvPr id="8" name="Imagem 7">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7" y="99751"/>
            <a:ext cx="7312710" cy="617222"/>
          </a:xfrm>
          <a:prstGeom prst="rect">
            <a:avLst/>
          </a:prstGeom>
        </p:spPr>
      </p:pic>
      <p:sp>
        <p:nvSpPr>
          <p:cNvPr id="9" name="CaixaDeTexto 8">
            <a:extLst>
              <a:ext uri="{FF2B5EF4-FFF2-40B4-BE49-F238E27FC236}">
                <a16:creationId xmlns:a16="http://schemas.microsoft.com/office/drawing/2014/main" id="{FCD4CABB-0A5A-6C3B-74B9-5B3C446A6BFC}"/>
              </a:ext>
            </a:extLst>
          </p:cNvPr>
          <p:cNvSpPr txBox="1"/>
          <p:nvPr/>
        </p:nvSpPr>
        <p:spPr>
          <a:xfrm>
            <a:off x="616457" y="191458"/>
            <a:ext cx="6579797"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Contatos Equipe de Agentes – Administrativo</a:t>
            </a:r>
          </a:p>
        </p:txBody>
      </p:sp>
      <p:pic>
        <p:nvPicPr>
          <p:cNvPr id="95" name="Imagem 94" descr="CoperSAP-Logo-2-+-Slogan.png"/>
          <p:cNvPicPr>
            <a:picLocks noChangeAspect="1"/>
          </p:cNvPicPr>
          <p:nvPr/>
        </p:nvPicPr>
        <p:blipFill rotWithShape="1">
          <a:blip r:embed="rId4" cstate="print"/>
          <a:srcRect t="31142" r="44201" b="6510"/>
          <a:stretch/>
        </p:blipFill>
        <p:spPr>
          <a:xfrm>
            <a:off x="8075053" y="125032"/>
            <a:ext cx="931188" cy="255961"/>
          </a:xfrm>
          <a:prstGeom prst="rect">
            <a:avLst/>
          </a:prstGeom>
        </p:spPr>
      </p:pic>
      <p:pic>
        <p:nvPicPr>
          <p:cNvPr id="26" name="Imagem 25">
            <a:extLst>
              <a:ext uri="{FF2B5EF4-FFF2-40B4-BE49-F238E27FC236}">
                <a16:creationId xmlns:a16="http://schemas.microsoft.com/office/drawing/2014/main" id="{49C140DF-AF2E-5572-949E-C5C09A02E460}"/>
              </a:ext>
            </a:extLst>
          </p:cNvPr>
          <p:cNvPicPr>
            <a:picLocks noChangeAspect="1"/>
          </p:cNvPicPr>
          <p:nvPr/>
        </p:nvPicPr>
        <p:blipFill>
          <a:blip r:embed="rId5"/>
          <a:stretch>
            <a:fillRect/>
          </a:stretch>
        </p:blipFill>
        <p:spPr>
          <a:xfrm rot="5400000">
            <a:off x="52924" y="133709"/>
            <a:ext cx="632927" cy="559568"/>
          </a:xfrm>
          <a:prstGeom prst="rect">
            <a:avLst/>
          </a:prstGeom>
          <a:effectLst/>
        </p:spPr>
      </p:pic>
      <p:graphicFrame>
        <p:nvGraphicFramePr>
          <p:cNvPr id="7" name="Tabela 6">
            <a:extLst>
              <a:ext uri="{FF2B5EF4-FFF2-40B4-BE49-F238E27FC236}">
                <a16:creationId xmlns:a16="http://schemas.microsoft.com/office/drawing/2014/main" id="{0AEB4A1D-1EE8-3702-31DF-493F5938F7FE}"/>
              </a:ext>
            </a:extLst>
          </p:cNvPr>
          <p:cNvGraphicFramePr>
            <a:graphicFrameLocks noGrp="1"/>
          </p:cNvGraphicFramePr>
          <p:nvPr>
            <p:extLst>
              <p:ext uri="{D42A27DB-BD31-4B8C-83A1-F6EECF244321}">
                <p14:modId xmlns:p14="http://schemas.microsoft.com/office/powerpoint/2010/main" val="3059899778"/>
              </p:ext>
            </p:extLst>
          </p:nvPr>
        </p:nvGraphicFramePr>
        <p:xfrm>
          <a:off x="148183" y="1289308"/>
          <a:ext cx="8847634" cy="3248724"/>
        </p:xfrm>
        <a:graphic>
          <a:graphicData uri="http://schemas.openxmlformats.org/drawingml/2006/table">
            <a:tbl>
              <a:tblPr/>
              <a:tblGrid>
                <a:gridCol w="734244">
                  <a:extLst>
                    <a:ext uri="{9D8B030D-6E8A-4147-A177-3AD203B41FA5}">
                      <a16:colId xmlns:a16="http://schemas.microsoft.com/office/drawing/2014/main" val="3187601800"/>
                    </a:ext>
                  </a:extLst>
                </a:gridCol>
                <a:gridCol w="761778">
                  <a:extLst>
                    <a:ext uri="{9D8B030D-6E8A-4147-A177-3AD203B41FA5}">
                      <a16:colId xmlns:a16="http://schemas.microsoft.com/office/drawing/2014/main" val="2403738316"/>
                    </a:ext>
                  </a:extLst>
                </a:gridCol>
                <a:gridCol w="1092188">
                  <a:extLst>
                    <a:ext uri="{9D8B030D-6E8A-4147-A177-3AD203B41FA5}">
                      <a16:colId xmlns:a16="http://schemas.microsoft.com/office/drawing/2014/main" val="222231175"/>
                    </a:ext>
                  </a:extLst>
                </a:gridCol>
                <a:gridCol w="1973279">
                  <a:extLst>
                    <a:ext uri="{9D8B030D-6E8A-4147-A177-3AD203B41FA5}">
                      <a16:colId xmlns:a16="http://schemas.microsoft.com/office/drawing/2014/main" val="1771378222"/>
                    </a:ext>
                  </a:extLst>
                </a:gridCol>
                <a:gridCol w="569039">
                  <a:extLst>
                    <a:ext uri="{9D8B030D-6E8A-4147-A177-3AD203B41FA5}">
                      <a16:colId xmlns:a16="http://schemas.microsoft.com/office/drawing/2014/main" val="1262640095"/>
                    </a:ext>
                  </a:extLst>
                </a:gridCol>
                <a:gridCol w="2065058">
                  <a:extLst>
                    <a:ext uri="{9D8B030D-6E8A-4147-A177-3AD203B41FA5}">
                      <a16:colId xmlns:a16="http://schemas.microsoft.com/office/drawing/2014/main" val="2310347786"/>
                    </a:ext>
                  </a:extLst>
                </a:gridCol>
                <a:gridCol w="761778">
                  <a:extLst>
                    <a:ext uri="{9D8B030D-6E8A-4147-A177-3AD203B41FA5}">
                      <a16:colId xmlns:a16="http://schemas.microsoft.com/office/drawing/2014/main" val="1213344262"/>
                    </a:ext>
                  </a:extLst>
                </a:gridCol>
                <a:gridCol w="890270">
                  <a:extLst>
                    <a:ext uri="{9D8B030D-6E8A-4147-A177-3AD203B41FA5}">
                      <a16:colId xmlns:a16="http://schemas.microsoft.com/office/drawing/2014/main" val="4054939326"/>
                    </a:ext>
                  </a:extLst>
                </a:gridCol>
              </a:tblGrid>
              <a:tr h="393508">
                <a:tc>
                  <a:txBody>
                    <a:bodyPr/>
                    <a:lstStyle/>
                    <a:p>
                      <a:pPr algn="ctr" fontAlgn="ctr"/>
                      <a:r>
                        <a:rPr lang="pt-BR" sz="800" b="1" i="0" u="none" strike="noStrike">
                          <a:solidFill>
                            <a:schemeClr val="bg1"/>
                          </a:solidFill>
                          <a:effectLst/>
                          <a:latin typeface="Trebuchet MS" panose="020B0603020202020204" pitchFamily="34" charset="0"/>
                        </a:rPr>
                        <a:t>Filial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URA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Área Negócio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Nome</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Matrícula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Endereço Teams / E-mail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Ramal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Locação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extLst>
                  <a:ext uri="{0D108BD9-81ED-4DB2-BD59-A6C34878D82A}">
                    <a16:rowId xmlns:a16="http://schemas.microsoft.com/office/drawing/2014/main" val="155312345"/>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Comunicação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Cláudio Daniel Pelanda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5927</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danielpelanda@copercana.com.br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3032</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2406936869"/>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Contábil / Fiscal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Flavio Ariel Tomazini</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3988</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arieltomazini@copercana.com.br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3015</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395711660"/>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Contábil / Fiscal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Nayara Aparecida Vicente</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15179</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nayaravicente@copercana.com.br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3016</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127610747"/>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Contábil / Fiscal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Diogo Venâncio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7247</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diogovenancio@copercana.com.br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3017</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674716143"/>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Contábil / Fiscal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Flávio Henrique Gonçalves</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16498</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flaviogoncalves@copercana.com.br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3018</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307952279"/>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Contábil / Fiscal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Gilberto da Silva Moura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8732</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gilbertomoura@copercana.com.br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3019</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4062147291"/>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Contábil / Fiscal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Girlane Soares da Silva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10890</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girlanesilva@copercana.com.br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3020</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668617071"/>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Contábil / Fiscal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Jacqueline Cristina Bianchini Eduardo </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4756</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jacquelinebianchini@copercana.com.br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3021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175298889"/>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Contábil / Fiscal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João Paulo da Silva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16093</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joaosilva@copercana.com.br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3022</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622880300"/>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Contábil / Fiscal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Pedro Canesin Neto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6269</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pedro.canesin@copercana.com.br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3023</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712484965"/>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Contábil / Fiscal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Mateus Douglas da Silva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12247</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patrimonio1@copercana.com.br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3034</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917654801"/>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Contábil / Fiscal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Anderson Juliano Zampronio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10478</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julianozampronio@copercana.com.br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3035</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305104131"/>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Administrativo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Engenharia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Carolina Pavan</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15983</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900" b="0" i="0" u="none" strike="noStrike">
                          <a:solidFill>
                            <a:srgbClr val="000000"/>
                          </a:solidFill>
                          <a:effectLst/>
                          <a:highlight>
                            <a:srgbClr val="FFFFFF"/>
                          </a:highlight>
                          <a:latin typeface="Calibri" panose="020F0502020204030204" pitchFamily="34" charset="0"/>
                        </a:rPr>
                        <a:t>engenharia6@copercana.com.br</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3033</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919514575"/>
                  </a:ext>
                </a:extLst>
              </a:tr>
            </a:tbl>
          </a:graphicData>
        </a:graphic>
      </p:graphicFrame>
    </p:spTree>
    <p:extLst>
      <p:ext uri="{BB962C8B-B14F-4D97-AF65-F5344CB8AC3E}">
        <p14:creationId xmlns:p14="http://schemas.microsoft.com/office/powerpoint/2010/main" val="299863971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tângulo 180">
            <a:extLst>
              <a:ext uri="{FF2B5EF4-FFF2-40B4-BE49-F238E27FC236}">
                <a16:creationId xmlns:a16="http://schemas.microsoft.com/office/drawing/2014/main" id="{0CD85227-B986-3576-1DFD-ED9C9122D5C6}"/>
              </a:ext>
            </a:extLst>
          </p:cNvPr>
          <p:cNvSpPr/>
          <p:nvPr/>
        </p:nvSpPr>
        <p:spPr>
          <a:xfrm>
            <a:off x="5985770" y="81695"/>
            <a:ext cx="705774" cy="171318"/>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pt-BR" sz="1350">
              <a:solidFill>
                <a:prstClr val="white"/>
              </a:solidFill>
              <a:latin typeface="Open Sans"/>
              <a:cs typeface="Arial"/>
              <a:sym typeface="Arial"/>
            </a:endParaRPr>
          </a:p>
        </p:txBody>
      </p:sp>
      <p:pic>
        <p:nvPicPr>
          <p:cNvPr id="8" name="Imagem 7">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7" y="99751"/>
            <a:ext cx="7312710" cy="617222"/>
          </a:xfrm>
          <a:prstGeom prst="rect">
            <a:avLst/>
          </a:prstGeom>
        </p:spPr>
      </p:pic>
      <p:sp>
        <p:nvSpPr>
          <p:cNvPr id="9" name="CaixaDeTexto 8">
            <a:extLst>
              <a:ext uri="{FF2B5EF4-FFF2-40B4-BE49-F238E27FC236}">
                <a16:creationId xmlns:a16="http://schemas.microsoft.com/office/drawing/2014/main" id="{FCD4CABB-0A5A-6C3B-74B9-5B3C446A6BFC}"/>
              </a:ext>
            </a:extLst>
          </p:cNvPr>
          <p:cNvSpPr txBox="1"/>
          <p:nvPr/>
        </p:nvSpPr>
        <p:spPr>
          <a:xfrm>
            <a:off x="616457" y="191458"/>
            <a:ext cx="6579797"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Contatos Equipe de Agentes – Financeiro</a:t>
            </a:r>
          </a:p>
        </p:txBody>
      </p:sp>
      <p:pic>
        <p:nvPicPr>
          <p:cNvPr id="95" name="Imagem 94" descr="CoperSAP-Logo-2-+-Slogan.png"/>
          <p:cNvPicPr>
            <a:picLocks noChangeAspect="1"/>
          </p:cNvPicPr>
          <p:nvPr/>
        </p:nvPicPr>
        <p:blipFill rotWithShape="1">
          <a:blip r:embed="rId4" cstate="print"/>
          <a:srcRect t="31142" r="44201" b="6510"/>
          <a:stretch/>
        </p:blipFill>
        <p:spPr>
          <a:xfrm>
            <a:off x="8075053" y="125032"/>
            <a:ext cx="931188" cy="255961"/>
          </a:xfrm>
          <a:prstGeom prst="rect">
            <a:avLst/>
          </a:prstGeom>
        </p:spPr>
      </p:pic>
      <p:pic>
        <p:nvPicPr>
          <p:cNvPr id="26" name="Imagem 25">
            <a:extLst>
              <a:ext uri="{FF2B5EF4-FFF2-40B4-BE49-F238E27FC236}">
                <a16:creationId xmlns:a16="http://schemas.microsoft.com/office/drawing/2014/main" id="{49C140DF-AF2E-5572-949E-C5C09A02E460}"/>
              </a:ext>
            </a:extLst>
          </p:cNvPr>
          <p:cNvPicPr>
            <a:picLocks noChangeAspect="1"/>
          </p:cNvPicPr>
          <p:nvPr/>
        </p:nvPicPr>
        <p:blipFill>
          <a:blip r:embed="rId5"/>
          <a:stretch>
            <a:fillRect/>
          </a:stretch>
        </p:blipFill>
        <p:spPr>
          <a:xfrm rot="5400000">
            <a:off x="52924" y="133709"/>
            <a:ext cx="632927" cy="559568"/>
          </a:xfrm>
          <a:prstGeom prst="rect">
            <a:avLst/>
          </a:prstGeom>
          <a:effectLst/>
        </p:spPr>
      </p:pic>
      <p:graphicFrame>
        <p:nvGraphicFramePr>
          <p:cNvPr id="7" name="Tabela 6">
            <a:extLst>
              <a:ext uri="{FF2B5EF4-FFF2-40B4-BE49-F238E27FC236}">
                <a16:creationId xmlns:a16="http://schemas.microsoft.com/office/drawing/2014/main" id="{0AEB4A1D-1EE8-3702-31DF-493F5938F7FE}"/>
              </a:ext>
            </a:extLst>
          </p:cNvPr>
          <p:cNvGraphicFramePr>
            <a:graphicFrameLocks noGrp="1"/>
          </p:cNvGraphicFramePr>
          <p:nvPr>
            <p:extLst>
              <p:ext uri="{D42A27DB-BD31-4B8C-83A1-F6EECF244321}">
                <p14:modId xmlns:p14="http://schemas.microsoft.com/office/powerpoint/2010/main" val="1989673809"/>
              </p:ext>
            </p:extLst>
          </p:nvPr>
        </p:nvGraphicFramePr>
        <p:xfrm>
          <a:off x="158607" y="1125756"/>
          <a:ext cx="8847634" cy="3687988"/>
        </p:xfrm>
        <a:graphic>
          <a:graphicData uri="http://schemas.openxmlformats.org/drawingml/2006/table">
            <a:tbl>
              <a:tblPr/>
              <a:tblGrid>
                <a:gridCol w="734244">
                  <a:extLst>
                    <a:ext uri="{9D8B030D-6E8A-4147-A177-3AD203B41FA5}">
                      <a16:colId xmlns:a16="http://schemas.microsoft.com/office/drawing/2014/main" val="3187601800"/>
                    </a:ext>
                  </a:extLst>
                </a:gridCol>
                <a:gridCol w="761778">
                  <a:extLst>
                    <a:ext uri="{9D8B030D-6E8A-4147-A177-3AD203B41FA5}">
                      <a16:colId xmlns:a16="http://schemas.microsoft.com/office/drawing/2014/main" val="2403738316"/>
                    </a:ext>
                  </a:extLst>
                </a:gridCol>
                <a:gridCol w="1092188">
                  <a:extLst>
                    <a:ext uri="{9D8B030D-6E8A-4147-A177-3AD203B41FA5}">
                      <a16:colId xmlns:a16="http://schemas.microsoft.com/office/drawing/2014/main" val="222231175"/>
                    </a:ext>
                  </a:extLst>
                </a:gridCol>
                <a:gridCol w="1973279">
                  <a:extLst>
                    <a:ext uri="{9D8B030D-6E8A-4147-A177-3AD203B41FA5}">
                      <a16:colId xmlns:a16="http://schemas.microsoft.com/office/drawing/2014/main" val="1771378222"/>
                    </a:ext>
                  </a:extLst>
                </a:gridCol>
                <a:gridCol w="569039">
                  <a:extLst>
                    <a:ext uri="{9D8B030D-6E8A-4147-A177-3AD203B41FA5}">
                      <a16:colId xmlns:a16="http://schemas.microsoft.com/office/drawing/2014/main" val="1262640095"/>
                    </a:ext>
                  </a:extLst>
                </a:gridCol>
                <a:gridCol w="2065058">
                  <a:extLst>
                    <a:ext uri="{9D8B030D-6E8A-4147-A177-3AD203B41FA5}">
                      <a16:colId xmlns:a16="http://schemas.microsoft.com/office/drawing/2014/main" val="2310347786"/>
                    </a:ext>
                  </a:extLst>
                </a:gridCol>
                <a:gridCol w="761778">
                  <a:extLst>
                    <a:ext uri="{9D8B030D-6E8A-4147-A177-3AD203B41FA5}">
                      <a16:colId xmlns:a16="http://schemas.microsoft.com/office/drawing/2014/main" val="1213344262"/>
                    </a:ext>
                  </a:extLst>
                </a:gridCol>
                <a:gridCol w="890270">
                  <a:extLst>
                    <a:ext uri="{9D8B030D-6E8A-4147-A177-3AD203B41FA5}">
                      <a16:colId xmlns:a16="http://schemas.microsoft.com/office/drawing/2014/main" val="4054939326"/>
                    </a:ext>
                  </a:extLst>
                </a:gridCol>
              </a:tblGrid>
              <a:tr h="393508">
                <a:tc>
                  <a:txBody>
                    <a:bodyPr/>
                    <a:lstStyle/>
                    <a:p>
                      <a:pPr algn="ctr" fontAlgn="ctr"/>
                      <a:r>
                        <a:rPr lang="pt-BR" sz="800" b="1" i="0" u="none" strike="noStrike">
                          <a:solidFill>
                            <a:schemeClr val="bg1"/>
                          </a:solidFill>
                          <a:effectLst/>
                          <a:latin typeface="Trebuchet MS" panose="020B0603020202020204" pitchFamily="34" charset="0"/>
                        </a:rPr>
                        <a:t>Filial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URA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Área Negócio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Nome</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Matrícula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Endereço Teams / E-mail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Ramal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Locação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extLst>
                  <a:ext uri="{0D108BD9-81ED-4DB2-BD59-A6C34878D82A}">
                    <a16:rowId xmlns:a16="http://schemas.microsoft.com/office/drawing/2014/main" val="155312345"/>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Adilson Alfonso Di Bianco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8751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adilsondibianco@copercana.com.br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3000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2406936869"/>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Adriano Dias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5627</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adrianodias@copercana.com.br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395711660"/>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Alexandre Vanzella Morais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9652</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alexandrevanzella@copercana.com.br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3002</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127610747"/>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Aline Luciane Pereira Sponchiado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5665</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alinepereira@copercana.com.br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3003</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674716143"/>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Amanda Santos Souza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17245</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contacorrente1@copercana.com.br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3004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307952279"/>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Ana Paula Silva Devita Sesefredo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8945</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anapaula@copercana.com.br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3005</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4062147291"/>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Clovis Henrique Sicchieri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996</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clovissicchieri@copercana.com.br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3006</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668617071"/>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Giovana Salla Guimarães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10126</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contasareceber@copercana.com.br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3007</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175298889"/>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Luciana Cristina Souza Monteschio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9634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lucianacsouza@copercana.com.br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3008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622880300"/>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Nilton Cesar Schiavinato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7488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cadastro@copercana.com.br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3009</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712484965"/>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Paulo Zardo Junior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7013</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paulozardo@copercana.com.br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3010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917654801"/>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Pedro Aparecido Dandaro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9714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pedrodandaro@copercana.com.br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3011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305104131"/>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Reginaldo Trovo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4213</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reginaldotrovo@copercana.com.br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3012</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919514575"/>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Tomaza Regina Sanchez</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1269</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tomazasanches@copercana.com.br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3013</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592579450"/>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Financeiro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Virginia Ruy</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15750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cadastro3@copercana.com.br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3014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562464658"/>
                  </a:ext>
                </a:extLst>
              </a:tr>
            </a:tbl>
          </a:graphicData>
        </a:graphic>
      </p:graphicFrame>
    </p:spTree>
    <p:extLst>
      <p:ext uri="{BB962C8B-B14F-4D97-AF65-F5344CB8AC3E}">
        <p14:creationId xmlns:p14="http://schemas.microsoft.com/office/powerpoint/2010/main" val="382448398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tângulo 180">
            <a:extLst>
              <a:ext uri="{FF2B5EF4-FFF2-40B4-BE49-F238E27FC236}">
                <a16:creationId xmlns:a16="http://schemas.microsoft.com/office/drawing/2014/main" id="{0CD85227-B986-3576-1DFD-ED9C9122D5C6}"/>
              </a:ext>
            </a:extLst>
          </p:cNvPr>
          <p:cNvSpPr/>
          <p:nvPr/>
        </p:nvSpPr>
        <p:spPr>
          <a:xfrm>
            <a:off x="5985770" y="81695"/>
            <a:ext cx="705774" cy="171318"/>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pt-BR" sz="1350">
              <a:solidFill>
                <a:prstClr val="white"/>
              </a:solidFill>
              <a:latin typeface="Open Sans"/>
              <a:cs typeface="Arial"/>
              <a:sym typeface="Arial"/>
            </a:endParaRPr>
          </a:p>
        </p:txBody>
      </p:sp>
      <p:pic>
        <p:nvPicPr>
          <p:cNvPr id="8" name="Imagem 7">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7" y="99751"/>
            <a:ext cx="7312710" cy="617222"/>
          </a:xfrm>
          <a:prstGeom prst="rect">
            <a:avLst/>
          </a:prstGeom>
        </p:spPr>
      </p:pic>
      <p:sp>
        <p:nvSpPr>
          <p:cNvPr id="9" name="CaixaDeTexto 8">
            <a:extLst>
              <a:ext uri="{FF2B5EF4-FFF2-40B4-BE49-F238E27FC236}">
                <a16:creationId xmlns:a16="http://schemas.microsoft.com/office/drawing/2014/main" id="{FCD4CABB-0A5A-6C3B-74B9-5B3C446A6BFC}"/>
              </a:ext>
            </a:extLst>
          </p:cNvPr>
          <p:cNvSpPr txBox="1"/>
          <p:nvPr/>
        </p:nvSpPr>
        <p:spPr>
          <a:xfrm>
            <a:off x="616457" y="191458"/>
            <a:ext cx="6579797"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Contatos Equipe de Agentes – Gestão e TI</a:t>
            </a:r>
          </a:p>
        </p:txBody>
      </p:sp>
      <p:pic>
        <p:nvPicPr>
          <p:cNvPr id="95" name="Imagem 94" descr="CoperSAP-Logo-2-+-Slogan.png"/>
          <p:cNvPicPr>
            <a:picLocks noChangeAspect="1"/>
          </p:cNvPicPr>
          <p:nvPr/>
        </p:nvPicPr>
        <p:blipFill rotWithShape="1">
          <a:blip r:embed="rId4" cstate="print"/>
          <a:srcRect t="31142" r="44201" b="6510"/>
          <a:stretch/>
        </p:blipFill>
        <p:spPr>
          <a:xfrm>
            <a:off x="8075053" y="125032"/>
            <a:ext cx="931188" cy="255961"/>
          </a:xfrm>
          <a:prstGeom prst="rect">
            <a:avLst/>
          </a:prstGeom>
        </p:spPr>
      </p:pic>
      <p:pic>
        <p:nvPicPr>
          <p:cNvPr id="26" name="Imagem 25">
            <a:extLst>
              <a:ext uri="{FF2B5EF4-FFF2-40B4-BE49-F238E27FC236}">
                <a16:creationId xmlns:a16="http://schemas.microsoft.com/office/drawing/2014/main" id="{49C140DF-AF2E-5572-949E-C5C09A02E460}"/>
              </a:ext>
            </a:extLst>
          </p:cNvPr>
          <p:cNvPicPr>
            <a:picLocks noChangeAspect="1"/>
          </p:cNvPicPr>
          <p:nvPr/>
        </p:nvPicPr>
        <p:blipFill>
          <a:blip r:embed="rId5"/>
          <a:stretch>
            <a:fillRect/>
          </a:stretch>
        </p:blipFill>
        <p:spPr>
          <a:xfrm rot="5400000">
            <a:off x="52924" y="133709"/>
            <a:ext cx="632927" cy="559568"/>
          </a:xfrm>
          <a:prstGeom prst="rect">
            <a:avLst/>
          </a:prstGeom>
          <a:effectLst/>
        </p:spPr>
      </p:pic>
      <p:graphicFrame>
        <p:nvGraphicFramePr>
          <p:cNvPr id="7" name="Tabela 6">
            <a:extLst>
              <a:ext uri="{FF2B5EF4-FFF2-40B4-BE49-F238E27FC236}">
                <a16:creationId xmlns:a16="http://schemas.microsoft.com/office/drawing/2014/main" id="{0AEB4A1D-1EE8-3702-31DF-493F5938F7FE}"/>
              </a:ext>
            </a:extLst>
          </p:cNvPr>
          <p:cNvGraphicFramePr>
            <a:graphicFrameLocks noGrp="1"/>
          </p:cNvGraphicFramePr>
          <p:nvPr>
            <p:extLst>
              <p:ext uri="{D42A27DB-BD31-4B8C-83A1-F6EECF244321}">
                <p14:modId xmlns:p14="http://schemas.microsoft.com/office/powerpoint/2010/main" val="3609663648"/>
              </p:ext>
            </p:extLst>
          </p:nvPr>
        </p:nvGraphicFramePr>
        <p:xfrm>
          <a:off x="158607" y="1497462"/>
          <a:ext cx="8847634" cy="2589828"/>
        </p:xfrm>
        <a:graphic>
          <a:graphicData uri="http://schemas.openxmlformats.org/drawingml/2006/table">
            <a:tbl>
              <a:tblPr/>
              <a:tblGrid>
                <a:gridCol w="734244">
                  <a:extLst>
                    <a:ext uri="{9D8B030D-6E8A-4147-A177-3AD203B41FA5}">
                      <a16:colId xmlns:a16="http://schemas.microsoft.com/office/drawing/2014/main" val="3187601800"/>
                    </a:ext>
                  </a:extLst>
                </a:gridCol>
                <a:gridCol w="761778">
                  <a:extLst>
                    <a:ext uri="{9D8B030D-6E8A-4147-A177-3AD203B41FA5}">
                      <a16:colId xmlns:a16="http://schemas.microsoft.com/office/drawing/2014/main" val="2403738316"/>
                    </a:ext>
                  </a:extLst>
                </a:gridCol>
                <a:gridCol w="1092188">
                  <a:extLst>
                    <a:ext uri="{9D8B030D-6E8A-4147-A177-3AD203B41FA5}">
                      <a16:colId xmlns:a16="http://schemas.microsoft.com/office/drawing/2014/main" val="222231175"/>
                    </a:ext>
                  </a:extLst>
                </a:gridCol>
                <a:gridCol w="1973279">
                  <a:extLst>
                    <a:ext uri="{9D8B030D-6E8A-4147-A177-3AD203B41FA5}">
                      <a16:colId xmlns:a16="http://schemas.microsoft.com/office/drawing/2014/main" val="1771378222"/>
                    </a:ext>
                  </a:extLst>
                </a:gridCol>
                <a:gridCol w="569039">
                  <a:extLst>
                    <a:ext uri="{9D8B030D-6E8A-4147-A177-3AD203B41FA5}">
                      <a16:colId xmlns:a16="http://schemas.microsoft.com/office/drawing/2014/main" val="1262640095"/>
                    </a:ext>
                  </a:extLst>
                </a:gridCol>
                <a:gridCol w="2065058">
                  <a:extLst>
                    <a:ext uri="{9D8B030D-6E8A-4147-A177-3AD203B41FA5}">
                      <a16:colId xmlns:a16="http://schemas.microsoft.com/office/drawing/2014/main" val="2310347786"/>
                    </a:ext>
                  </a:extLst>
                </a:gridCol>
                <a:gridCol w="761778">
                  <a:extLst>
                    <a:ext uri="{9D8B030D-6E8A-4147-A177-3AD203B41FA5}">
                      <a16:colId xmlns:a16="http://schemas.microsoft.com/office/drawing/2014/main" val="1213344262"/>
                    </a:ext>
                  </a:extLst>
                </a:gridCol>
                <a:gridCol w="890270">
                  <a:extLst>
                    <a:ext uri="{9D8B030D-6E8A-4147-A177-3AD203B41FA5}">
                      <a16:colId xmlns:a16="http://schemas.microsoft.com/office/drawing/2014/main" val="4054939326"/>
                    </a:ext>
                  </a:extLst>
                </a:gridCol>
              </a:tblGrid>
              <a:tr h="393508">
                <a:tc>
                  <a:txBody>
                    <a:bodyPr/>
                    <a:lstStyle/>
                    <a:p>
                      <a:pPr algn="ctr" fontAlgn="ctr"/>
                      <a:r>
                        <a:rPr lang="pt-BR" sz="800" b="1" i="0" u="none" strike="noStrike">
                          <a:solidFill>
                            <a:schemeClr val="bg1"/>
                          </a:solidFill>
                          <a:effectLst/>
                          <a:latin typeface="Trebuchet MS" panose="020B0603020202020204" pitchFamily="34" charset="0"/>
                        </a:rPr>
                        <a:t>Filial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URA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Área Negócio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Nome</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Matrícula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Endereço Teams / E-mail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Ramal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Locação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extLst>
                  <a:ext uri="{0D108BD9-81ED-4DB2-BD59-A6C34878D82A}">
                    <a16:rowId xmlns:a16="http://schemas.microsoft.com/office/drawing/2014/main" val="155312345"/>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Gestao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Projetos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Márcio Andrei Fonseca Ribeiro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14724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marcioribeiro@copercana.com.br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3036</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2406936869"/>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Gestao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Projetos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Newton Tambelini Júnior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14679</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newtontambelini@copercana.com.br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3037</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395711660"/>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Adriano Cesar Sverzut</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3125</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adrianosverzut@copercana.com.br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3024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127610747"/>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Carlos José Aparecido Perri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4948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carlosperri@copercana.com.br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3025</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674716143"/>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Edilson Manoel Dos Santos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9408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edilsonsantos@copercana.com.br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3026</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307952279"/>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Gabriela Ambrosio Campanine</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14307</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gabrielacampanine@copercana.com.br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3027</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4062147291"/>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Julio Cesar Marques Pires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11634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jpires@copercana.com.br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3028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668617071"/>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Guilherme Sicchieri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1590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guilhermesicchieri@copercana.com.br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3029</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175298889"/>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Rubens Luis Lanowyk Lima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5456</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rubenslima@copercana.com.br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3030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622880300"/>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Lazaro Rodrigues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1971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lazarorodrigues@copercana.com.br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3031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dirty="0">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712484965"/>
                  </a:ext>
                </a:extLst>
              </a:tr>
            </a:tbl>
          </a:graphicData>
        </a:graphic>
      </p:graphicFrame>
    </p:spTree>
    <p:extLst>
      <p:ext uri="{BB962C8B-B14F-4D97-AF65-F5344CB8AC3E}">
        <p14:creationId xmlns:p14="http://schemas.microsoft.com/office/powerpoint/2010/main" val="322174188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tângulo 180">
            <a:extLst>
              <a:ext uri="{FF2B5EF4-FFF2-40B4-BE49-F238E27FC236}">
                <a16:creationId xmlns:a16="http://schemas.microsoft.com/office/drawing/2014/main" id="{0CD85227-B986-3576-1DFD-ED9C9122D5C6}"/>
              </a:ext>
            </a:extLst>
          </p:cNvPr>
          <p:cNvSpPr/>
          <p:nvPr/>
        </p:nvSpPr>
        <p:spPr>
          <a:xfrm>
            <a:off x="5985770" y="81695"/>
            <a:ext cx="705774" cy="171318"/>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pt-BR" sz="1350">
              <a:solidFill>
                <a:prstClr val="white"/>
              </a:solidFill>
              <a:latin typeface="Open Sans"/>
              <a:cs typeface="Arial"/>
              <a:sym typeface="Arial"/>
            </a:endParaRPr>
          </a:p>
        </p:txBody>
      </p:sp>
      <p:pic>
        <p:nvPicPr>
          <p:cNvPr id="8" name="Imagem 7">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7" y="99751"/>
            <a:ext cx="7312710" cy="617222"/>
          </a:xfrm>
          <a:prstGeom prst="rect">
            <a:avLst/>
          </a:prstGeom>
        </p:spPr>
      </p:pic>
      <p:sp>
        <p:nvSpPr>
          <p:cNvPr id="9" name="CaixaDeTexto 8">
            <a:extLst>
              <a:ext uri="{FF2B5EF4-FFF2-40B4-BE49-F238E27FC236}">
                <a16:creationId xmlns:a16="http://schemas.microsoft.com/office/drawing/2014/main" id="{FCD4CABB-0A5A-6C3B-74B9-5B3C446A6BFC}"/>
              </a:ext>
            </a:extLst>
          </p:cNvPr>
          <p:cNvSpPr txBox="1"/>
          <p:nvPr/>
        </p:nvSpPr>
        <p:spPr>
          <a:xfrm>
            <a:off x="616457" y="191458"/>
            <a:ext cx="6579797"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Contatos Equipe de Agentes – Grãos</a:t>
            </a:r>
          </a:p>
        </p:txBody>
      </p:sp>
      <p:pic>
        <p:nvPicPr>
          <p:cNvPr id="95" name="Imagem 94" descr="CoperSAP-Logo-2-+-Slogan.png"/>
          <p:cNvPicPr>
            <a:picLocks noChangeAspect="1"/>
          </p:cNvPicPr>
          <p:nvPr/>
        </p:nvPicPr>
        <p:blipFill rotWithShape="1">
          <a:blip r:embed="rId4" cstate="print"/>
          <a:srcRect t="31142" r="44201" b="6510"/>
          <a:stretch/>
        </p:blipFill>
        <p:spPr>
          <a:xfrm>
            <a:off x="8075053" y="125032"/>
            <a:ext cx="931188" cy="255961"/>
          </a:xfrm>
          <a:prstGeom prst="rect">
            <a:avLst/>
          </a:prstGeom>
        </p:spPr>
      </p:pic>
      <p:pic>
        <p:nvPicPr>
          <p:cNvPr id="26" name="Imagem 25">
            <a:extLst>
              <a:ext uri="{FF2B5EF4-FFF2-40B4-BE49-F238E27FC236}">
                <a16:creationId xmlns:a16="http://schemas.microsoft.com/office/drawing/2014/main" id="{49C140DF-AF2E-5572-949E-C5C09A02E460}"/>
              </a:ext>
            </a:extLst>
          </p:cNvPr>
          <p:cNvPicPr>
            <a:picLocks noChangeAspect="1"/>
          </p:cNvPicPr>
          <p:nvPr/>
        </p:nvPicPr>
        <p:blipFill>
          <a:blip r:embed="rId5"/>
          <a:stretch>
            <a:fillRect/>
          </a:stretch>
        </p:blipFill>
        <p:spPr>
          <a:xfrm rot="5400000">
            <a:off x="52924" y="133709"/>
            <a:ext cx="632927" cy="559568"/>
          </a:xfrm>
          <a:prstGeom prst="rect">
            <a:avLst/>
          </a:prstGeom>
          <a:effectLst/>
        </p:spPr>
      </p:pic>
      <p:graphicFrame>
        <p:nvGraphicFramePr>
          <p:cNvPr id="7" name="Tabela 6">
            <a:extLst>
              <a:ext uri="{FF2B5EF4-FFF2-40B4-BE49-F238E27FC236}">
                <a16:creationId xmlns:a16="http://schemas.microsoft.com/office/drawing/2014/main" id="{0AEB4A1D-1EE8-3702-31DF-493F5938F7FE}"/>
              </a:ext>
            </a:extLst>
          </p:cNvPr>
          <p:cNvGraphicFramePr>
            <a:graphicFrameLocks noGrp="1"/>
          </p:cNvGraphicFramePr>
          <p:nvPr>
            <p:extLst>
              <p:ext uri="{D42A27DB-BD31-4B8C-83A1-F6EECF244321}">
                <p14:modId xmlns:p14="http://schemas.microsoft.com/office/powerpoint/2010/main" val="183189701"/>
              </p:ext>
            </p:extLst>
          </p:nvPr>
        </p:nvGraphicFramePr>
        <p:xfrm>
          <a:off x="148183" y="1467726"/>
          <a:ext cx="8847634" cy="2589828"/>
        </p:xfrm>
        <a:graphic>
          <a:graphicData uri="http://schemas.openxmlformats.org/drawingml/2006/table">
            <a:tbl>
              <a:tblPr/>
              <a:tblGrid>
                <a:gridCol w="734244">
                  <a:extLst>
                    <a:ext uri="{9D8B030D-6E8A-4147-A177-3AD203B41FA5}">
                      <a16:colId xmlns:a16="http://schemas.microsoft.com/office/drawing/2014/main" val="3187601800"/>
                    </a:ext>
                  </a:extLst>
                </a:gridCol>
                <a:gridCol w="761778">
                  <a:extLst>
                    <a:ext uri="{9D8B030D-6E8A-4147-A177-3AD203B41FA5}">
                      <a16:colId xmlns:a16="http://schemas.microsoft.com/office/drawing/2014/main" val="2403738316"/>
                    </a:ext>
                  </a:extLst>
                </a:gridCol>
                <a:gridCol w="1092188">
                  <a:extLst>
                    <a:ext uri="{9D8B030D-6E8A-4147-A177-3AD203B41FA5}">
                      <a16:colId xmlns:a16="http://schemas.microsoft.com/office/drawing/2014/main" val="222231175"/>
                    </a:ext>
                  </a:extLst>
                </a:gridCol>
                <a:gridCol w="1973279">
                  <a:extLst>
                    <a:ext uri="{9D8B030D-6E8A-4147-A177-3AD203B41FA5}">
                      <a16:colId xmlns:a16="http://schemas.microsoft.com/office/drawing/2014/main" val="1771378222"/>
                    </a:ext>
                  </a:extLst>
                </a:gridCol>
                <a:gridCol w="569039">
                  <a:extLst>
                    <a:ext uri="{9D8B030D-6E8A-4147-A177-3AD203B41FA5}">
                      <a16:colId xmlns:a16="http://schemas.microsoft.com/office/drawing/2014/main" val="1262640095"/>
                    </a:ext>
                  </a:extLst>
                </a:gridCol>
                <a:gridCol w="2065058">
                  <a:extLst>
                    <a:ext uri="{9D8B030D-6E8A-4147-A177-3AD203B41FA5}">
                      <a16:colId xmlns:a16="http://schemas.microsoft.com/office/drawing/2014/main" val="2310347786"/>
                    </a:ext>
                  </a:extLst>
                </a:gridCol>
                <a:gridCol w="761778">
                  <a:extLst>
                    <a:ext uri="{9D8B030D-6E8A-4147-A177-3AD203B41FA5}">
                      <a16:colId xmlns:a16="http://schemas.microsoft.com/office/drawing/2014/main" val="1213344262"/>
                    </a:ext>
                  </a:extLst>
                </a:gridCol>
                <a:gridCol w="890270">
                  <a:extLst>
                    <a:ext uri="{9D8B030D-6E8A-4147-A177-3AD203B41FA5}">
                      <a16:colId xmlns:a16="http://schemas.microsoft.com/office/drawing/2014/main" val="4054939326"/>
                    </a:ext>
                  </a:extLst>
                </a:gridCol>
              </a:tblGrid>
              <a:tr h="393508">
                <a:tc>
                  <a:txBody>
                    <a:bodyPr/>
                    <a:lstStyle/>
                    <a:p>
                      <a:pPr algn="ctr" fontAlgn="ctr"/>
                      <a:r>
                        <a:rPr lang="pt-BR" sz="800" b="1" i="0" u="none" strike="noStrike">
                          <a:solidFill>
                            <a:schemeClr val="bg1"/>
                          </a:solidFill>
                          <a:effectLst/>
                          <a:latin typeface="Trebuchet MS" panose="020B0603020202020204" pitchFamily="34" charset="0"/>
                        </a:rPr>
                        <a:t>Filial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URA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Área Negócio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Nome</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Matrícula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Endereço Teams / E-mail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Ramal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Locação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extLst>
                  <a:ext uri="{0D108BD9-81ED-4DB2-BD59-A6C34878D82A}">
                    <a16:rowId xmlns:a16="http://schemas.microsoft.com/office/drawing/2014/main" val="155312345"/>
                  </a:ext>
                </a:extLst>
              </a:tr>
              <a:tr h="219632">
                <a:tc>
                  <a:txBody>
                    <a:bodyPr/>
                    <a:lstStyle/>
                    <a:p>
                      <a:pPr algn="ctr" fontAlgn="ctr"/>
                      <a:r>
                        <a:rPr lang="pt-BR" sz="800" b="0" i="0" u="none" strike="noStrike">
                          <a:solidFill>
                            <a:srgbClr val="000000"/>
                          </a:solidFill>
                          <a:effectLst/>
                          <a:latin typeface="Calibri" panose="020F0502020204030204" pitchFamily="34" charset="0"/>
                        </a:rPr>
                        <a:t>1004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Graos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Insumos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Luis Gustavo da Silva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11618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luisgustavo@copercana.com.br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3046</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2406936869"/>
                  </a:ext>
                </a:extLst>
              </a:tr>
              <a:tr h="219632">
                <a:tc>
                  <a:txBody>
                    <a:bodyPr/>
                    <a:lstStyle/>
                    <a:p>
                      <a:pPr algn="ctr" fontAlgn="ctr"/>
                      <a:r>
                        <a:rPr lang="pt-BR" sz="800" b="0" i="0" u="none" strike="noStrike">
                          <a:solidFill>
                            <a:srgbClr val="000000"/>
                          </a:solidFill>
                          <a:effectLst/>
                          <a:latin typeface="Calibri" panose="020F0502020204030204" pitchFamily="34" charset="0"/>
                        </a:rPr>
                        <a:t>1004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Graos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Unigrãos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Douglas Henrique Saraiva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12775</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douglassaraiva@copercana.com.br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3038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395711660"/>
                  </a:ext>
                </a:extLst>
              </a:tr>
              <a:tr h="219632">
                <a:tc>
                  <a:txBody>
                    <a:bodyPr/>
                    <a:lstStyle/>
                    <a:p>
                      <a:pPr algn="ctr" fontAlgn="ctr"/>
                      <a:r>
                        <a:rPr lang="pt-BR" sz="800" b="0" i="0" u="none" strike="noStrike">
                          <a:solidFill>
                            <a:srgbClr val="000000"/>
                          </a:solidFill>
                          <a:effectLst/>
                          <a:latin typeface="Calibri" panose="020F0502020204030204" pitchFamily="34" charset="0"/>
                        </a:rPr>
                        <a:t>1004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Graos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Unigrãos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Larissa Santos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15564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larissasantos@copercana.com.br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3039</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127610747"/>
                  </a:ext>
                </a:extLst>
              </a:tr>
              <a:tr h="219632">
                <a:tc>
                  <a:txBody>
                    <a:bodyPr/>
                    <a:lstStyle/>
                    <a:p>
                      <a:pPr algn="ctr" fontAlgn="ctr"/>
                      <a:r>
                        <a:rPr lang="pt-BR" sz="800" b="0" i="0" u="none" strike="noStrike">
                          <a:solidFill>
                            <a:srgbClr val="000000"/>
                          </a:solidFill>
                          <a:effectLst/>
                          <a:latin typeface="Calibri" panose="020F0502020204030204" pitchFamily="34" charset="0"/>
                        </a:rPr>
                        <a:t>1004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Graos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Unigrãos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Rafael Roberto De Assis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15958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rafaelassis@copercana.com.br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3040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674716143"/>
                  </a:ext>
                </a:extLst>
              </a:tr>
              <a:tr h="219632">
                <a:tc>
                  <a:txBody>
                    <a:bodyPr/>
                    <a:lstStyle/>
                    <a:p>
                      <a:pPr algn="ctr" fontAlgn="ctr"/>
                      <a:r>
                        <a:rPr lang="pt-BR" sz="800" b="0" i="0" u="none" strike="noStrike">
                          <a:solidFill>
                            <a:srgbClr val="000000"/>
                          </a:solidFill>
                          <a:effectLst/>
                          <a:latin typeface="Calibri" panose="020F0502020204030204" pitchFamily="34" charset="0"/>
                        </a:rPr>
                        <a:t>1004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Graos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Unigrãos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Beatriz Amanda Limiro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13662</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beatrizlimiro@copercana.com.br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3041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307952279"/>
                  </a:ext>
                </a:extLst>
              </a:tr>
              <a:tr h="219632">
                <a:tc>
                  <a:txBody>
                    <a:bodyPr/>
                    <a:lstStyle/>
                    <a:p>
                      <a:pPr algn="ctr" fontAlgn="ctr"/>
                      <a:r>
                        <a:rPr lang="pt-BR" sz="800" b="0" i="0" u="none" strike="noStrike">
                          <a:solidFill>
                            <a:srgbClr val="000000"/>
                          </a:solidFill>
                          <a:effectLst/>
                          <a:latin typeface="Calibri" panose="020F0502020204030204" pitchFamily="34" charset="0"/>
                        </a:rPr>
                        <a:t>1004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Graos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Unigrãos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Edson de Oliveira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8738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edsonoliveira@copercana.com.br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3042</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4062147291"/>
                  </a:ext>
                </a:extLst>
              </a:tr>
              <a:tr h="219632">
                <a:tc>
                  <a:txBody>
                    <a:bodyPr/>
                    <a:lstStyle/>
                    <a:p>
                      <a:pPr algn="ctr" fontAlgn="ctr"/>
                      <a:r>
                        <a:rPr lang="pt-BR" sz="800" b="0" i="0" u="none" strike="noStrike">
                          <a:solidFill>
                            <a:srgbClr val="000000"/>
                          </a:solidFill>
                          <a:effectLst/>
                          <a:latin typeface="Calibri" panose="020F0502020204030204" pitchFamily="34" charset="0"/>
                        </a:rPr>
                        <a:t>1004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Graos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Unigrãos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Gabriel Pereira Crepaldi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14798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gabrielcrepaldi@copercana.com.br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3043</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668617071"/>
                  </a:ext>
                </a:extLst>
              </a:tr>
              <a:tr h="219632">
                <a:tc>
                  <a:txBody>
                    <a:bodyPr/>
                    <a:lstStyle/>
                    <a:p>
                      <a:pPr algn="ctr" fontAlgn="ctr"/>
                      <a:r>
                        <a:rPr lang="pt-BR" sz="800" b="0" i="0" u="none" strike="noStrike">
                          <a:solidFill>
                            <a:srgbClr val="000000"/>
                          </a:solidFill>
                          <a:effectLst/>
                          <a:latin typeface="Calibri" panose="020F0502020204030204" pitchFamily="34" charset="0"/>
                        </a:rPr>
                        <a:t>1004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Graos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Unigrãos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Gabriela Faria da Silva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14100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admsemente@copercana.com.br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3044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175298889"/>
                  </a:ext>
                </a:extLst>
              </a:tr>
              <a:tr h="219632">
                <a:tc>
                  <a:txBody>
                    <a:bodyPr/>
                    <a:lstStyle/>
                    <a:p>
                      <a:pPr algn="ctr" fontAlgn="ctr"/>
                      <a:r>
                        <a:rPr lang="pt-BR" sz="800" b="0" i="0" u="none" strike="noStrike">
                          <a:solidFill>
                            <a:srgbClr val="000000"/>
                          </a:solidFill>
                          <a:effectLst/>
                          <a:latin typeface="Calibri" panose="020F0502020204030204" pitchFamily="34" charset="0"/>
                        </a:rPr>
                        <a:t>1004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Graos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Unigrãos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Natália da Cruz Silva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10147</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nataliacruz@copercana.com.br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3045</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622880300"/>
                  </a:ext>
                </a:extLst>
              </a:tr>
              <a:tr h="219632">
                <a:tc>
                  <a:txBody>
                    <a:bodyPr/>
                    <a:lstStyle/>
                    <a:p>
                      <a:pPr algn="ctr" fontAlgn="ctr"/>
                      <a:r>
                        <a:rPr lang="pt-BR" sz="800" b="0" i="0" u="none" strike="noStrike">
                          <a:solidFill>
                            <a:srgbClr val="000000"/>
                          </a:solidFill>
                          <a:effectLst/>
                          <a:latin typeface="Calibri" panose="020F0502020204030204" pitchFamily="34" charset="0"/>
                        </a:rPr>
                        <a:t>1004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Graos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Unigrãos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Ana Carolina De Carvalho Pinto Silva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11180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qualidadelabsolos@copercana.com.br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3047</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712484965"/>
                  </a:ext>
                </a:extLst>
              </a:tr>
            </a:tbl>
          </a:graphicData>
        </a:graphic>
      </p:graphicFrame>
    </p:spTree>
    <p:extLst>
      <p:ext uri="{BB962C8B-B14F-4D97-AF65-F5344CB8AC3E}">
        <p14:creationId xmlns:p14="http://schemas.microsoft.com/office/powerpoint/2010/main" val="28806489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tângulo 180">
            <a:extLst>
              <a:ext uri="{FF2B5EF4-FFF2-40B4-BE49-F238E27FC236}">
                <a16:creationId xmlns:a16="http://schemas.microsoft.com/office/drawing/2014/main" id="{0CD85227-B986-3576-1DFD-ED9C9122D5C6}"/>
              </a:ext>
            </a:extLst>
          </p:cNvPr>
          <p:cNvSpPr/>
          <p:nvPr/>
        </p:nvSpPr>
        <p:spPr>
          <a:xfrm>
            <a:off x="5985770" y="81695"/>
            <a:ext cx="705774" cy="171318"/>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pt-BR" sz="1350">
              <a:solidFill>
                <a:prstClr val="white"/>
              </a:solidFill>
              <a:latin typeface="Open Sans"/>
              <a:cs typeface="Arial"/>
              <a:sym typeface="Arial"/>
            </a:endParaRPr>
          </a:p>
        </p:txBody>
      </p:sp>
      <p:pic>
        <p:nvPicPr>
          <p:cNvPr id="8" name="Imagem 7">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7" y="99751"/>
            <a:ext cx="7312710" cy="617222"/>
          </a:xfrm>
          <a:prstGeom prst="rect">
            <a:avLst/>
          </a:prstGeom>
        </p:spPr>
      </p:pic>
      <p:sp>
        <p:nvSpPr>
          <p:cNvPr id="9" name="CaixaDeTexto 8">
            <a:extLst>
              <a:ext uri="{FF2B5EF4-FFF2-40B4-BE49-F238E27FC236}">
                <a16:creationId xmlns:a16="http://schemas.microsoft.com/office/drawing/2014/main" id="{FCD4CABB-0A5A-6C3B-74B9-5B3C446A6BFC}"/>
              </a:ext>
            </a:extLst>
          </p:cNvPr>
          <p:cNvSpPr txBox="1"/>
          <p:nvPr/>
        </p:nvSpPr>
        <p:spPr>
          <a:xfrm>
            <a:off x="616457" y="191458"/>
            <a:ext cx="6579797"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Contatos Equipe de Agentes – Insumos</a:t>
            </a:r>
          </a:p>
        </p:txBody>
      </p:sp>
      <p:pic>
        <p:nvPicPr>
          <p:cNvPr id="95" name="Imagem 94" descr="CoperSAP-Logo-2-+-Slogan.png"/>
          <p:cNvPicPr>
            <a:picLocks noChangeAspect="1"/>
          </p:cNvPicPr>
          <p:nvPr/>
        </p:nvPicPr>
        <p:blipFill rotWithShape="1">
          <a:blip r:embed="rId4" cstate="print"/>
          <a:srcRect t="31142" r="44201" b="6510"/>
          <a:stretch/>
        </p:blipFill>
        <p:spPr>
          <a:xfrm>
            <a:off x="8075053" y="125032"/>
            <a:ext cx="931188" cy="255961"/>
          </a:xfrm>
          <a:prstGeom prst="rect">
            <a:avLst/>
          </a:prstGeom>
        </p:spPr>
      </p:pic>
      <p:pic>
        <p:nvPicPr>
          <p:cNvPr id="26" name="Imagem 25">
            <a:extLst>
              <a:ext uri="{FF2B5EF4-FFF2-40B4-BE49-F238E27FC236}">
                <a16:creationId xmlns:a16="http://schemas.microsoft.com/office/drawing/2014/main" id="{49C140DF-AF2E-5572-949E-C5C09A02E460}"/>
              </a:ext>
            </a:extLst>
          </p:cNvPr>
          <p:cNvPicPr>
            <a:picLocks noChangeAspect="1"/>
          </p:cNvPicPr>
          <p:nvPr/>
        </p:nvPicPr>
        <p:blipFill>
          <a:blip r:embed="rId5"/>
          <a:stretch>
            <a:fillRect/>
          </a:stretch>
        </p:blipFill>
        <p:spPr>
          <a:xfrm rot="5400000">
            <a:off x="52924" y="133709"/>
            <a:ext cx="632927" cy="559568"/>
          </a:xfrm>
          <a:prstGeom prst="rect">
            <a:avLst/>
          </a:prstGeom>
          <a:effectLst/>
        </p:spPr>
      </p:pic>
      <p:graphicFrame>
        <p:nvGraphicFramePr>
          <p:cNvPr id="7" name="Tabela 6">
            <a:extLst>
              <a:ext uri="{FF2B5EF4-FFF2-40B4-BE49-F238E27FC236}">
                <a16:creationId xmlns:a16="http://schemas.microsoft.com/office/drawing/2014/main" id="{0AEB4A1D-1EE8-3702-31DF-493F5938F7FE}"/>
              </a:ext>
            </a:extLst>
          </p:cNvPr>
          <p:cNvGraphicFramePr>
            <a:graphicFrameLocks noGrp="1"/>
          </p:cNvGraphicFramePr>
          <p:nvPr>
            <p:extLst>
              <p:ext uri="{D42A27DB-BD31-4B8C-83A1-F6EECF244321}">
                <p14:modId xmlns:p14="http://schemas.microsoft.com/office/powerpoint/2010/main" val="2019004466"/>
              </p:ext>
            </p:extLst>
          </p:nvPr>
        </p:nvGraphicFramePr>
        <p:xfrm>
          <a:off x="148183" y="2045548"/>
          <a:ext cx="8847634" cy="1052404"/>
        </p:xfrm>
        <a:graphic>
          <a:graphicData uri="http://schemas.openxmlformats.org/drawingml/2006/table">
            <a:tbl>
              <a:tblPr/>
              <a:tblGrid>
                <a:gridCol w="734244">
                  <a:extLst>
                    <a:ext uri="{9D8B030D-6E8A-4147-A177-3AD203B41FA5}">
                      <a16:colId xmlns:a16="http://schemas.microsoft.com/office/drawing/2014/main" val="3187601800"/>
                    </a:ext>
                  </a:extLst>
                </a:gridCol>
                <a:gridCol w="761778">
                  <a:extLst>
                    <a:ext uri="{9D8B030D-6E8A-4147-A177-3AD203B41FA5}">
                      <a16:colId xmlns:a16="http://schemas.microsoft.com/office/drawing/2014/main" val="2403738316"/>
                    </a:ext>
                  </a:extLst>
                </a:gridCol>
                <a:gridCol w="1092188">
                  <a:extLst>
                    <a:ext uri="{9D8B030D-6E8A-4147-A177-3AD203B41FA5}">
                      <a16:colId xmlns:a16="http://schemas.microsoft.com/office/drawing/2014/main" val="222231175"/>
                    </a:ext>
                  </a:extLst>
                </a:gridCol>
                <a:gridCol w="1973279">
                  <a:extLst>
                    <a:ext uri="{9D8B030D-6E8A-4147-A177-3AD203B41FA5}">
                      <a16:colId xmlns:a16="http://schemas.microsoft.com/office/drawing/2014/main" val="1771378222"/>
                    </a:ext>
                  </a:extLst>
                </a:gridCol>
                <a:gridCol w="569039">
                  <a:extLst>
                    <a:ext uri="{9D8B030D-6E8A-4147-A177-3AD203B41FA5}">
                      <a16:colId xmlns:a16="http://schemas.microsoft.com/office/drawing/2014/main" val="1262640095"/>
                    </a:ext>
                  </a:extLst>
                </a:gridCol>
                <a:gridCol w="2065058">
                  <a:extLst>
                    <a:ext uri="{9D8B030D-6E8A-4147-A177-3AD203B41FA5}">
                      <a16:colId xmlns:a16="http://schemas.microsoft.com/office/drawing/2014/main" val="2310347786"/>
                    </a:ext>
                  </a:extLst>
                </a:gridCol>
                <a:gridCol w="761778">
                  <a:extLst>
                    <a:ext uri="{9D8B030D-6E8A-4147-A177-3AD203B41FA5}">
                      <a16:colId xmlns:a16="http://schemas.microsoft.com/office/drawing/2014/main" val="1213344262"/>
                    </a:ext>
                  </a:extLst>
                </a:gridCol>
                <a:gridCol w="890270">
                  <a:extLst>
                    <a:ext uri="{9D8B030D-6E8A-4147-A177-3AD203B41FA5}">
                      <a16:colId xmlns:a16="http://schemas.microsoft.com/office/drawing/2014/main" val="4054939326"/>
                    </a:ext>
                  </a:extLst>
                </a:gridCol>
              </a:tblGrid>
              <a:tr h="393508">
                <a:tc>
                  <a:txBody>
                    <a:bodyPr/>
                    <a:lstStyle/>
                    <a:p>
                      <a:pPr algn="ctr" fontAlgn="ctr"/>
                      <a:r>
                        <a:rPr lang="pt-BR" sz="800" b="1" i="0" u="none" strike="noStrike">
                          <a:solidFill>
                            <a:schemeClr val="bg1"/>
                          </a:solidFill>
                          <a:effectLst/>
                          <a:latin typeface="Trebuchet MS" panose="020B0603020202020204" pitchFamily="34" charset="0"/>
                        </a:rPr>
                        <a:t>Filial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URA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Área Negócio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Nome</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Matrícula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Endereço Teams / E-mail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Ramal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Locação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extLst>
                  <a:ext uri="{0D108BD9-81ED-4DB2-BD59-A6C34878D82A}">
                    <a16:rowId xmlns:a16="http://schemas.microsoft.com/office/drawing/2014/main" val="155312345"/>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Insumos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Insumos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Andre Ricardo Baltazar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9715</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andrericardo@copercana.com.br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3048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2406936869"/>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Insumos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Insumos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Gilberto de Almeida Luz</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6169</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gilbertoalmeida@copercana.com.br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3049</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395711660"/>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Insumos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Insumos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Matheus Cansian</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5479</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matheuscansian@copercana.com.br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3050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127610747"/>
                  </a:ext>
                </a:extLst>
              </a:tr>
            </a:tbl>
          </a:graphicData>
        </a:graphic>
      </p:graphicFrame>
    </p:spTree>
    <p:extLst>
      <p:ext uri="{BB962C8B-B14F-4D97-AF65-F5344CB8AC3E}">
        <p14:creationId xmlns:p14="http://schemas.microsoft.com/office/powerpoint/2010/main" val="339307892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tângulo 180">
            <a:extLst>
              <a:ext uri="{FF2B5EF4-FFF2-40B4-BE49-F238E27FC236}">
                <a16:creationId xmlns:a16="http://schemas.microsoft.com/office/drawing/2014/main" id="{0CD85227-B986-3576-1DFD-ED9C9122D5C6}"/>
              </a:ext>
            </a:extLst>
          </p:cNvPr>
          <p:cNvSpPr/>
          <p:nvPr/>
        </p:nvSpPr>
        <p:spPr>
          <a:xfrm>
            <a:off x="5985770" y="81695"/>
            <a:ext cx="705774" cy="171318"/>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pt-BR" sz="1350">
              <a:solidFill>
                <a:prstClr val="white"/>
              </a:solidFill>
              <a:latin typeface="Open Sans"/>
              <a:cs typeface="Arial"/>
              <a:sym typeface="Arial"/>
            </a:endParaRPr>
          </a:p>
        </p:txBody>
      </p:sp>
      <p:pic>
        <p:nvPicPr>
          <p:cNvPr id="8" name="Imagem 7">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7" y="99751"/>
            <a:ext cx="7312710" cy="617222"/>
          </a:xfrm>
          <a:prstGeom prst="rect">
            <a:avLst/>
          </a:prstGeom>
        </p:spPr>
      </p:pic>
      <p:sp>
        <p:nvSpPr>
          <p:cNvPr id="9" name="CaixaDeTexto 8">
            <a:extLst>
              <a:ext uri="{FF2B5EF4-FFF2-40B4-BE49-F238E27FC236}">
                <a16:creationId xmlns:a16="http://schemas.microsoft.com/office/drawing/2014/main" id="{FCD4CABB-0A5A-6C3B-74B9-5B3C446A6BFC}"/>
              </a:ext>
            </a:extLst>
          </p:cNvPr>
          <p:cNvSpPr txBox="1"/>
          <p:nvPr/>
        </p:nvSpPr>
        <p:spPr>
          <a:xfrm>
            <a:off x="616457" y="191458"/>
            <a:ext cx="6579797"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Contatos Equipe de Agentes – Varejo</a:t>
            </a:r>
          </a:p>
        </p:txBody>
      </p:sp>
      <p:pic>
        <p:nvPicPr>
          <p:cNvPr id="95" name="Imagem 94" descr="CoperSAP-Logo-2-+-Slogan.png"/>
          <p:cNvPicPr>
            <a:picLocks noChangeAspect="1"/>
          </p:cNvPicPr>
          <p:nvPr/>
        </p:nvPicPr>
        <p:blipFill rotWithShape="1">
          <a:blip r:embed="rId4" cstate="print"/>
          <a:srcRect t="31142" r="44201" b="6510"/>
          <a:stretch/>
        </p:blipFill>
        <p:spPr>
          <a:xfrm>
            <a:off x="8075053" y="125032"/>
            <a:ext cx="931188" cy="255961"/>
          </a:xfrm>
          <a:prstGeom prst="rect">
            <a:avLst/>
          </a:prstGeom>
        </p:spPr>
      </p:pic>
      <p:pic>
        <p:nvPicPr>
          <p:cNvPr id="26" name="Imagem 25">
            <a:extLst>
              <a:ext uri="{FF2B5EF4-FFF2-40B4-BE49-F238E27FC236}">
                <a16:creationId xmlns:a16="http://schemas.microsoft.com/office/drawing/2014/main" id="{49C140DF-AF2E-5572-949E-C5C09A02E460}"/>
              </a:ext>
            </a:extLst>
          </p:cNvPr>
          <p:cNvPicPr>
            <a:picLocks noChangeAspect="1"/>
          </p:cNvPicPr>
          <p:nvPr/>
        </p:nvPicPr>
        <p:blipFill>
          <a:blip r:embed="rId5"/>
          <a:stretch>
            <a:fillRect/>
          </a:stretch>
        </p:blipFill>
        <p:spPr>
          <a:xfrm rot="5400000">
            <a:off x="52924" y="133709"/>
            <a:ext cx="632927" cy="559568"/>
          </a:xfrm>
          <a:prstGeom prst="rect">
            <a:avLst/>
          </a:prstGeom>
          <a:effectLst/>
        </p:spPr>
      </p:pic>
      <p:graphicFrame>
        <p:nvGraphicFramePr>
          <p:cNvPr id="7" name="Tabela 6">
            <a:extLst>
              <a:ext uri="{FF2B5EF4-FFF2-40B4-BE49-F238E27FC236}">
                <a16:creationId xmlns:a16="http://schemas.microsoft.com/office/drawing/2014/main" id="{0AEB4A1D-1EE8-3702-31DF-493F5938F7FE}"/>
              </a:ext>
            </a:extLst>
          </p:cNvPr>
          <p:cNvGraphicFramePr>
            <a:graphicFrameLocks noGrp="1"/>
          </p:cNvGraphicFramePr>
          <p:nvPr>
            <p:extLst>
              <p:ext uri="{D42A27DB-BD31-4B8C-83A1-F6EECF244321}">
                <p14:modId xmlns:p14="http://schemas.microsoft.com/office/powerpoint/2010/main" val="3482328144"/>
              </p:ext>
            </p:extLst>
          </p:nvPr>
        </p:nvGraphicFramePr>
        <p:xfrm>
          <a:off x="148183" y="1289308"/>
          <a:ext cx="8847634" cy="3248724"/>
        </p:xfrm>
        <a:graphic>
          <a:graphicData uri="http://schemas.openxmlformats.org/drawingml/2006/table">
            <a:tbl>
              <a:tblPr/>
              <a:tblGrid>
                <a:gridCol w="734244">
                  <a:extLst>
                    <a:ext uri="{9D8B030D-6E8A-4147-A177-3AD203B41FA5}">
                      <a16:colId xmlns:a16="http://schemas.microsoft.com/office/drawing/2014/main" val="3187601800"/>
                    </a:ext>
                  </a:extLst>
                </a:gridCol>
                <a:gridCol w="761778">
                  <a:extLst>
                    <a:ext uri="{9D8B030D-6E8A-4147-A177-3AD203B41FA5}">
                      <a16:colId xmlns:a16="http://schemas.microsoft.com/office/drawing/2014/main" val="2403738316"/>
                    </a:ext>
                  </a:extLst>
                </a:gridCol>
                <a:gridCol w="1092188">
                  <a:extLst>
                    <a:ext uri="{9D8B030D-6E8A-4147-A177-3AD203B41FA5}">
                      <a16:colId xmlns:a16="http://schemas.microsoft.com/office/drawing/2014/main" val="222231175"/>
                    </a:ext>
                  </a:extLst>
                </a:gridCol>
                <a:gridCol w="1973279">
                  <a:extLst>
                    <a:ext uri="{9D8B030D-6E8A-4147-A177-3AD203B41FA5}">
                      <a16:colId xmlns:a16="http://schemas.microsoft.com/office/drawing/2014/main" val="1771378222"/>
                    </a:ext>
                  </a:extLst>
                </a:gridCol>
                <a:gridCol w="569039">
                  <a:extLst>
                    <a:ext uri="{9D8B030D-6E8A-4147-A177-3AD203B41FA5}">
                      <a16:colId xmlns:a16="http://schemas.microsoft.com/office/drawing/2014/main" val="1262640095"/>
                    </a:ext>
                  </a:extLst>
                </a:gridCol>
                <a:gridCol w="2065058">
                  <a:extLst>
                    <a:ext uri="{9D8B030D-6E8A-4147-A177-3AD203B41FA5}">
                      <a16:colId xmlns:a16="http://schemas.microsoft.com/office/drawing/2014/main" val="2310347786"/>
                    </a:ext>
                  </a:extLst>
                </a:gridCol>
                <a:gridCol w="761778">
                  <a:extLst>
                    <a:ext uri="{9D8B030D-6E8A-4147-A177-3AD203B41FA5}">
                      <a16:colId xmlns:a16="http://schemas.microsoft.com/office/drawing/2014/main" val="1213344262"/>
                    </a:ext>
                  </a:extLst>
                </a:gridCol>
                <a:gridCol w="890270">
                  <a:extLst>
                    <a:ext uri="{9D8B030D-6E8A-4147-A177-3AD203B41FA5}">
                      <a16:colId xmlns:a16="http://schemas.microsoft.com/office/drawing/2014/main" val="4054939326"/>
                    </a:ext>
                  </a:extLst>
                </a:gridCol>
              </a:tblGrid>
              <a:tr h="393508">
                <a:tc>
                  <a:txBody>
                    <a:bodyPr/>
                    <a:lstStyle/>
                    <a:p>
                      <a:pPr algn="ctr" fontAlgn="ctr"/>
                      <a:r>
                        <a:rPr lang="pt-BR" sz="800" b="1" i="0" u="none" strike="noStrike">
                          <a:solidFill>
                            <a:schemeClr val="bg1"/>
                          </a:solidFill>
                          <a:effectLst/>
                          <a:latin typeface="Trebuchet MS" panose="020B0603020202020204" pitchFamily="34" charset="0"/>
                        </a:rPr>
                        <a:t>Filial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URA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Área Negócio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Nome</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Matrícula</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Endereço Teams / E-mail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Ramal</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tc>
                  <a:txBody>
                    <a:bodyPr/>
                    <a:lstStyle/>
                    <a:p>
                      <a:pPr algn="ctr" fontAlgn="ctr"/>
                      <a:r>
                        <a:rPr lang="pt-BR" sz="800" b="1" i="0" u="none" strike="noStrike">
                          <a:solidFill>
                            <a:schemeClr val="bg1"/>
                          </a:solidFill>
                          <a:effectLst/>
                          <a:latin typeface="Trebuchet MS" panose="020B0603020202020204" pitchFamily="34" charset="0"/>
                        </a:rPr>
                        <a:t>Locação</a:t>
                      </a:r>
                    </a:p>
                  </a:txBody>
                  <a:tcPr marL="5122" marR="5122" marT="5122"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004182"/>
                    </a:solidFill>
                  </a:tcPr>
                </a:tc>
                <a:extLst>
                  <a:ext uri="{0D108BD9-81ED-4DB2-BD59-A6C34878D82A}">
                    <a16:rowId xmlns:a16="http://schemas.microsoft.com/office/drawing/2014/main" val="155312345"/>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Daniel de Oliveira Silva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8820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danieloliveira@copercana.com.br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3051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2406936869"/>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Marco Antonio Sarni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3352</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marcosarni@copercana.com.br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3052</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395711660"/>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Marco Aurélio Soares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3428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marcosoares@copercana.com.br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3053</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127610747"/>
                  </a:ext>
                </a:extLst>
              </a:tr>
              <a:tr h="219632">
                <a:tc>
                  <a:txBody>
                    <a:bodyPr/>
                    <a:lstStyle/>
                    <a:p>
                      <a:pPr algn="ctr" fontAlgn="ctr"/>
                      <a:r>
                        <a:rPr lang="pt-BR" sz="800" b="0" i="0" u="none" strike="noStrike">
                          <a:solidFill>
                            <a:srgbClr val="000000"/>
                          </a:solidFill>
                          <a:effectLst/>
                          <a:latin typeface="Calibri" panose="020F0502020204030204" pitchFamily="34" charset="0"/>
                        </a:rPr>
                        <a:t>1010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Daniel Moura Bernardi De Oliveira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14262</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danielbernardi@copercana.com.br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3054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674716143"/>
                  </a:ext>
                </a:extLst>
              </a:tr>
              <a:tr h="219632">
                <a:tc>
                  <a:txBody>
                    <a:bodyPr/>
                    <a:lstStyle/>
                    <a:p>
                      <a:pPr algn="ctr" fontAlgn="ctr"/>
                      <a:r>
                        <a:rPr lang="pt-BR" sz="800" b="0" i="0" u="none" strike="noStrike">
                          <a:solidFill>
                            <a:srgbClr val="000000"/>
                          </a:solidFill>
                          <a:effectLst/>
                          <a:latin typeface="Calibri" panose="020F0502020204030204" pitchFamily="34" charset="0"/>
                        </a:rPr>
                        <a:t>1010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Rudson Ramon de Souza Oliveira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11660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rudsonoliveira@copercana.com.br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3055</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307952279"/>
                  </a:ext>
                </a:extLst>
              </a:tr>
              <a:tr h="219632">
                <a:tc>
                  <a:txBody>
                    <a:bodyPr/>
                    <a:lstStyle/>
                    <a:p>
                      <a:pPr algn="ctr" fontAlgn="ctr"/>
                      <a:r>
                        <a:rPr lang="pt-BR" sz="800" b="0" i="0" u="none" strike="noStrike">
                          <a:solidFill>
                            <a:srgbClr val="000000"/>
                          </a:solidFill>
                          <a:effectLst/>
                          <a:latin typeface="Calibri" panose="020F0502020204030204" pitchFamily="34" charset="0"/>
                        </a:rPr>
                        <a:t>1009</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Francis Robson Bombonati</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12037</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francisbombonati@copercana.com.br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3056</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4062147291"/>
                  </a:ext>
                </a:extLst>
              </a:tr>
              <a:tr h="219632">
                <a:tc>
                  <a:txBody>
                    <a:bodyPr/>
                    <a:lstStyle/>
                    <a:p>
                      <a:pPr algn="ctr" fontAlgn="ctr"/>
                      <a:r>
                        <a:rPr lang="pt-BR" sz="800" b="0" i="0" u="none" strike="noStrike">
                          <a:solidFill>
                            <a:srgbClr val="000000"/>
                          </a:solidFill>
                          <a:effectLst/>
                          <a:latin typeface="Calibri" panose="020F0502020204030204" pitchFamily="34" charset="0"/>
                        </a:rPr>
                        <a:t>1034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Bruno Eduardo Souza Dos Santos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11716</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brunosantos@copercana.com.br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3057</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668617071"/>
                  </a:ext>
                </a:extLst>
              </a:tr>
              <a:tr h="219632">
                <a:tc>
                  <a:txBody>
                    <a:bodyPr/>
                    <a:lstStyle/>
                    <a:p>
                      <a:pPr algn="ctr" fontAlgn="ctr"/>
                      <a:r>
                        <a:rPr lang="pt-BR" sz="800" b="0" i="0" u="none" strike="noStrike">
                          <a:solidFill>
                            <a:srgbClr val="000000"/>
                          </a:solidFill>
                          <a:effectLst/>
                          <a:latin typeface="Calibri" panose="020F0502020204030204" pitchFamily="34" charset="0"/>
                        </a:rPr>
                        <a:t>1014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Alexandre Aparecido Trovo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10285</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alexandretrovo@copercana.com.br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3058</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175298889"/>
                  </a:ext>
                </a:extLst>
              </a:tr>
              <a:tr h="219632">
                <a:tc>
                  <a:txBody>
                    <a:bodyPr/>
                    <a:lstStyle/>
                    <a:p>
                      <a:pPr algn="ctr" fontAlgn="ctr"/>
                      <a:r>
                        <a:rPr lang="pt-BR" sz="800" b="0" i="0" u="none" strike="noStrike">
                          <a:solidFill>
                            <a:srgbClr val="000000"/>
                          </a:solidFill>
                          <a:effectLst/>
                          <a:latin typeface="Calibri" panose="020F0502020204030204" pitchFamily="34" charset="0"/>
                        </a:rPr>
                        <a:t>1014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Josana Patrícia Joaquim Trovo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7917</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josanatrovo@copercana.com.br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3059</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622880300"/>
                  </a:ext>
                </a:extLst>
              </a:tr>
              <a:tr h="219632">
                <a:tc>
                  <a:txBody>
                    <a:bodyPr/>
                    <a:lstStyle/>
                    <a:p>
                      <a:pPr algn="ctr" fontAlgn="ctr"/>
                      <a:r>
                        <a:rPr lang="pt-BR" sz="800" b="0" i="0" u="none" strike="noStrike">
                          <a:solidFill>
                            <a:srgbClr val="000000"/>
                          </a:solidFill>
                          <a:effectLst/>
                          <a:latin typeface="Calibri" panose="020F0502020204030204" pitchFamily="34" charset="0"/>
                        </a:rPr>
                        <a:t>1014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Ricardo Rafael da Silva Santos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11631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ricardosantos@copercana.com.br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3060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712484965"/>
                  </a:ext>
                </a:extLst>
              </a:tr>
              <a:tr h="219632">
                <a:tc>
                  <a:txBody>
                    <a:bodyPr/>
                    <a:lstStyle/>
                    <a:p>
                      <a:pPr algn="ctr" fontAlgn="ctr"/>
                      <a:r>
                        <a:rPr lang="pt-BR" sz="800" b="0" i="0" u="none" strike="noStrike">
                          <a:solidFill>
                            <a:srgbClr val="000000"/>
                          </a:solidFill>
                          <a:effectLst/>
                          <a:latin typeface="Calibri" panose="020F0502020204030204" pitchFamily="34" charset="0"/>
                        </a:rPr>
                        <a:t>1014</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Vanessa Cristina Castilho Alves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16537</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vanessaalves@copercana.com.br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3061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917654801"/>
                  </a:ext>
                </a:extLst>
              </a:tr>
              <a:tr h="219632">
                <a:tc>
                  <a:txBody>
                    <a:bodyPr/>
                    <a:lstStyle/>
                    <a:p>
                      <a:pPr algn="ctr" fontAlgn="ctr"/>
                      <a:r>
                        <a:rPr lang="pt-BR" sz="800" b="0" i="0" u="none" strike="noStrike">
                          <a:solidFill>
                            <a:srgbClr val="000000"/>
                          </a:solidFill>
                          <a:effectLst/>
                          <a:latin typeface="Calibri" panose="020F0502020204030204" pitchFamily="34" charset="0"/>
                        </a:rPr>
                        <a:t>1050</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Samuel Gimenes</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4771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samuelgimenes@copercana.com.br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3062</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QG</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1305104131"/>
                  </a:ext>
                </a:extLst>
              </a:tr>
              <a:tr h="219632">
                <a:tc>
                  <a:txBody>
                    <a:bodyPr/>
                    <a:lstStyle/>
                    <a:p>
                      <a:pPr algn="ctr" fontAlgn="ctr"/>
                      <a:r>
                        <a:rPr lang="pt-BR" sz="800" b="0" i="0" u="none" strike="noStrike">
                          <a:solidFill>
                            <a:srgbClr val="000000"/>
                          </a:solidFill>
                          <a:effectLst/>
                          <a:latin typeface="Calibri" panose="020F0502020204030204" pitchFamily="34" charset="0"/>
                        </a:rPr>
                        <a:t>1001</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Varejo</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Pedro Henrique Molezin</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17279</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pedromolezin@copercana.com.br</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tc>
                  <a:txBody>
                    <a:bodyPr/>
                    <a:lstStyle/>
                    <a:p>
                      <a:pPr algn="ctr" fontAlgn="ctr"/>
                      <a:r>
                        <a:rPr lang="pt-BR" sz="800" b="0" i="0" u="none" strike="noStrike">
                          <a:solidFill>
                            <a:srgbClr val="000000"/>
                          </a:solidFill>
                          <a:effectLst/>
                          <a:latin typeface="Calibri" panose="020F0502020204030204" pitchFamily="34" charset="0"/>
                        </a:rPr>
                        <a:t>3063</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noFill/>
                  </a:tcPr>
                </a:tc>
                <a:tc>
                  <a:txBody>
                    <a:bodyPr/>
                    <a:lstStyle/>
                    <a:p>
                      <a:pPr algn="ctr" fontAlgn="ctr"/>
                      <a:r>
                        <a:rPr lang="pt-BR" sz="800" b="0" i="0" u="none" strike="noStrike">
                          <a:solidFill>
                            <a:srgbClr val="000000"/>
                          </a:solidFill>
                          <a:effectLst/>
                          <a:highlight>
                            <a:srgbClr val="FFFFFF"/>
                          </a:highlight>
                          <a:latin typeface="Calibri" panose="020F0502020204030204" pitchFamily="34" charset="0"/>
                        </a:rPr>
                        <a:t>Área</a:t>
                      </a:r>
                    </a:p>
                  </a:txBody>
                  <a:tcPr marL="7620" marR="7620" marT="7620" marB="0" anchor="ctr">
                    <a:lnL w="12700" cap="flat" cmpd="sng" algn="ctr">
                      <a:solidFill>
                        <a:srgbClr val="004182"/>
                      </a:solidFill>
                      <a:prstDash val="solid"/>
                      <a:round/>
                      <a:headEnd type="none" w="med" len="med"/>
                      <a:tailEnd type="none" w="med" len="med"/>
                    </a:lnL>
                    <a:lnR w="12700" cap="flat" cmpd="sng" algn="ctr">
                      <a:solidFill>
                        <a:srgbClr val="004182"/>
                      </a:solidFill>
                      <a:prstDash val="solid"/>
                      <a:round/>
                      <a:headEnd type="none" w="med" len="med"/>
                      <a:tailEnd type="none" w="med" len="med"/>
                    </a:lnR>
                    <a:lnT w="12700" cap="flat" cmpd="sng" algn="ctr">
                      <a:solidFill>
                        <a:srgbClr val="004182"/>
                      </a:solidFill>
                      <a:prstDash val="solid"/>
                      <a:round/>
                      <a:headEnd type="none" w="med" len="med"/>
                      <a:tailEnd type="none" w="med" len="med"/>
                    </a:lnT>
                    <a:lnB w="12700" cap="flat" cmpd="sng" algn="ctr">
                      <a:solidFill>
                        <a:srgbClr val="004182"/>
                      </a:solidFill>
                      <a:prstDash val="solid"/>
                      <a:round/>
                      <a:headEnd type="none" w="med" len="med"/>
                      <a:tailEnd type="none" w="med" len="med"/>
                    </a:lnB>
                    <a:solidFill>
                      <a:srgbClr val="FFFFFF"/>
                    </a:solidFill>
                  </a:tcPr>
                </a:tc>
                <a:extLst>
                  <a:ext uri="{0D108BD9-81ED-4DB2-BD59-A6C34878D82A}">
                    <a16:rowId xmlns:a16="http://schemas.microsoft.com/office/drawing/2014/main" val="3919514575"/>
                  </a:ext>
                </a:extLst>
              </a:tr>
            </a:tbl>
          </a:graphicData>
        </a:graphic>
      </p:graphicFrame>
    </p:spTree>
    <p:extLst>
      <p:ext uri="{BB962C8B-B14F-4D97-AF65-F5344CB8AC3E}">
        <p14:creationId xmlns:p14="http://schemas.microsoft.com/office/powerpoint/2010/main" val="13282811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4" name="Imagem 3" descr="CoperSAP-Logo-2-+-Slogan.png"/>
          <p:cNvPicPr>
            <a:picLocks noChangeAspect="1"/>
          </p:cNvPicPr>
          <p:nvPr/>
        </p:nvPicPr>
        <p:blipFill>
          <a:blip r:embed="rId3" cstate="print"/>
          <a:stretch>
            <a:fillRect/>
          </a:stretch>
        </p:blipFill>
        <p:spPr>
          <a:xfrm>
            <a:off x="683568" y="4227934"/>
            <a:ext cx="1872208" cy="460563"/>
          </a:xfrm>
          <a:prstGeom prst="rect">
            <a:avLst/>
          </a:prstGeom>
        </p:spPr>
      </p:pic>
      <p:sp>
        <p:nvSpPr>
          <p:cNvPr id="2" name="CaixaDeTexto 1">
            <a:extLst>
              <a:ext uri="{FF2B5EF4-FFF2-40B4-BE49-F238E27FC236}">
                <a16:creationId xmlns:a16="http://schemas.microsoft.com/office/drawing/2014/main" id="{AE54D569-2AA5-C41A-CF45-B5A3447A5F1F}"/>
              </a:ext>
            </a:extLst>
          </p:cNvPr>
          <p:cNvSpPr txBox="1"/>
          <p:nvPr/>
        </p:nvSpPr>
        <p:spPr>
          <a:xfrm>
            <a:off x="611560" y="3291830"/>
            <a:ext cx="2376264" cy="400110"/>
          </a:xfrm>
          <a:prstGeom prst="rect">
            <a:avLst/>
          </a:prstGeom>
          <a:noFill/>
        </p:spPr>
        <p:txBody>
          <a:bodyPr wrap="square" rtlCol="0">
            <a:spAutoFit/>
          </a:bodyPr>
          <a:lstStyle/>
          <a:p>
            <a:r>
              <a:rPr lang="pt-BR" sz="2000" b="1" dirty="0">
                <a:solidFill>
                  <a:srgbClr val="002060"/>
                </a:solidFill>
                <a:latin typeface="Arial" pitchFamily="34" charset="0"/>
                <a:cs typeface="Arial" pitchFamily="34" charset="0"/>
              </a:rPr>
              <a:t>Obrigado</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58608" y="1031896"/>
            <a:ext cx="8784944" cy="923330"/>
          </a:xfrm>
          <a:prstGeom prst="rect">
            <a:avLst/>
          </a:prstGeom>
          <a:noFill/>
        </p:spPr>
        <p:txBody>
          <a:bodyPr wrap="square" rtlCol="0">
            <a:spAutoFit/>
          </a:bodyPr>
          <a:lstStyle/>
          <a:p>
            <a:pPr algn="just"/>
            <a:r>
              <a:rPr lang="pt-BR" dirty="0">
                <a:latin typeface="+mj-lt"/>
                <a:cs typeface="Arial" panose="020B0604020202020204" pitchFamily="34" charset="0"/>
              </a:rPr>
              <a:t>Este guia tem como objetivo orientar o usuário do SAP S/4HANA sobre o funcionamento do suporte. Ele contém as principais informações e procedimentos que devem ser seguidos em caso de dúvida ou problema na utilização do SAP</a:t>
            </a:r>
          </a:p>
        </p:txBody>
      </p:sp>
      <p:pic>
        <p:nvPicPr>
          <p:cNvPr id="13" name="Imagem 12" descr="CoperSAP-Logo-2-+-Slogan.png"/>
          <p:cNvPicPr>
            <a:picLocks noChangeAspect="1"/>
          </p:cNvPicPr>
          <p:nvPr/>
        </p:nvPicPr>
        <p:blipFill rotWithShape="1">
          <a:blip r:embed="rId2" cstate="print"/>
          <a:srcRect t="31142" r="44201" b="6510"/>
          <a:stretch/>
        </p:blipFill>
        <p:spPr>
          <a:xfrm>
            <a:off x="8075053" y="125032"/>
            <a:ext cx="931188" cy="255961"/>
          </a:xfrm>
          <a:prstGeom prst="rect">
            <a:avLst/>
          </a:prstGeom>
        </p:spPr>
      </p:pic>
      <p:pic>
        <p:nvPicPr>
          <p:cNvPr id="14" name="Imagem 13">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8" y="99751"/>
            <a:ext cx="5082466" cy="617222"/>
          </a:xfrm>
          <a:prstGeom prst="rect">
            <a:avLst/>
          </a:prstGeom>
        </p:spPr>
      </p:pic>
      <p:sp>
        <p:nvSpPr>
          <p:cNvPr id="15" name="CaixaDeTexto 14">
            <a:extLst>
              <a:ext uri="{FF2B5EF4-FFF2-40B4-BE49-F238E27FC236}">
                <a16:creationId xmlns:a16="http://schemas.microsoft.com/office/drawing/2014/main" id="{FCD4CABB-0A5A-6C3B-74B9-5B3C446A6BFC}"/>
              </a:ext>
            </a:extLst>
          </p:cNvPr>
          <p:cNvSpPr txBox="1"/>
          <p:nvPr/>
        </p:nvSpPr>
        <p:spPr>
          <a:xfrm>
            <a:off x="622783" y="191458"/>
            <a:ext cx="5703675"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Guia de Suporte para Usuários SAP</a:t>
            </a:r>
          </a:p>
        </p:txBody>
      </p:sp>
      <p:pic>
        <p:nvPicPr>
          <p:cNvPr id="16" name="Imagem 15">
            <a:extLst>
              <a:ext uri="{FF2B5EF4-FFF2-40B4-BE49-F238E27FC236}">
                <a16:creationId xmlns:a16="http://schemas.microsoft.com/office/drawing/2014/main" id="{49C140DF-AF2E-5572-949E-C5C09A02E460}"/>
              </a:ext>
            </a:extLst>
          </p:cNvPr>
          <p:cNvPicPr>
            <a:picLocks noChangeAspect="1"/>
          </p:cNvPicPr>
          <p:nvPr/>
        </p:nvPicPr>
        <p:blipFill>
          <a:blip r:embed="rId4"/>
          <a:stretch>
            <a:fillRect/>
          </a:stretch>
        </p:blipFill>
        <p:spPr>
          <a:xfrm rot="5400000">
            <a:off x="52924" y="133709"/>
            <a:ext cx="632927" cy="559568"/>
          </a:xfrm>
          <a:prstGeom prst="rect">
            <a:avLst/>
          </a:prstGeom>
          <a:effectLst/>
        </p:spPr>
      </p:pic>
      <p:pic>
        <p:nvPicPr>
          <p:cNvPr id="1026" name="Picture 2" descr="Desafios de um time de Suporte Técnico na área de TI | Vsoft">
            <a:extLst>
              <a:ext uri="{FF2B5EF4-FFF2-40B4-BE49-F238E27FC236}">
                <a16:creationId xmlns:a16="http://schemas.microsoft.com/office/drawing/2014/main" id="{FEC96822-F83A-4113-310F-93AF85939F9A}"/>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7220" b="8778"/>
          <a:stretch/>
        </p:blipFill>
        <p:spPr bwMode="auto">
          <a:xfrm>
            <a:off x="0" y="2244182"/>
            <a:ext cx="9144000" cy="2899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286010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descr="CoperSAP-Logo-2-+-Slogan.png"/>
          <p:cNvPicPr>
            <a:picLocks noChangeAspect="1"/>
          </p:cNvPicPr>
          <p:nvPr/>
        </p:nvPicPr>
        <p:blipFill rotWithShape="1">
          <a:blip r:embed="rId2" cstate="print"/>
          <a:srcRect t="31142" r="44201" b="6510"/>
          <a:stretch/>
        </p:blipFill>
        <p:spPr>
          <a:xfrm>
            <a:off x="8075053" y="125032"/>
            <a:ext cx="931188" cy="255961"/>
          </a:xfrm>
          <a:prstGeom prst="rect">
            <a:avLst/>
          </a:prstGeom>
        </p:spPr>
      </p:pic>
      <p:pic>
        <p:nvPicPr>
          <p:cNvPr id="14" name="Imagem 13">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8" y="99751"/>
            <a:ext cx="4145763" cy="617222"/>
          </a:xfrm>
          <a:prstGeom prst="rect">
            <a:avLst/>
          </a:prstGeom>
        </p:spPr>
      </p:pic>
      <p:sp>
        <p:nvSpPr>
          <p:cNvPr id="15" name="CaixaDeTexto 14">
            <a:extLst>
              <a:ext uri="{FF2B5EF4-FFF2-40B4-BE49-F238E27FC236}">
                <a16:creationId xmlns:a16="http://schemas.microsoft.com/office/drawing/2014/main" id="{FCD4CABB-0A5A-6C3B-74B9-5B3C446A6BFC}"/>
              </a:ext>
            </a:extLst>
          </p:cNvPr>
          <p:cNvSpPr txBox="1"/>
          <p:nvPr/>
        </p:nvSpPr>
        <p:spPr>
          <a:xfrm>
            <a:off x="622784" y="191458"/>
            <a:ext cx="3391656"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Quando acionar o suporte?</a:t>
            </a:r>
          </a:p>
        </p:txBody>
      </p:sp>
      <p:pic>
        <p:nvPicPr>
          <p:cNvPr id="16" name="Imagem 15">
            <a:extLst>
              <a:ext uri="{FF2B5EF4-FFF2-40B4-BE49-F238E27FC236}">
                <a16:creationId xmlns:a16="http://schemas.microsoft.com/office/drawing/2014/main" id="{49C140DF-AF2E-5572-949E-C5C09A02E460}"/>
              </a:ext>
            </a:extLst>
          </p:cNvPr>
          <p:cNvPicPr>
            <a:picLocks noChangeAspect="1"/>
          </p:cNvPicPr>
          <p:nvPr/>
        </p:nvPicPr>
        <p:blipFill>
          <a:blip r:embed="rId4"/>
          <a:stretch>
            <a:fillRect/>
          </a:stretch>
        </p:blipFill>
        <p:spPr>
          <a:xfrm rot="5400000">
            <a:off x="52924" y="133709"/>
            <a:ext cx="632927" cy="559568"/>
          </a:xfrm>
          <a:prstGeom prst="rect">
            <a:avLst/>
          </a:prstGeom>
          <a:effectLst/>
        </p:spPr>
      </p:pic>
      <p:sp>
        <p:nvSpPr>
          <p:cNvPr id="12" name="Retângulo: Cantos Arredondados 11">
            <a:extLst>
              <a:ext uri="{FF2B5EF4-FFF2-40B4-BE49-F238E27FC236}">
                <a16:creationId xmlns:a16="http://schemas.microsoft.com/office/drawing/2014/main" id="{6A64175A-6F70-D3D3-70B0-72D3254671D0}"/>
              </a:ext>
            </a:extLst>
          </p:cNvPr>
          <p:cNvSpPr/>
          <p:nvPr/>
        </p:nvSpPr>
        <p:spPr>
          <a:xfrm>
            <a:off x="3640641" y="1094723"/>
            <a:ext cx="4879949" cy="917972"/>
          </a:xfrm>
          <a:prstGeom prst="roundRect">
            <a:avLst/>
          </a:prstGeom>
          <a:solidFill>
            <a:srgbClr val="0041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altLang="pt-BR" sz="1400" b="1">
                <a:latin typeface="+mj-lt"/>
              </a:rPr>
              <a:t>Dúvidas sobre utilização do sistema ou dificuldade na realização das atividades diárias no SAP</a:t>
            </a:r>
          </a:p>
        </p:txBody>
      </p:sp>
      <p:pic>
        <p:nvPicPr>
          <p:cNvPr id="19" name="Picture 2" descr="U:\PROJETOSOLUCAO\GESTAOMUD\Gestão de Mudanças\02_Comunicacao e Envolvimento\daniela - arquivos\Banco adicional\Educacao\02F09356.jpg">
            <a:extLst>
              <a:ext uri="{FF2B5EF4-FFF2-40B4-BE49-F238E27FC236}">
                <a16:creationId xmlns:a16="http://schemas.microsoft.com/office/drawing/2014/main" id="{830B5D35-403E-F781-4C8A-1878A71CD2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6" y="906547"/>
            <a:ext cx="2611041" cy="3917156"/>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tângulo: Cantos Arredondados 19">
            <a:extLst>
              <a:ext uri="{FF2B5EF4-FFF2-40B4-BE49-F238E27FC236}">
                <a16:creationId xmlns:a16="http://schemas.microsoft.com/office/drawing/2014/main" id="{EC31FF29-1DCE-B0B8-B825-62946E747B3C}"/>
              </a:ext>
            </a:extLst>
          </p:cNvPr>
          <p:cNvSpPr/>
          <p:nvPr/>
        </p:nvSpPr>
        <p:spPr>
          <a:xfrm>
            <a:off x="3640639" y="3661709"/>
            <a:ext cx="4879949" cy="917972"/>
          </a:xfrm>
          <a:prstGeom prst="roundRect">
            <a:avLst/>
          </a:prstGeom>
          <a:solidFill>
            <a:srgbClr val="0041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pt-BR" altLang="pt-BR" sz="1400" b="1" dirty="0">
                <a:latin typeface="+mj-lt"/>
              </a:rPr>
              <a:t>Problemas relacionados a dados (clientes, fornecedores ou materiais)</a:t>
            </a:r>
          </a:p>
        </p:txBody>
      </p:sp>
      <p:sp>
        <p:nvSpPr>
          <p:cNvPr id="21" name="Retângulo: Cantos Arredondados 20">
            <a:extLst>
              <a:ext uri="{FF2B5EF4-FFF2-40B4-BE49-F238E27FC236}">
                <a16:creationId xmlns:a16="http://schemas.microsoft.com/office/drawing/2014/main" id="{E1A05BA1-BACE-336D-263A-9CB943066E0B}"/>
              </a:ext>
            </a:extLst>
          </p:cNvPr>
          <p:cNvSpPr/>
          <p:nvPr/>
        </p:nvSpPr>
        <p:spPr>
          <a:xfrm>
            <a:off x="3640640" y="2378216"/>
            <a:ext cx="4879949" cy="917972"/>
          </a:xfrm>
          <a:prstGeom prst="roundRect">
            <a:avLst/>
          </a:prstGeom>
          <a:solidFill>
            <a:srgbClr val="0041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pPr>
            <a:r>
              <a:rPr lang="pt-BR" altLang="pt-BR" sz="1400" b="1" dirty="0">
                <a:latin typeface="+mj-lt"/>
              </a:rPr>
              <a:t>Problemas de perfil de acesso ao sistema ou alguma transação</a:t>
            </a:r>
          </a:p>
        </p:txBody>
      </p:sp>
    </p:spTree>
    <p:extLst>
      <p:ext uri="{BB962C8B-B14F-4D97-AF65-F5344CB8AC3E}">
        <p14:creationId xmlns:p14="http://schemas.microsoft.com/office/powerpoint/2010/main" val="119768103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m 12" descr="CoperSAP-Logo-2-+-Slogan.png"/>
          <p:cNvPicPr>
            <a:picLocks noChangeAspect="1"/>
          </p:cNvPicPr>
          <p:nvPr/>
        </p:nvPicPr>
        <p:blipFill rotWithShape="1">
          <a:blip r:embed="rId2" cstate="print"/>
          <a:srcRect t="31142" r="44201" b="6510"/>
          <a:stretch/>
        </p:blipFill>
        <p:spPr>
          <a:xfrm>
            <a:off x="8075053" y="125032"/>
            <a:ext cx="931188" cy="255961"/>
          </a:xfrm>
          <a:prstGeom prst="rect">
            <a:avLst/>
          </a:prstGeom>
        </p:spPr>
      </p:pic>
      <p:pic>
        <p:nvPicPr>
          <p:cNvPr id="14" name="Imagem 13">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8" y="99751"/>
            <a:ext cx="5721802" cy="617222"/>
          </a:xfrm>
          <a:prstGeom prst="rect">
            <a:avLst/>
          </a:prstGeom>
        </p:spPr>
      </p:pic>
      <p:sp>
        <p:nvSpPr>
          <p:cNvPr id="15" name="CaixaDeTexto 14">
            <a:extLst>
              <a:ext uri="{FF2B5EF4-FFF2-40B4-BE49-F238E27FC236}">
                <a16:creationId xmlns:a16="http://schemas.microsoft.com/office/drawing/2014/main" id="{FCD4CABB-0A5A-6C3B-74B9-5B3C446A6BFC}"/>
              </a:ext>
            </a:extLst>
          </p:cNvPr>
          <p:cNvSpPr txBox="1"/>
          <p:nvPr/>
        </p:nvSpPr>
        <p:spPr>
          <a:xfrm>
            <a:off x="622783" y="191458"/>
            <a:ext cx="5094075"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Dúvidas ou problemas no SAP S/4Hana?</a:t>
            </a:r>
          </a:p>
        </p:txBody>
      </p:sp>
      <p:pic>
        <p:nvPicPr>
          <p:cNvPr id="16" name="Imagem 15">
            <a:extLst>
              <a:ext uri="{FF2B5EF4-FFF2-40B4-BE49-F238E27FC236}">
                <a16:creationId xmlns:a16="http://schemas.microsoft.com/office/drawing/2014/main" id="{49C140DF-AF2E-5572-949E-C5C09A02E460}"/>
              </a:ext>
            </a:extLst>
          </p:cNvPr>
          <p:cNvPicPr>
            <a:picLocks noChangeAspect="1"/>
          </p:cNvPicPr>
          <p:nvPr/>
        </p:nvPicPr>
        <p:blipFill>
          <a:blip r:embed="rId4"/>
          <a:stretch>
            <a:fillRect/>
          </a:stretch>
        </p:blipFill>
        <p:spPr>
          <a:xfrm rot="5400000">
            <a:off x="52924" y="133709"/>
            <a:ext cx="632927" cy="559568"/>
          </a:xfrm>
          <a:prstGeom prst="rect">
            <a:avLst/>
          </a:prstGeom>
          <a:effectLst/>
        </p:spPr>
      </p:pic>
      <p:pic>
        <p:nvPicPr>
          <p:cNvPr id="31" name="Imagem 30">
            <a:extLst>
              <a:ext uri="{FF2B5EF4-FFF2-40B4-BE49-F238E27FC236}">
                <a16:creationId xmlns:a16="http://schemas.microsoft.com/office/drawing/2014/main" id="{B9AE2271-755F-BB6D-9984-6EBD47558352}"/>
              </a:ext>
            </a:extLst>
          </p:cNvPr>
          <p:cNvPicPr>
            <a:picLocks noChangeAspect="1"/>
          </p:cNvPicPr>
          <p:nvPr/>
        </p:nvPicPr>
        <p:blipFill>
          <a:blip r:embed="rId5"/>
          <a:stretch>
            <a:fillRect/>
          </a:stretch>
        </p:blipFill>
        <p:spPr>
          <a:xfrm>
            <a:off x="369387" y="1377855"/>
            <a:ext cx="2438400" cy="3048000"/>
          </a:xfrm>
          <a:prstGeom prst="rect">
            <a:avLst/>
          </a:prstGeom>
        </p:spPr>
      </p:pic>
      <p:sp>
        <p:nvSpPr>
          <p:cNvPr id="3" name="Retângulo: Cantos Arredondados 2">
            <a:extLst>
              <a:ext uri="{FF2B5EF4-FFF2-40B4-BE49-F238E27FC236}">
                <a16:creationId xmlns:a16="http://schemas.microsoft.com/office/drawing/2014/main" id="{6F31F0E5-53C4-527B-52C6-4B6EDB148EDD}"/>
              </a:ext>
            </a:extLst>
          </p:cNvPr>
          <p:cNvSpPr/>
          <p:nvPr/>
        </p:nvSpPr>
        <p:spPr>
          <a:xfrm>
            <a:off x="3345366" y="1124191"/>
            <a:ext cx="5070088" cy="1129990"/>
          </a:xfrm>
          <a:prstGeom prst="roundRect">
            <a:avLst/>
          </a:prstGeom>
          <a:solidFill>
            <a:schemeClr val="bg1"/>
          </a:solidFill>
          <a:ln>
            <a:solidFill>
              <a:srgbClr val="0041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pt-BR" sz="800" dirty="0">
              <a:solidFill>
                <a:schemeClr val="tx1"/>
              </a:solidFill>
              <a:latin typeface="+mj-lt"/>
            </a:endParaRPr>
          </a:p>
          <a:p>
            <a:pPr marL="285750" indent="-285750" algn="just">
              <a:spcBef>
                <a:spcPts val="600"/>
              </a:spcBef>
              <a:buFont typeface="Wingdings" panose="05000000000000000000" pitchFamily="2" charset="2"/>
              <a:buChar char="ü"/>
            </a:pPr>
            <a:r>
              <a:rPr lang="pt-BR" sz="1400" dirty="0">
                <a:solidFill>
                  <a:schemeClr val="tx1"/>
                </a:solidFill>
                <a:latin typeface="+mj-lt"/>
              </a:rPr>
              <a:t>Dúvidas ou dificuldades na execução das transações</a:t>
            </a:r>
          </a:p>
          <a:p>
            <a:pPr marL="285750" indent="-285750" algn="just">
              <a:lnSpc>
                <a:spcPts val="1350"/>
              </a:lnSpc>
              <a:spcBef>
                <a:spcPts val="600"/>
              </a:spcBef>
              <a:buFont typeface="Wingdings" panose="05000000000000000000" pitchFamily="2" charset="2"/>
              <a:buChar char="ü"/>
              <a:defRPr/>
            </a:pPr>
            <a:r>
              <a:rPr lang="pt-BR" sz="1400" dirty="0">
                <a:solidFill>
                  <a:schemeClr val="tx1"/>
                </a:solidFill>
                <a:latin typeface="+mj-lt"/>
              </a:rPr>
              <a:t>Dados incorretos</a:t>
            </a:r>
          </a:p>
          <a:p>
            <a:pPr marL="285750" indent="-285750" algn="just">
              <a:lnSpc>
                <a:spcPts val="1350"/>
              </a:lnSpc>
              <a:spcBef>
                <a:spcPts val="600"/>
              </a:spcBef>
              <a:buFont typeface="Wingdings" panose="05000000000000000000" pitchFamily="2" charset="2"/>
              <a:buChar char="ü"/>
              <a:defRPr/>
            </a:pPr>
            <a:r>
              <a:rPr lang="pt-BR" sz="1400" dirty="0">
                <a:solidFill>
                  <a:schemeClr val="tx1"/>
                </a:solidFill>
                <a:latin typeface="+mj-lt"/>
              </a:rPr>
              <a:t>Resultados inconsistentes</a:t>
            </a:r>
          </a:p>
        </p:txBody>
      </p:sp>
      <p:sp>
        <p:nvSpPr>
          <p:cNvPr id="4" name="Retângulo: Cantos Arredondados 3">
            <a:extLst>
              <a:ext uri="{FF2B5EF4-FFF2-40B4-BE49-F238E27FC236}">
                <a16:creationId xmlns:a16="http://schemas.microsoft.com/office/drawing/2014/main" id="{D0FB6045-8AFE-A2F0-A653-DCDEEB471A4E}"/>
              </a:ext>
            </a:extLst>
          </p:cNvPr>
          <p:cNvSpPr/>
          <p:nvPr/>
        </p:nvSpPr>
        <p:spPr>
          <a:xfrm>
            <a:off x="3566531" y="855731"/>
            <a:ext cx="3733800" cy="457047"/>
          </a:xfrm>
          <a:prstGeom prst="roundRect">
            <a:avLst/>
          </a:prstGeom>
          <a:solidFill>
            <a:srgbClr val="00418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400">
                <a:solidFill>
                  <a:schemeClr val="bg1"/>
                </a:solidFill>
              </a:rPr>
              <a:t>ACIONAR O SUPORTE NÍVEL 1 (MULTIPLICADOR)</a:t>
            </a:r>
          </a:p>
        </p:txBody>
      </p:sp>
      <p:sp>
        <p:nvSpPr>
          <p:cNvPr id="7" name="Retângulo: Cantos Arredondados 6">
            <a:extLst>
              <a:ext uri="{FF2B5EF4-FFF2-40B4-BE49-F238E27FC236}">
                <a16:creationId xmlns:a16="http://schemas.microsoft.com/office/drawing/2014/main" id="{29ED04F5-9819-B284-52A6-C1FD4A90BE1E}"/>
              </a:ext>
            </a:extLst>
          </p:cNvPr>
          <p:cNvSpPr/>
          <p:nvPr/>
        </p:nvSpPr>
        <p:spPr>
          <a:xfrm>
            <a:off x="3345366" y="2600322"/>
            <a:ext cx="5070088" cy="886400"/>
          </a:xfrm>
          <a:prstGeom prst="roundRect">
            <a:avLst/>
          </a:prstGeom>
          <a:solidFill>
            <a:schemeClr val="bg1"/>
          </a:solidFill>
          <a:ln>
            <a:solidFill>
              <a:srgbClr val="0041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pt-BR" sz="1000" dirty="0">
              <a:solidFill>
                <a:schemeClr val="tx1"/>
              </a:solidFill>
              <a:latin typeface="+mj-lt"/>
            </a:endParaRPr>
          </a:p>
          <a:p>
            <a:pPr marL="285750" indent="-285750" algn="just">
              <a:spcBef>
                <a:spcPts val="600"/>
              </a:spcBef>
              <a:buFont typeface="Wingdings" panose="05000000000000000000" pitchFamily="2" charset="2"/>
              <a:buChar char="ü"/>
            </a:pPr>
            <a:r>
              <a:rPr lang="pt-BR" sz="1400" dirty="0">
                <a:solidFill>
                  <a:schemeClr val="tx1"/>
                </a:solidFill>
                <a:effectLst/>
              </a:rPr>
              <a:t>Quando não houver multiplicador na área ou para o processo</a:t>
            </a:r>
          </a:p>
          <a:p>
            <a:pPr marL="285750" indent="-285750" algn="just">
              <a:spcBef>
                <a:spcPts val="600"/>
              </a:spcBef>
              <a:buFont typeface="Wingdings" panose="05000000000000000000" pitchFamily="2" charset="2"/>
              <a:buChar char="ü"/>
            </a:pPr>
            <a:r>
              <a:rPr lang="pt-BR" sz="1400" dirty="0">
                <a:solidFill>
                  <a:schemeClr val="tx1"/>
                </a:solidFill>
                <a:effectLst/>
              </a:rPr>
              <a:t>Falta de disponibilidade do multiplicador</a:t>
            </a:r>
          </a:p>
        </p:txBody>
      </p:sp>
      <p:sp>
        <p:nvSpPr>
          <p:cNvPr id="8" name="Retângulo: Cantos Arredondados 7">
            <a:extLst>
              <a:ext uri="{FF2B5EF4-FFF2-40B4-BE49-F238E27FC236}">
                <a16:creationId xmlns:a16="http://schemas.microsoft.com/office/drawing/2014/main" id="{8F9D69BF-2739-02D6-6444-E7B23E3C1EC3}"/>
              </a:ext>
            </a:extLst>
          </p:cNvPr>
          <p:cNvSpPr/>
          <p:nvPr/>
        </p:nvSpPr>
        <p:spPr>
          <a:xfrm>
            <a:off x="3566531" y="2331862"/>
            <a:ext cx="3733800" cy="457047"/>
          </a:xfrm>
          <a:prstGeom prst="roundRect">
            <a:avLst/>
          </a:prstGeom>
          <a:solidFill>
            <a:srgbClr val="00418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pt-BR" sz="1400" dirty="0">
                <a:solidFill>
                  <a:schemeClr val="bg1"/>
                </a:solidFill>
              </a:rPr>
              <a:t>ACIONAR O SUPORTE NÍVEL 2 (AGENTE)</a:t>
            </a:r>
          </a:p>
        </p:txBody>
      </p:sp>
      <p:sp>
        <p:nvSpPr>
          <p:cNvPr id="9" name="Retângulo: Cantos Arredondados 8">
            <a:extLst>
              <a:ext uri="{FF2B5EF4-FFF2-40B4-BE49-F238E27FC236}">
                <a16:creationId xmlns:a16="http://schemas.microsoft.com/office/drawing/2014/main" id="{102A3E70-EA94-DD90-4363-FB54540610AF}"/>
              </a:ext>
            </a:extLst>
          </p:cNvPr>
          <p:cNvSpPr/>
          <p:nvPr/>
        </p:nvSpPr>
        <p:spPr>
          <a:xfrm>
            <a:off x="3345366" y="3832863"/>
            <a:ext cx="5070088" cy="1129990"/>
          </a:xfrm>
          <a:prstGeom prst="roundRect">
            <a:avLst/>
          </a:prstGeom>
          <a:solidFill>
            <a:schemeClr val="bg1"/>
          </a:solidFill>
          <a:ln>
            <a:solidFill>
              <a:srgbClr val="0041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spcBef>
                <a:spcPts val="600"/>
              </a:spcBef>
              <a:buFont typeface="Wingdings" panose="05000000000000000000" pitchFamily="2" charset="2"/>
              <a:buChar char="ü"/>
            </a:pPr>
            <a:endParaRPr lang="pt-BR" sz="1400">
              <a:solidFill>
                <a:schemeClr val="tx1"/>
              </a:solidFill>
              <a:latin typeface="+mj-lt"/>
            </a:endParaRPr>
          </a:p>
          <a:p>
            <a:pPr marL="285750" indent="-285750" algn="just">
              <a:lnSpc>
                <a:spcPts val="1350"/>
              </a:lnSpc>
              <a:spcBef>
                <a:spcPts val="600"/>
              </a:spcBef>
              <a:buFont typeface="Wingdings" panose="05000000000000000000" pitchFamily="2" charset="2"/>
              <a:buChar char="ü"/>
              <a:defRPr/>
            </a:pPr>
            <a:r>
              <a:rPr lang="pt-BR" sz="1400">
                <a:solidFill>
                  <a:schemeClr val="tx1"/>
                </a:solidFill>
                <a:latin typeface="+mj-lt"/>
              </a:rPr>
              <a:t>Problemas com acessos</a:t>
            </a:r>
          </a:p>
          <a:p>
            <a:pPr marL="285750" indent="-285750" algn="just">
              <a:lnSpc>
                <a:spcPts val="1350"/>
              </a:lnSpc>
              <a:spcBef>
                <a:spcPts val="600"/>
              </a:spcBef>
              <a:buFont typeface="Wingdings" panose="05000000000000000000" pitchFamily="2" charset="2"/>
              <a:buChar char="ü"/>
              <a:defRPr/>
            </a:pPr>
            <a:r>
              <a:rPr lang="pt-BR" sz="1400">
                <a:solidFill>
                  <a:schemeClr val="tx1"/>
                </a:solidFill>
                <a:latin typeface="+mj-lt"/>
              </a:rPr>
              <a:t>Inclusão, exclusão e alteração de perfis</a:t>
            </a:r>
          </a:p>
          <a:p>
            <a:pPr marL="285750" indent="-285750" algn="just">
              <a:lnSpc>
                <a:spcPts val="1350"/>
              </a:lnSpc>
              <a:spcBef>
                <a:spcPts val="600"/>
              </a:spcBef>
              <a:buFont typeface="Wingdings" panose="05000000000000000000" pitchFamily="2" charset="2"/>
              <a:buChar char="ü"/>
              <a:defRPr/>
            </a:pPr>
            <a:r>
              <a:rPr lang="pt-BR" sz="1400" i="1">
                <a:solidFill>
                  <a:schemeClr val="tx1"/>
                </a:solidFill>
                <a:latin typeface="+mj-lt"/>
              </a:rPr>
              <a:t>Reset</a:t>
            </a:r>
            <a:r>
              <a:rPr lang="pt-BR" sz="1400">
                <a:solidFill>
                  <a:schemeClr val="tx1"/>
                </a:solidFill>
                <a:latin typeface="+mj-lt"/>
              </a:rPr>
              <a:t> ou desbloqueio de senha </a:t>
            </a:r>
          </a:p>
        </p:txBody>
      </p:sp>
      <p:sp>
        <p:nvSpPr>
          <p:cNvPr id="10" name="Retângulo: Cantos Arredondados 9">
            <a:extLst>
              <a:ext uri="{FF2B5EF4-FFF2-40B4-BE49-F238E27FC236}">
                <a16:creationId xmlns:a16="http://schemas.microsoft.com/office/drawing/2014/main" id="{FAF31198-56B4-231C-DC00-B762DC934B55}"/>
              </a:ext>
            </a:extLst>
          </p:cNvPr>
          <p:cNvSpPr/>
          <p:nvPr/>
        </p:nvSpPr>
        <p:spPr>
          <a:xfrm>
            <a:off x="3566531" y="3564403"/>
            <a:ext cx="3733800" cy="457047"/>
          </a:xfrm>
          <a:prstGeom prst="roundRect">
            <a:avLst/>
          </a:prstGeom>
          <a:solidFill>
            <a:srgbClr val="00418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400">
                <a:solidFill>
                  <a:schemeClr val="bg1"/>
                </a:solidFill>
              </a:rPr>
              <a:t>ACIONAR O TI</a:t>
            </a:r>
          </a:p>
        </p:txBody>
      </p:sp>
    </p:spTree>
    <p:extLst>
      <p:ext uri="{BB962C8B-B14F-4D97-AF65-F5344CB8AC3E}">
        <p14:creationId xmlns:p14="http://schemas.microsoft.com/office/powerpoint/2010/main" val="352248198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158608" y="860914"/>
            <a:ext cx="8784944" cy="646331"/>
          </a:xfrm>
          <a:prstGeom prst="rect">
            <a:avLst/>
          </a:prstGeom>
          <a:noFill/>
        </p:spPr>
        <p:txBody>
          <a:bodyPr wrap="square" rtlCol="0">
            <a:spAutoFit/>
          </a:bodyPr>
          <a:lstStyle/>
          <a:p>
            <a:pPr algn="just"/>
            <a:r>
              <a:rPr lang="pt-BR" b="1">
                <a:latin typeface="+mj-lt"/>
                <a:cs typeface="Arial" panose="020B0604020202020204" pitchFamily="34" charset="0"/>
              </a:rPr>
              <a:t>APENAS </a:t>
            </a:r>
            <a:r>
              <a:rPr lang="pt-BR">
                <a:latin typeface="+mj-lt"/>
                <a:cs typeface="Arial" panose="020B0604020202020204" pitchFamily="34" charset="0"/>
              </a:rPr>
              <a:t>quando necessitar de suporte de infraestrutura relacionada ao sistema (como impressoras, coletores, sistemas operacionais, SAP não instalado em sua máquina e outros)</a:t>
            </a:r>
          </a:p>
        </p:txBody>
      </p:sp>
      <p:pic>
        <p:nvPicPr>
          <p:cNvPr id="13" name="Imagem 12" descr="CoperSAP-Logo-2-+-Slogan.png"/>
          <p:cNvPicPr>
            <a:picLocks noChangeAspect="1"/>
          </p:cNvPicPr>
          <p:nvPr/>
        </p:nvPicPr>
        <p:blipFill rotWithShape="1">
          <a:blip r:embed="rId2" cstate="print"/>
          <a:srcRect t="31142" r="44201" b="6510"/>
          <a:stretch/>
        </p:blipFill>
        <p:spPr>
          <a:xfrm>
            <a:off x="8075053" y="125032"/>
            <a:ext cx="931188" cy="255961"/>
          </a:xfrm>
          <a:prstGeom prst="rect">
            <a:avLst/>
          </a:prstGeom>
        </p:spPr>
      </p:pic>
      <p:pic>
        <p:nvPicPr>
          <p:cNvPr id="14" name="Imagem 13">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8" y="99751"/>
            <a:ext cx="4145763" cy="617222"/>
          </a:xfrm>
          <a:prstGeom prst="rect">
            <a:avLst/>
          </a:prstGeom>
        </p:spPr>
      </p:pic>
      <p:sp>
        <p:nvSpPr>
          <p:cNvPr id="15" name="CaixaDeTexto 14">
            <a:extLst>
              <a:ext uri="{FF2B5EF4-FFF2-40B4-BE49-F238E27FC236}">
                <a16:creationId xmlns:a16="http://schemas.microsoft.com/office/drawing/2014/main" id="{FCD4CABB-0A5A-6C3B-74B9-5B3C446A6BFC}"/>
              </a:ext>
            </a:extLst>
          </p:cNvPr>
          <p:cNvSpPr txBox="1"/>
          <p:nvPr/>
        </p:nvSpPr>
        <p:spPr>
          <a:xfrm>
            <a:off x="622783" y="191458"/>
            <a:ext cx="5703675"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Suporte TI e Infraestrutura</a:t>
            </a:r>
          </a:p>
        </p:txBody>
      </p:sp>
      <p:pic>
        <p:nvPicPr>
          <p:cNvPr id="16" name="Imagem 15">
            <a:extLst>
              <a:ext uri="{FF2B5EF4-FFF2-40B4-BE49-F238E27FC236}">
                <a16:creationId xmlns:a16="http://schemas.microsoft.com/office/drawing/2014/main" id="{49C140DF-AF2E-5572-949E-C5C09A02E460}"/>
              </a:ext>
            </a:extLst>
          </p:cNvPr>
          <p:cNvPicPr>
            <a:picLocks noChangeAspect="1"/>
          </p:cNvPicPr>
          <p:nvPr/>
        </p:nvPicPr>
        <p:blipFill>
          <a:blip r:embed="rId4"/>
          <a:stretch>
            <a:fillRect/>
          </a:stretch>
        </p:blipFill>
        <p:spPr>
          <a:xfrm rot="5400000">
            <a:off x="52924" y="133709"/>
            <a:ext cx="632927" cy="559568"/>
          </a:xfrm>
          <a:prstGeom prst="rect">
            <a:avLst/>
          </a:prstGeom>
          <a:effectLst/>
        </p:spPr>
      </p:pic>
      <p:sp>
        <p:nvSpPr>
          <p:cNvPr id="5" name="CaixaDeTexto 4">
            <a:extLst>
              <a:ext uri="{FF2B5EF4-FFF2-40B4-BE49-F238E27FC236}">
                <a16:creationId xmlns:a16="http://schemas.microsoft.com/office/drawing/2014/main" id="{92BC595D-11C3-185B-4D24-17003EE40A1B}"/>
              </a:ext>
            </a:extLst>
          </p:cNvPr>
          <p:cNvSpPr txBox="1"/>
          <p:nvPr/>
        </p:nvSpPr>
        <p:spPr>
          <a:xfrm>
            <a:off x="278779" y="1551056"/>
            <a:ext cx="4537149" cy="1569660"/>
          </a:xfrm>
          <a:prstGeom prst="rect">
            <a:avLst/>
          </a:prstGeom>
          <a:noFill/>
        </p:spPr>
        <p:txBody>
          <a:bodyPr wrap="square">
            <a:spAutoFit/>
          </a:bodyPr>
          <a:lstStyle/>
          <a:p>
            <a:pPr algn="just" eaLnBrk="1" hangingPunct="1">
              <a:defRPr/>
            </a:pPr>
            <a:r>
              <a:rPr lang="pt-BR" sz="1600" dirty="0">
                <a:latin typeface="Neo Sans Pro" pitchFamily="34" charset="0"/>
              </a:rPr>
              <a:t>O procedimento para atendimentos de infraestrutura permanece o mesmo já utilizado:</a:t>
            </a:r>
          </a:p>
          <a:p>
            <a:pPr marL="342900" indent="-342900" algn="just" eaLnBrk="1" hangingPunct="1">
              <a:buFont typeface="Wingdings" panose="05000000000000000000" pitchFamily="2" charset="2"/>
              <a:buChar char="ü"/>
              <a:defRPr/>
            </a:pPr>
            <a:r>
              <a:rPr lang="pt-BR" sz="1600" dirty="0">
                <a:latin typeface="Neo Sans Pro" pitchFamily="34" charset="0"/>
              </a:rPr>
              <a:t>Abertura de chamado através do e-mail: </a:t>
            </a:r>
            <a:r>
              <a:rPr lang="pt-BR" sz="1600" dirty="0">
                <a:solidFill>
                  <a:srgbClr val="004182"/>
                </a:solidFill>
                <a:latin typeface="Neo Sans Pro" pitchFamily="34" charset="0"/>
                <a:hlinkClick r:id="rId5"/>
              </a:rPr>
              <a:t>suportesoftware@copercana.com.br</a:t>
            </a:r>
            <a:endParaRPr lang="pt-BR" sz="1600" dirty="0">
              <a:solidFill>
                <a:srgbClr val="004182"/>
              </a:solidFill>
              <a:latin typeface="Neo Sans Pro" pitchFamily="34" charset="0"/>
            </a:endParaRPr>
          </a:p>
          <a:p>
            <a:pPr marL="342900" indent="-342900" algn="just" eaLnBrk="1" hangingPunct="1">
              <a:buFont typeface="Wingdings" panose="05000000000000000000" pitchFamily="2" charset="2"/>
              <a:buChar char="ü"/>
              <a:defRPr/>
            </a:pPr>
            <a:r>
              <a:rPr lang="pt-BR" sz="1600" dirty="0">
                <a:latin typeface="Neo Sans Pro" pitchFamily="34" charset="0"/>
              </a:rPr>
              <a:t>Em situações emergenciais, após o envio do e-mail o usuário deve ligar para:</a:t>
            </a:r>
            <a:endParaRPr lang="pt-BR" sz="1200" dirty="0">
              <a:latin typeface="Neo Sans Pro" pitchFamily="34" charset="0"/>
            </a:endParaRPr>
          </a:p>
        </p:txBody>
      </p:sp>
      <p:pic>
        <p:nvPicPr>
          <p:cNvPr id="7" name="Picture 5" descr="http://mlb-s2-p.mlstatic.com/webdesign-desenvolvimento-web-infraestrutura-ti-e-suporte-10372-MLB20027897207_012014-F.jpg">
            <a:extLst>
              <a:ext uri="{FF2B5EF4-FFF2-40B4-BE49-F238E27FC236}">
                <a16:creationId xmlns:a16="http://schemas.microsoft.com/office/drawing/2014/main" id="{A88BCC64-7CC2-C037-EC32-ED6ABA2C705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7861" r="8631"/>
          <a:stretch/>
        </p:blipFill>
        <p:spPr bwMode="auto">
          <a:xfrm>
            <a:off x="5234169" y="1798614"/>
            <a:ext cx="3329968" cy="2644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ela 9">
            <a:extLst>
              <a:ext uri="{FF2B5EF4-FFF2-40B4-BE49-F238E27FC236}">
                <a16:creationId xmlns:a16="http://schemas.microsoft.com/office/drawing/2014/main" id="{329A6331-7739-0EF5-EB60-0B81464CC078}"/>
              </a:ext>
            </a:extLst>
          </p:cNvPr>
          <p:cNvGraphicFramePr>
            <a:graphicFrameLocks noGrp="1"/>
          </p:cNvGraphicFramePr>
          <p:nvPr>
            <p:extLst>
              <p:ext uri="{D42A27DB-BD31-4B8C-83A1-F6EECF244321}">
                <p14:modId xmlns:p14="http://schemas.microsoft.com/office/powerpoint/2010/main" val="2786928772"/>
              </p:ext>
            </p:extLst>
          </p:nvPr>
        </p:nvGraphicFramePr>
        <p:xfrm>
          <a:off x="278779" y="3229044"/>
          <a:ext cx="4672363" cy="1483360"/>
        </p:xfrm>
        <a:graphic>
          <a:graphicData uri="http://schemas.openxmlformats.org/drawingml/2006/table">
            <a:tbl>
              <a:tblPr firstRow="1" bandRow="1">
                <a:tableStyleId>{5C22544A-7EE6-4342-B048-85BDC9FD1C3A}</a:tableStyleId>
              </a:tblPr>
              <a:tblGrid>
                <a:gridCol w="1393905">
                  <a:extLst>
                    <a:ext uri="{9D8B030D-6E8A-4147-A177-3AD203B41FA5}">
                      <a16:colId xmlns:a16="http://schemas.microsoft.com/office/drawing/2014/main" val="10483360"/>
                    </a:ext>
                  </a:extLst>
                </a:gridCol>
                <a:gridCol w="2371493">
                  <a:extLst>
                    <a:ext uri="{9D8B030D-6E8A-4147-A177-3AD203B41FA5}">
                      <a16:colId xmlns:a16="http://schemas.microsoft.com/office/drawing/2014/main" val="618238630"/>
                    </a:ext>
                  </a:extLst>
                </a:gridCol>
                <a:gridCol w="906965">
                  <a:extLst>
                    <a:ext uri="{9D8B030D-6E8A-4147-A177-3AD203B41FA5}">
                      <a16:colId xmlns:a16="http://schemas.microsoft.com/office/drawing/2014/main" val="3901657512"/>
                    </a:ext>
                  </a:extLst>
                </a:gridCol>
              </a:tblGrid>
              <a:tr h="370840">
                <a:tc>
                  <a:txBody>
                    <a:bodyPr/>
                    <a:lstStyle/>
                    <a:p>
                      <a:pPr algn="l"/>
                      <a:r>
                        <a:rPr lang="pt-BR" sz="1200"/>
                        <a:t>NOME</a:t>
                      </a:r>
                    </a:p>
                  </a:txBody>
                  <a:tcPr anchor="ctr">
                    <a:solidFill>
                      <a:srgbClr val="004182"/>
                    </a:solidFill>
                  </a:tcPr>
                </a:tc>
                <a:tc>
                  <a:txBody>
                    <a:bodyPr/>
                    <a:lstStyle/>
                    <a:p>
                      <a:pPr algn="l"/>
                      <a:r>
                        <a:rPr lang="pt-BR" sz="1200" dirty="0"/>
                        <a:t>E-MAIL</a:t>
                      </a:r>
                    </a:p>
                  </a:txBody>
                  <a:tcPr anchor="ctr">
                    <a:solidFill>
                      <a:srgbClr val="004182"/>
                    </a:solidFill>
                  </a:tcPr>
                </a:tc>
                <a:tc>
                  <a:txBody>
                    <a:bodyPr/>
                    <a:lstStyle/>
                    <a:p>
                      <a:pPr algn="l"/>
                      <a:r>
                        <a:rPr lang="pt-BR" sz="1200" dirty="0"/>
                        <a:t>RAMAL (*)</a:t>
                      </a:r>
                    </a:p>
                  </a:txBody>
                  <a:tcPr anchor="ctr">
                    <a:solidFill>
                      <a:srgbClr val="004182"/>
                    </a:solidFill>
                  </a:tcPr>
                </a:tc>
                <a:extLst>
                  <a:ext uri="{0D108BD9-81ED-4DB2-BD59-A6C34878D82A}">
                    <a16:rowId xmlns:a16="http://schemas.microsoft.com/office/drawing/2014/main" val="3161909795"/>
                  </a:ext>
                </a:extLst>
              </a:tr>
              <a:tr h="370840">
                <a:tc>
                  <a:txBody>
                    <a:bodyPr/>
                    <a:lstStyle/>
                    <a:p>
                      <a:pPr algn="l"/>
                      <a:r>
                        <a:rPr lang="pt-BR" sz="1100"/>
                        <a:t>Guilherme Sicchieri</a:t>
                      </a:r>
                    </a:p>
                  </a:txBody>
                  <a:tcPr anchor="ctr"/>
                </a:tc>
                <a:tc>
                  <a:txBody>
                    <a:bodyPr/>
                    <a:lstStyle/>
                    <a:p>
                      <a:pPr algn="l"/>
                      <a:r>
                        <a:rPr lang="pt-BR" sz="1100"/>
                        <a:t>guilhermesicchieri@copercana.com.br</a:t>
                      </a:r>
                    </a:p>
                  </a:txBody>
                  <a:tcPr anchor="ctr"/>
                </a:tc>
                <a:tc>
                  <a:txBody>
                    <a:bodyPr/>
                    <a:lstStyle/>
                    <a:p>
                      <a:pPr algn="l"/>
                      <a:r>
                        <a:rPr lang="pt-BR" sz="1100" dirty="0"/>
                        <a:t>3029</a:t>
                      </a:r>
                    </a:p>
                  </a:txBody>
                  <a:tcPr anchor="ctr"/>
                </a:tc>
                <a:extLst>
                  <a:ext uri="{0D108BD9-81ED-4DB2-BD59-A6C34878D82A}">
                    <a16:rowId xmlns:a16="http://schemas.microsoft.com/office/drawing/2014/main" val="2053134643"/>
                  </a:ext>
                </a:extLst>
              </a:tr>
              <a:tr h="370840">
                <a:tc>
                  <a:txBody>
                    <a:bodyPr/>
                    <a:lstStyle/>
                    <a:p>
                      <a:pPr algn="l"/>
                      <a:r>
                        <a:rPr lang="pt-BR" sz="1100"/>
                        <a:t>Lázaro Rodrigues </a:t>
                      </a:r>
                    </a:p>
                  </a:txBody>
                  <a:tcPr anchor="ctr"/>
                </a:tc>
                <a:tc>
                  <a:txBody>
                    <a:bodyPr/>
                    <a:lstStyle/>
                    <a:p>
                      <a:pPr algn="l"/>
                      <a:r>
                        <a:rPr lang="pt-BR" sz="1100"/>
                        <a:t>lazarorodrigues@copercana.com.br</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100" dirty="0"/>
                        <a:t>3031</a:t>
                      </a:r>
                    </a:p>
                  </a:txBody>
                  <a:tcPr anchor="ctr"/>
                </a:tc>
                <a:extLst>
                  <a:ext uri="{0D108BD9-81ED-4DB2-BD59-A6C34878D82A}">
                    <a16:rowId xmlns:a16="http://schemas.microsoft.com/office/drawing/2014/main" val="2402296789"/>
                  </a:ext>
                </a:extLst>
              </a:tr>
              <a:tr h="370840">
                <a:tc>
                  <a:txBody>
                    <a:bodyPr/>
                    <a:lstStyle/>
                    <a:p>
                      <a:pPr algn="l"/>
                      <a:r>
                        <a:rPr lang="pt-BR" sz="1100"/>
                        <a:t>Lucas Maciel De Lima </a:t>
                      </a:r>
                    </a:p>
                  </a:txBody>
                  <a:tcPr anchor="ctr"/>
                </a:tc>
                <a:tc>
                  <a:txBody>
                    <a:bodyPr/>
                    <a:lstStyle/>
                    <a:p>
                      <a:pPr algn="l"/>
                      <a:r>
                        <a:rPr lang="pt-BR" sz="1100" dirty="0"/>
                        <a:t>lucasmaciel@copercana.com.br</a:t>
                      </a:r>
                    </a:p>
                  </a:txBody>
                  <a:tcPr anchor="ctr"/>
                </a:tc>
                <a:tc>
                  <a:txBody>
                    <a:bodyPr/>
                    <a:lstStyle/>
                    <a:p>
                      <a:pPr algn="l"/>
                      <a:r>
                        <a:rPr lang="pt-BR" sz="1100" dirty="0"/>
                        <a:t>3031</a:t>
                      </a:r>
                    </a:p>
                  </a:txBody>
                  <a:tcPr anchor="ctr"/>
                </a:tc>
                <a:extLst>
                  <a:ext uri="{0D108BD9-81ED-4DB2-BD59-A6C34878D82A}">
                    <a16:rowId xmlns:a16="http://schemas.microsoft.com/office/drawing/2014/main" val="3110886731"/>
                  </a:ext>
                </a:extLst>
              </a:tr>
            </a:tbl>
          </a:graphicData>
        </a:graphic>
      </p:graphicFrame>
      <p:sp>
        <p:nvSpPr>
          <p:cNvPr id="2" name="CaixaDeTexto 1">
            <a:extLst>
              <a:ext uri="{FF2B5EF4-FFF2-40B4-BE49-F238E27FC236}">
                <a16:creationId xmlns:a16="http://schemas.microsoft.com/office/drawing/2014/main" id="{40CF8576-86A5-E05A-D354-F3A5DF5F2DF7}"/>
              </a:ext>
            </a:extLst>
          </p:cNvPr>
          <p:cNvSpPr txBox="1"/>
          <p:nvPr/>
        </p:nvSpPr>
        <p:spPr>
          <a:xfrm>
            <a:off x="127263" y="4882997"/>
            <a:ext cx="8847633" cy="215444"/>
          </a:xfrm>
          <a:prstGeom prst="rect">
            <a:avLst/>
          </a:prstGeom>
          <a:noFill/>
        </p:spPr>
        <p:txBody>
          <a:bodyPr wrap="square" rtlCol="0">
            <a:spAutoFit/>
          </a:bodyPr>
          <a:lstStyle/>
          <a:p>
            <a:r>
              <a:rPr lang="pt-BR" sz="800" dirty="0"/>
              <a:t>(*) Esses ramais foram criados exclusivamente para o tratamento de informações referentes ao SAP. Os colaboradores listados continuam com seus ramais anteriores para o tratamento de informações padrão.</a:t>
            </a:r>
          </a:p>
        </p:txBody>
      </p:sp>
    </p:spTree>
    <p:extLst>
      <p:ext uri="{BB962C8B-B14F-4D97-AF65-F5344CB8AC3E}">
        <p14:creationId xmlns:p14="http://schemas.microsoft.com/office/powerpoint/2010/main" val="41029263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7" y="99751"/>
            <a:ext cx="4183923" cy="617222"/>
          </a:xfrm>
          <a:prstGeom prst="rect">
            <a:avLst/>
          </a:prstGeom>
        </p:spPr>
      </p:pic>
      <p:sp>
        <p:nvSpPr>
          <p:cNvPr id="9" name="CaixaDeTexto 8">
            <a:extLst>
              <a:ext uri="{FF2B5EF4-FFF2-40B4-BE49-F238E27FC236}">
                <a16:creationId xmlns:a16="http://schemas.microsoft.com/office/drawing/2014/main" id="{FCD4CABB-0A5A-6C3B-74B9-5B3C446A6BFC}"/>
              </a:ext>
            </a:extLst>
          </p:cNvPr>
          <p:cNvSpPr txBox="1"/>
          <p:nvPr/>
        </p:nvSpPr>
        <p:spPr>
          <a:xfrm>
            <a:off x="652124" y="153598"/>
            <a:ext cx="3559836" cy="477054"/>
          </a:xfrm>
          <a:prstGeom prst="rect">
            <a:avLst/>
          </a:prstGeom>
          <a:noFill/>
        </p:spPr>
        <p:txBody>
          <a:bodyPr wrap="square" rtlCol="0">
            <a:spAutoFit/>
          </a:bodyPr>
          <a:lstStyle/>
          <a:p>
            <a:r>
              <a:rPr lang="pt-BR" sz="2500" b="1">
                <a:solidFill>
                  <a:srgbClr val="FFFFFF"/>
                </a:solidFill>
                <a:latin typeface="Calibri" panose="020F0502020204030204" pitchFamily="34" charset="0"/>
                <a:cs typeface="Calibri" panose="020F0502020204030204" pitchFamily="34" charset="0"/>
              </a:rPr>
              <a:t>Fluxo de Atendimento</a:t>
            </a:r>
          </a:p>
        </p:txBody>
      </p:sp>
      <p:pic>
        <p:nvPicPr>
          <p:cNvPr id="56" name="Imagem 55">
            <a:extLst>
              <a:ext uri="{FF2B5EF4-FFF2-40B4-BE49-F238E27FC236}">
                <a16:creationId xmlns:a16="http://schemas.microsoft.com/office/drawing/2014/main" id="{49C140DF-AF2E-5572-949E-C5C09A02E460}"/>
              </a:ext>
            </a:extLst>
          </p:cNvPr>
          <p:cNvPicPr>
            <a:picLocks noChangeAspect="1"/>
          </p:cNvPicPr>
          <p:nvPr/>
        </p:nvPicPr>
        <p:blipFill>
          <a:blip r:embed="rId4"/>
          <a:stretch>
            <a:fillRect/>
          </a:stretch>
        </p:blipFill>
        <p:spPr>
          <a:xfrm rot="5400000">
            <a:off x="52924" y="133709"/>
            <a:ext cx="632927" cy="559568"/>
          </a:xfrm>
          <a:prstGeom prst="rect">
            <a:avLst/>
          </a:prstGeom>
          <a:effectLst/>
        </p:spPr>
      </p:pic>
      <p:pic>
        <p:nvPicPr>
          <p:cNvPr id="58" name="Imagem 57" descr="CoperSAP-Logo-2-+-Slogan.png"/>
          <p:cNvPicPr>
            <a:picLocks noChangeAspect="1"/>
          </p:cNvPicPr>
          <p:nvPr/>
        </p:nvPicPr>
        <p:blipFill rotWithShape="1">
          <a:blip r:embed="rId5" cstate="print"/>
          <a:srcRect t="31142" r="44201" b="6510"/>
          <a:stretch/>
        </p:blipFill>
        <p:spPr>
          <a:xfrm>
            <a:off x="8075053" y="125032"/>
            <a:ext cx="931188" cy="255961"/>
          </a:xfrm>
          <a:prstGeom prst="rect">
            <a:avLst/>
          </a:prstGeom>
        </p:spPr>
      </p:pic>
      <p:grpSp>
        <p:nvGrpSpPr>
          <p:cNvPr id="23" name="Agrupar 22">
            <a:extLst>
              <a:ext uri="{FF2B5EF4-FFF2-40B4-BE49-F238E27FC236}">
                <a16:creationId xmlns:a16="http://schemas.microsoft.com/office/drawing/2014/main" id="{5ED7E74F-CE22-67B4-7888-2374C3393B6D}"/>
              </a:ext>
            </a:extLst>
          </p:cNvPr>
          <p:cNvGrpSpPr>
            <a:grpSpLocks noChangeAspect="1"/>
          </p:cNvGrpSpPr>
          <p:nvPr/>
        </p:nvGrpSpPr>
        <p:grpSpPr>
          <a:xfrm>
            <a:off x="855576" y="1040780"/>
            <a:ext cx="7270927" cy="3634639"/>
            <a:chOff x="1352723" y="1249920"/>
            <a:chExt cx="6227942" cy="3113265"/>
          </a:xfrm>
        </p:grpSpPr>
        <p:sp>
          <p:nvSpPr>
            <p:cNvPr id="2" name="Retângulo de cantos arredondados 2">
              <a:extLst>
                <a:ext uri="{FF2B5EF4-FFF2-40B4-BE49-F238E27FC236}">
                  <a16:creationId xmlns:a16="http://schemas.microsoft.com/office/drawing/2014/main" id="{E502FBD2-15C8-DD10-80A3-97585A7DD63B}"/>
                </a:ext>
              </a:extLst>
            </p:cNvPr>
            <p:cNvSpPr/>
            <p:nvPr/>
          </p:nvSpPr>
          <p:spPr>
            <a:xfrm>
              <a:off x="2588560" y="2435236"/>
              <a:ext cx="1075699" cy="228600"/>
            </a:xfrm>
            <a:prstGeom prst="roundRect">
              <a:avLst>
                <a:gd name="adj" fmla="val 28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a:t>Usuário Final</a:t>
              </a:r>
            </a:p>
          </p:txBody>
        </p:sp>
        <p:grpSp>
          <p:nvGrpSpPr>
            <p:cNvPr id="11" name="Agrupar 10">
              <a:extLst>
                <a:ext uri="{FF2B5EF4-FFF2-40B4-BE49-F238E27FC236}">
                  <a16:creationId xmlns:a16="http://schemas.microsoft.com/office/drawing/2014/main" id="{820F1896-2148-3EF2-F73F-AA2DD0ABB615}"/>
                </a:ext>
              </a:extLst>
            </p:cNvPr>
            <p:cNvGrpSpPr/>
            <p:nvPr/>
          </p:nvGrpSpPr>
          <p:grpSpPr>
            <a:xfrm>
              <a:off x="1548793" y="1354165"/>
              <a:ext cx="1406295" cy="768221"/>
              <a:chOff x="59640" y="1112614"/>
              <a:chExt cx="1406295" cy="768221"/>
            </a:xfrm>
          </p:grpSpPr>
          <p:sp>
            <p:nvSpPr>
              <p:cNvPr id="4" name="CaixaDeTexto 3">
                <a:extLst>
                  <a:ext uri="{FF2B5EF4-FFF2-40B4-BE49-F238E27FC236}">
                    <a16:creationId xmlns:a16="http://schemas.microsoft.com/office/drawing/2014/main" id="{63C66D5A-3F91-7637-63D4-15B318C183B5}"/>
                  </a:ext>
                </a:extLst>
              </p:cNvPr>
              <p:cNvSpPr txBox="1"/>
              <p:nvPr/>
            </p:nvSpPr>
            <p:spPr>
              <a:xfrm>
                <a:off x="59640" y="1112614"/>
                <a:ext cx="1184189" cy="624364"/>
              </a:xfrm>
              <a:prstGeom prst="roundRect">
                <a:avLst>
                  <a:gd name="adj" fmla="val 11781"/>
                </a:avLst>
              </a:prstGeom>
              <a:solidFill>
                <a:schemeClr val="bg1">
                  <a:lumMod val="85000"/>
                </a:schemeClr>
              </a:solidFill>
            </p:spPr>
            <p:txBody>
              <a:bodyPr wrap="square" rtlCol="0">
                <a:spAutoFit/>
              </a:bodyPr>
              <a:lstStyle/>
              <a:p>
                <a:pPr algn="ctr"/>
                <a:r>
                  <a:rPr lang="pt-BR" sz="800" dirty="0"/>
                  <a:t>Usuário identifica uma necessidade e entra em contato com o nível 1 de suporte</a:t>
                </a:r>
              </a:p>
            </p:txBody>
          </p:sp>
          <p:grpSp>
            <p:nvGrpSpPr>
              <p:cNvPr id="5" name="Grupo 4">
                <a:extLst>
                  <a:ext uri="{FF2B5EF4-FFF2-40B4-BE49-F238E27FC236}">
                    <a16:creationId xmlns:a16="http://schemas.microsoft.com/office/drawing/2014/main" id="{0FCE0D37-3099-F385-F6E7-2B94CB16EFE9}"/>
                  </a:ext>
                </a:extLst>
              </p:cNvPr>
              <p:cNvGrpSpPr/>
              <p:nvPr/>
            </p:nvGrpSpPr>
            <p:grpSpPr>
              <a:xfrm>
                <a:off x="914400" y="1601623"/>
                <a:ext cx="551535" cy="279212"/>
                <a:chOff x="912809" y="901578"/>
                <a:chExt cx="551535" cy="279212"/>
              </a:xfrm>
            </p:grpSpPr>
            <p:sp>
              <p:nvSpPr>
                <p:cNvPr id="6" name="Elipse 5">
                  <a:extLst>
                    <a:ext uri="{FF2B5EF4-FFF2-40B4-BE49-F238E27FC236}">
                      <a16:creationId xmlns:a16="http://schemas.microsoft.com/office/drawing/2014/main" id="{A79EE74B-EFE8-7F93-E33B-D299F0CE856A}"/>
                    </a:ext>
                  </a:extLst>
                </p:cNvPr>
                <p:cNvSpPr/>
                <p:nvPr/>
              </p:nvSpPr>
              <p:spPr>
                <a:xfrm>
                  <a:off x="1044041" y="901578"/>
                  <a:ext cx="289073" cy="279212"/>
                </a:xfrm>
                <a:prstGeom prst="ellipse">
                  <a:avLst/>
                </a:prstGeom>
                <a:solidFill>
                  <a:srgbClr val="FFD82B"/>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6AB77C3D-DB71-C409-88A9-C76FC4F87C07}"/>
                    </a:ext>
                  </a:extLst>
                </p:cNvPr>
                <p:cNvSpPr txBox="1"/>
                <p:nvPr/>
              </p:nvSpPr>
              <p:spPr>
                <a:xfrm>
                  <a:off x="912809" y="901578"/>
                  <a:ext cx="551535" cy="276999"/>
                </a:xfrm>
                <a:prstGeom prst="rect">
                  <a:avLst/>
                </a:prstGeom>
                <a:noFill/>
              </p:spPr>
              <p:txBody>
                <a:bodyPr wrap="square" rtlCol="0">
                  <a:spAutoFit/>
                </a:bodyPr>
                <a:lstStyle/>
                <a:p>
                  <a:pPr algn="ctr"/>
                  <a:r>
                    <a:rPr lang="pt-BR" sz="1200" dirty="0">
                      <a:solidFill>
                        <a:schemeClr val="bg1"/>
                      </a:solidFill>
                    </a:rPr>
                    <a:t>1.1</a:t>
                  </a:r>
                </a:p>
              </p:txBody>
            </p:sp>
          </p:grpSp>
        </p:grpSp>
        <p:pic>
          <p:nvPicPr>
            <p:cNvPr id="10" name="Imagem 9">
              <a:extLst>
                <a:ext uri="{FF2B5EF4-FFF2-40B4-BE49-F238E27FC236}">
                  <a16:creationId xmlns:a16="http://schemas.microsoft.com/office/drawing/2014/main" id="{E62D5B26-095F-16B3-5D03-B92BB9862C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908280" y="1930810"/>
              <a:ext cx="436074" cy="436074"/>
            </a:xfrm>
            <a:prstGeom prst="rect">
              <a:avLst/>
            </a:prstGeom>
          </p:spPr>
        </p:pic>
        <p:sp>
          <p:nvSpPr>
            <p:cNvPr id="12" name="Retângulo de cantos arredondados 9">
              <a:extLst>
                <a:ext uri="{FF2B5EF4-FFF2-40B4-BE49-F238E27FC236}">
                  <a16:creationId xmlns:a16="http://schemas.microsoft.com/office/drawing/2014/main" id="{35CCE1DE-FC16-67F5-40CC-655D5035B12E}"/>
                </a:ext>
              </a:extLst>
            </p:cNvPr>
            <p:cNvSpPr/>
            <p:nvPr/>
          </p:nvSpPr>
          <p:spPr>
            <a:xfrm>
              <a:off x="2655910" y="3177286"/>
              <a:ext cx="977908" cy="251460"/>
            </a:xfrm>
            <a:prstGeom prst="roundRect">
              <a:avLst>
                <a:gd name="adj" fmla="val 28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t>Multiplicador</a:t>
              </a:r>
            </a:p>
          </p:txBody>
        </p:sp>
        <p:cxnSp>
          <p:nvCxnSpPr>
            <p:cNvPr id="13" name="Conector de seta reta 15">
              <a:extLst>
                <a:ext uri="{FF2B5EF4-FFF2-40B4-BE49-F238E27FC236}">
                  <a16:creationId xmlns:a16="http://schemas.microsoft.com/office/drawing/2014/main" id="{CE1F898A-09F6-80A5-68BE-8D8E1A5938D9}"/>
                </a:ext>
              </a:extLst>
            </p:cNvPr>
            <p:cNvCxnSpPr>
              <a:cxnSpLocks/>
            </p:cNvCxnSpPr>
            <p:nvPr/>
          </p:nvCxnSpPr>
          <p:spPr>
            <a:xfrm>
              <a:off x="3152298" y="2756577"/>
              <a:ext cx="0" cy="337220"/>
            </a:xfrm>
            <a:prstGeom prst="straightConnector1">
              <a:avLst/>
            </a:prstGeom>
            <a:ln w="1905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4" name="Imagem 13">
              <a:extLst>
                <a:ext uri="{FF2B5EF4-FFF2-40B4-BE49-F238E27FC236}">
                  <a16:creationId xmlns:a16="http://schemas.microsoft.com/office/drawing/2014/main" id="{5524E042-6ED7-34AD-8DE9-2528B6A9D5F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61952" y="2778186"/>
              <a:ext cx="182540" cy="182540"/>
            </a:xfrm>
            <a:prstGeom prst="rect">
              <a:avLst/>
            </a:prstGeom>
          </p:spPr>
        </p:pic>
        <p:grpSp>
          <p:nvGrpSpPr>
            <p:cNvPr id="22" name="Agrupar 21">
              <a:extLst>
                <a:ext uri="{FF2B5EF4-FFF2-40B4-BE49-F238E27FC236}">
                  <a16:creationId xmlns:a16="http://schemas.microsoft.com/office/drawing/2014/main" id="{A0D7B150-7CAA-9A1B-3706-1166883836F1}"/>
                </a:ext>
              </a:extLst>
            </p:cNvPr>
            <p:cNvGrpSpPr/>
            <p:nvPr/>
          </p:nvGrpSpPr>
          <p:grpSpPr>
            <a:xfrm>
              <a:off x="1352723" y="2590244"/>
              <a:ext cx="1149247" cy="603251"/>
              <a:chOff x="1352723" y="2590244"/>
              <a:chExt cx="1149247" cy="603251"/>
            </a:xfrm>
          </p:grpSpPr>
          <p:sp>
            <p:nvSpPr>
              <p:cNvPr id="16" name="CaixaDeTexto 15">
                <a:extLst>
                  <a:ext uri="{FF2B5EF4-FFF2-40B4-BE49-F238E27FC236}">
                    <a16:creationId xmlns:a16="http://schemas.microsoft.com/office/drawing/2014/main" id="{A29AE2C8-2268-8582-7512-D4019F1539C9}"/>
                  </a:ext>
                </a:extLst>
              </p:cNvPr>
              <p:cNvSpPr txBox="1"/>
              <p:nvPr/>
            </p:nvSpPr>
            <p:spPr>
              <a:xfrm>
                <a:off x="1352723" y="2714989"/>
                <a:ext cx="977908" cy="478506"/>
              </a:xfrm>
              <a:prstGeom prst="roundRect">
                <a:avLst>
                  <a:gd name="adj" fmla="val 11781"/>
                </a:avLst>
              </a:prstGeom>
              <a:solidFill>
                <a:schemeClr val="bg1">
                  <a:lumMod val="85000"/>
                </a:schemeClr>
              </a:solidFill>
            </p:spPr>
            <p:txBody>
              <a:bodyPr wrap="square" rtlCol="0">
                <a:spAutoFit/>
              </a:bodyPr>
              <a:lstStyle/>
              <a:p>
                <a:pPr algn="ctr"/>
                <a:r>
                  <a:rPr lang="pt-BR" sz="700" b="1" dirty="0"/>
                  <a:t>Usuários-finais devem priorizar o primeiro contato com os multiplicadores</a:t>
                </a:r>
              </a:p>
            </p:txBody>
          </p:sp>
          <p:sp>
            <p:nvSpPr>
              <p:cNvPr id="17" name="Elipse 16">
                <a:extLst>
                  <a:ext uri="{FF2B5EF4-FFF2-40B4-BE49-F238E27FC236}">
                    <a16:creationId xmlns:a16="http://schemas.microsoft.com/office/drawing/2014/main" id="{55DCAA21-A03B-93B4-EE31-7305488A355E}"/>
                  </a:ext>
                </a:extLst>
              </p:cNvPr>
              <p:cNvSpPr/>
              <p:nvPr/>
            </p:nvSpPr>
            <p:spPr>
              <a:xfrm>
                <a:off x="2212897" y="2590244"/>
                <a:ext cx="289073" cy="279212"/>
              </a:xfrm>
              <a:prstGeom prst="ellipse">
                <a:avLst/>
              </a:prstGeom>
              <a:solidFill>
                <a:schemeClr val="accent3">
                  <a:lumMod val="40000"/>
                  <a:lumOff val="60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a:t>
                </a:r>
                <a:endParaRPr lang="pt-BR" dirty="0"/>
              </a:p>
            </p:txBody>
          </p:sp>
        </p:grpSp>
        <p:pic>
          <p:nvPicPr>
            <p:cNvPr id="27" name="Imagem 26">
              <a:extLst>
                <a:ext uri="{FF2B5EF4-FFF2-40B4-BE49-F238E27FC236}">
                  <a16:creationId xmlns:a16="http://schemas.microsoft.com/office/drawing/2014/main" id="{B1F35575-BB52-16A8-58D6-72305EB9522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551755" y="2560959"/>
              <a:ext cx="532838" cy="532838"/>
            </a:xfrm>
            <a:prstGeom prst="rect">
              <a:avLst/>
            </a:prstGeom>
          </p:spPr>
        </p:pic>
        <p:sp>
          <p:nvSpPr>
            <p:cNvPr id="28" name="Retângulo de cantos arredondados 11">
              <a:extLst>
                <a:ext uri="{FF2B5EF4-FFF2-40B4-BE49-F238E27FC236}">
                  <a16:creationId xmlns:a16="http://schemas.microsoft.com/office/drawing/2014/main" id="{AF27D32A-8DE8-E90D-9583-4B6F1C39BB9D}"/>
                </a:ext>
              </a:extLst>
            </p:cNvPr>
            <p:cNvSpPr/>
            <p:nvPr/>
          </p:nvSpPr>
          <p:spPr>
            <a:xfrm>
              <a:off x="4200245" y="3162378"/>
              <a:ext cx="1320238" cy="251460"/>
            </a:xfrm>
            <a:prstGeom prst="roundRect">
              <a:avLst>
                <a:gd name="adj" fmla="val 28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t>Agente</a:t>
              </a:r>
            </a:p>
          </p:txBody>
        </p:sp>
        <p:cxnSp>
          <p:nvCxnSpPr>
            <p:cNvPr id="29" name="Conector de seta reta 15">
              <a:extLst>
                <a:ext uri="{FF2B5EF4-FFF2-40B4-BE49-F238E27FC236}">
                  <a16:creationId xmlns:a16="http://schemas.microsoft.com/office/drawing/2014/main" id="{4A327C18-F52C-9291-6326-43A558775552}"/>
                </a:ext>
              </a:extLst>
            </p:cNvPr>
            <p:cNvCxnSpPr>
              <a:cxnSpLocks/>
            </p:cNvCxnSpPr>
            <p:nvPr/>
          </p:nvCxnSpPr>
          <p:spPr>
            <a:xfrm>
              <a:off x="3783040" y="2663836"/>
              <a:ext cx="352367" cy="324990"/>
            </a:xfrm>
            <a:prstGeom prst="straightConnector1">
              <a:avLst/>
            </a:prstGeom>
            <a:ln w="1905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31" name="CaixaDeTexto 30">
              <a:extLst>
                <a:ext uri="{FF2B5EF4-FFF2-40B4-BE49-F238E27FC236}">
                  <a16:creationId xmlns:a16="http://schemas.microsoft.com/office/drawing/2014/main" id="{C17B7CE3-A122-1FAF-26D1-A13186921626}"/>
                </a:ext>
              </a:extLst>
            </p:cNvPr>
            <p:cNvSpPr txBox="1"/>
            <p:nvPr/>
          </p:nvSpPr>
          <p:spPr>
            <a:xfrm>
              <a:off x="3344354" y="1249920"/>
              <a:ext cx="1214019" cy="492919"/>
            </a:xfrm>
            <a:prstGeom prst="roundRect">
              <a:avLst>
                <a:gd name="adj" fmla="val 11781"/>
              </a:avLst>
            </a:prstGeom>
            <a:solidFill>
              <a:schemeClr val="bg1">
                <a:lumMod val="85000"/>
              </a:schemeClr>
            </a:solidFill>
          </p:spPr>
          <p:txBody>
            <a:bodyPr wrap="square" rtlCol="0">
              <a:spAutoFit/>
            </a:bodyPr>
            <a:lstStyle/>
            <a:p>
              <a:pPr algn="ctr"/>
              <a:r>
                <a:rPr lang="pt-BR" sz="800" dirty="0"/>
                <a:t>Usuário entra em contato direto com o nível 2 de suporte</a:t>
              </a:r>
            </a:p>
          </p:txBody>
        </p:sp>
        <p:grpSp>
          <p:nvGrpSpPr>
            <p:cNvPr id="32" name="Grupo 4">
              <a:extLst>
                <a:ext uri="{FF2B5EF4-FFF2-40B4-BE49-F238E27FC236}">
                  <a16:creationId xmlns:a16="http://schemas.microsoft.com/office/drawing/2014/main" id="{689F8E74-847F-64EE-D933-53B75A05910F}"/>
                </a:ext>
              </a:extLst>
            </p:cNvPr>
            <p:cNvGrpSpPr/>
            <p:nvPr/>
          </p:nvGrpSpPr>
          <p:grpSpPr>
            <a:xfrm>
              <a:off x="3086320" y="1632513"/>
              <a:ext cx="551535" cy="279212"/>
              <a:chOff x="912809" y="901578"/>
              <a:chExt cx="551535" cy="279212"/>
            </a:xfrm>
          </p:grpSpPr>
          <p:sp>
            <p:nvSpPr>
              <p:cNvPr id="33" name="Elipse 32">
                <a:extLst>
                  <a:ext uri="{FF2B5EF4-FFF2-40B4-BE49-F238E27FC236}">
                    <a16:creationId xmlns:a16="http://schemas.microsoft.com/office/drawing/2014/main" id="{640620CC-FAF1-9622-3D32-640792BF359D}"/>
                  </a:ext>
                </a:extLst>
              </p:cNvPr>
              <p:cNvSpPr/>
              <p:nvPr/>
            </p:nvSpPr>
            <p:spPr>
              <a:xfrm>
                <a:off x="1044041" y="901578"/>
                <a:ext cx="289073" cy="279212"/>
              </a:xfrm>
              <a:prstGeom prst="ellipse">
                <a:avLst/>
              </a:prstGeom>
              <a:solidFill>
                <a:srgbClr val="FFD82B"/>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CaixaDeTexto 33">
                <a:extLst>
                  <a:ext uri="{FF2B5EF4-FFF2-40B4-BE49-F238E27FC236}">
                    <a16:creationId xmlns:a16="http://schemas.microsoft.com/office/drawing/2014/main" id="{1C5C9475-1E6E-FA5A-C81F-EF332BFF2606}"/>
                  </a:ext>
                </a:extLst>
              </p:cNvPr>
              <p:cNvSpPr txBox="1"/>
              <p:nvPr/>
            </p:nvSpPr>
            <p:spPr>
              <a:xfrm>
                <a:off x="912809" y="901578"/>
                <a:ext cx="551535" cy="276999"/>
              </a:xfrm>
              <a:prstGeom prst="rect">
                <a:avLst/>
              </a:prstGeom>
              <a:noFill/>
            </p:spPr>
            <p:txBody>
              <a:bodyPr wrap="square" rtlCol="0">
                <a:spAutoFit/>
              </a:bodyPr>
              <a:lstStyle/>
              <a:p>
                <a:pPr algn="ctr"/>
                <a:r>
                  <a:rPr lang="pt-BR" sz="1200" dirty="0">
                    <a:solidFill>
                      <a:schemeClr val="bg1"/>
                    </a:solidFill>
                  </a:rPr>
                  <a:t>1.2</a:t>
                </a:r>
              </a:p>
            </p:txBody>
          </p:sp>
        </p:grpSp>
        <p:cxnSp>
          <p:nvCxnSpPr>
            <p:cNvPr id="35" name="Conector de seta reta 17">
              <a:extLst>
                <a:ext uri="{FF2B5EF4-FFF2-40B4-BE49-F238E27FC236}">
                  <a16:creationId xmlns:a16="http://schemas.microsoft.com/office/drawing/2014/main" id="{FBC924A9-743D-537E-D36B-5F61720A5787}"/>
                </a:ext>
              </a:extLst>
            </p:cNvPr>
            <p:cNvCxnSpPr>
              <a:cxnSpLocks/>
            </p:cNvCxnSpPr>
            <p:nvPr/>
          </p:nvCxnSpPr>
          <p:spPr>
            <a:xfrm>
              <a:off x="3727661" y="3316171"/>
              <a:ext cx="390312" cy="0"/>
            </a:xfrm>
            <a:prstGeom prst="straightConnector1">
              <a:avLst/>
            </a:prstGeom>
            <a:ln w="1905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36" name="Imagem 35">
              <a:extLst>
                <a:ext uri="{FF2B5EF4-FFF2-40B4-BE49-F238E27FC236}">
                  <a16:creationId xmlns:a16="http://schemas.microsoft.com/office/drawing/2014/main" id="{C1EFD0CD-B966-9D67-7C9D-E5828F5D657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68157" y="3053794"/>
              <a:ext cx="182540" cy="182540"/>
            </a:xfrm>
            <a:prstGeom prst="rect">
              <a:avLst/>
            </a:prstGeom>
          </p:spPr>
        </p:pic>
        <p:grpSp>
          <p:nvGrpSpPr>
            <p:cNvPr id="44" name="Agrupar 43">
              <a:extLst>
                <a:ext uri="{FF2B5EF4-FFF2-40B4-BE49-F238E27FC236}">
                  <a16:creationId xmlns:a16="http://schemas.microsoft.com/office/drawing/2014/main" id="{C6CBE61B-912E-C18B-4F09-9292187F46DC}"/>
                </a:ext>
              </a:extLst>
            </p:cNvPr>
            <p:cNvGrpSpPr/>
            <p:nvPr/>
          </p:nvGrpSpPr>
          <p:grpSpPr>
            <a:xfrm>
              <a:off x="4800291" y="1797230"/>
              <a:ext cx="1365586" cy="638006"/>
              <a:chOff x="3419660" y="2005415"/>
              <a:chExt cx="1365586" cy="638006"/>
            </a:xfrm>
          </p:grpSpPr>
          <p:sp>
            <p:nvSpPr>
              <p:cNvPr id="40" name="CaixaDeTexto 39">
                <a:extLst>
                  <a:ext uri="{FF2B5EF4-FFF2-40B4-BE49-F238E27FC236}">
                    <a16:creationId xmlns:a16="http://schemas.microsoft.com/office/drawing/2014/main" id="{268961CE-BEF8-23A6-A355-A8ECC8868212}"/>
                  </a:ext>
                </a:extLst>
              </p:cNvPr>
              <p:cNvSpPr txBox="1"/>
              <p:nvPr/>
            </p:nvSpPr>
            <p:spPr>
              <a:xfrm>
                <a:off x="3709547" y="2005415"/>
                <a:ext cx="1075699" cy="607397"/>
              </a:xfrm>
              <a:prstGeom prst="roundRect">
                <a:avLst>
                  <a:gd name="adj" fmla="val 7817"/>
                </a:avLst>
              </a:prstGeom>
              <a:solidFill>
                <a:schemeClr val="bg1">
                  <a:lumMod val="85000"/>
                </a:schemeClr>
              </a:solidFill>
            </p:spPr>
            <p:txBody>
              <a:bodyPr wrap="square" rtlCol="0">
                <a:spAutoFit/>
              </a:bodyPr>
              <a:lstStyle>
                <a:defPPr>
                  <a:defRPr lang="pt-BR"/>
                </a:defPPr>
                <a:lvl1pPr algn="ctr">
                  <a:defRPr sz="800"/>
                </a:lvl1pPr>
              </a:lstStyle>
              <a:p>
                <a:r>
                  <a:rPr lang="pt-BR" dirty="0"/>
                  <a:t>Agente analisa a situação reportada, abre um chamado e busca resolução</a:t>
                </a:r>
              </a:p>
            </p:txBody>
          </p:sp>
          <p:grpSp>
            <p:nvGrpSpPr>
              <p:cNvPr id="41" name="Grupo 67">
                <a:extLst>
                  <a:ext uri="{FF2B5EF4-FFF2-40B4-BE49-F238E27FC236}">
                    <a16:creationId xmlns:a16="http://schemas.microsoft.com/office/drawing/2014/main" id="{CD2A8540-A6BA-BB51-1AB6-F59112219492}"/>
                  </a:ext>
                </a:extLst>
              </p:cNvPr>
              <p:cNvGrpSpPr/>
              <p:nvPr/>
            </p:nvGrpSpPr>
            <p:grpSpPr>
              <a:xfrm>
                <a:off x="3419660" y="2364209"/>
                <a:ext cx="551535" cy="279212"/>
                <a:chOff x="912809" y="901578"/>
                <a:chExt cx="551535" cy="279212"/>
              </a:xfrm>
            </p:grpSpPr>
            <p:sp>
              <p:nvSpPr>
                <p:cNvPr id="42" name="Elipse 41">
                  <a:extLst>
                    <a:ext uri="{FF2B5EF4-FFF2-40B4-BE49-F238E27FC236}">
                      <a16:creationId xmlns:a16="http://schemas.microsoft.com/office/drawing/2014/main" id="{D4C5561F-F6C6-167B-F003-92DFD2777868}"/>
                    </a:ext>
                  </a:extLst>
                </p:cNvPr>
                <p:cNvSpPr/>
                <p:nvPr/>
              </p:nvSpPr>
              <p:spPr>
                <a:xfrm>
                  <a:off x="1044041" y="901578"/>
                  <a:ext cx="289073" cy="279212"/>
                </a:xfrm>
                <a:prstGeom prst="ellipse">
                  <a:avLst/>
                </a:prstGeom>
                <a:solidFill>
                  <a:srgbClr val="FFD82B"/>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CaixaDeTexto 42">
                  <a:extLst>
                    <a:ext uri="{FF2B5EF4-FFF2-40B4-BE49-F238E27FC236}">
                      <a16:creationId xmlns:a16="http://schemas.microsoft.com/office/drawing/2014/main" id="{D40782BD-FDCE-9A17-8999-CF299E722543}"/>
                    </a:ext>
                  </a:extLst>
                </p:cNvPr>
                <p:cNvSpPr txBox="1"/>
                <p:nvPr/>
              </p:nvSpPr>
              <p:spPr>
                <a:xfrm>
                  <a:off x="912809" y="901578"/>
                  <a:ext cx="551535" cy="276999"/>
                </a:xfrm>
                <a:prstGeom prst="rect">
                  <a:avLst/>
                </a:prstGeom>
                <a:noFill/>
              </p:spPr>
              <p:txBody>
                <a:bodyPr wrap="square" rtlCol="0">
                  <a:spAutoFit/>
                </a:bodyPr>
                <a:lstStyle/>
                <a:p>
                  <a:pPr algn="ctr"/>
                  <a:r>
                    <a:rPr lang="pt-BR" sz="1200">
                      <a:solidFill>
                        <a:schemeClr val="bg1"/>
                      </a:solidFill>
                    </a:rPr>
                    <a:t>2</a:t>
                  </a:r>
                </a:p>
              </p:txBody>
            </p:sp>
          </p:grpSp>
        </p:grpSp>
        <p:sp>
          <p:nvSpPr>
            <p:cNvPr id="81" name="Retângulo de cantos arredondados 11">
              <a:extLst>
                <a:ext uri="{FF2B5EF4-FFF2-40B4-BE49-F238E27FC236}">
                  <a16:creationId xmlns:a16="http://schemas.microsoft.com/office/drawing/2014/main" id="{4324B8BE-B8EB-CA46-2288-78E60235C15B}"/>
                </a:ext>
              </a:extLst>
            </p:cNvPr>
            <p:cNvSpPr/>
            <p:nvPr/>
          </p:nvSpPr>
          <p:spPr>
            <a:xfrm>
              <a:off x="6122074" y="3174495"/>
              <a:ext cx="1320238" cy="251460"/>
            </a:xfrm>
            <a:prstGeom prst="roundRect">
              <a:avLst>
                <a:gd name="adj" fmla="val 287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50" dirty="0"/>
                <a:t>Consultor</a:t>
              </a:r>
            </a:p>
          </p:txBody>
        </p:sp>
        <p:grpSp>
          <p:nvGrpSpPr>
            <p:cNvPr id="106" name="Agrupar 105">
              <a:extLst>
                <a:ext uri="{FF2B5EF4-FFF2-40B4-BE49-F238E27FC236}">
                  <a16:creationId xmlns:a16="http://schemas.microsoft.com/office/drawing/2014/main" id="{0D7FDE8A-E8C5-8BC4-B31E-CA450C282F90}"/>
                </a:ext>
              </a:extLst>
            </p:cNvPr>
            <p:cNvGrpSpPr/>
            <p:nvPr/>
          </p:nvGrpSpPr>
          <p:grpSpPr>
            <a:xfrm>
              <a:off x="5608638" y="3605444"/>
              <a:ext cx="1972027" cy="757741"/>
              <a:chOff x="5522869" y="4210944"/>
              <a:chExt cx="1972027" cy="757741"/>
            </a:xfrm>
          </p:grpSpPr>
          <p:sp>
            <p:nvSpPr>
              <p:cNvPr id="102" name="CaixaDeTexto 101">
                <a:extLst>
                  <a:ext uri="{FF2B5EF4-FFF2-40B4-BE49-F238E27FC236}">
                    <a16:creationId xmlns:a16="http://schemas.microsoft.com/office/drawing/2014/main" id="{715B02B8-0B20-89FA-D02A-192A14E0AFD9}"/>
                  </a:ext>
                </a:extLst>
              </p:cNvPr>
              <p:cNvSpPr txBox="1"/>
              <p:nvPr/>
            </p:nvSpPr>
            <p:spPr>
              <a:xfrm>
                <a:off x="5859493" y="4361288"/>
                <a:ext cx="1635403" cy="607397"/>
              </a:xfrm>
              <a:prstGeom prst="roundRect">
                <a:avLst>
                  <a:gd name="adj" fmla="val 7817"/>
                </a:avLst>
              </a:prstGeom>
              <a:solidFill>
                <a:schemeClr val="bg1">
                  <a:lumMod val="85000"/>
                </a:schemeClr>
              </a:solidFill>
            </p:spPr>
            <p:txBody>
              <a:bodyPr wrap="square" rtlCol="0">
                <a:spAutoFit/>
              </a:bodyPr>
              <a:lstStyle>
                <a:defPPr>
                  <a:defRPr lang="pt-BR"/>
                </a:defPPr>
                <a:lvl1pPr algn="ctr">
                  <a:defRPr sz="800"/>
                </a:lvl1pPr>
              </a:lstStyle>
              <a:p>
                <a:r>
                  <a:rPr lang="pt-BR" dirty="0"/>
                  <a:t>Quando necessário, o consultor da frente analisa a situação, cria uma proposta de resolução e retorna o chamado para o agente</a:t>
                </a:r>
              </a:p>
            </p:txBody>
          </p:sp>
          <p:grpSp>
            <p:nvGrpSpPr>
              <p:cNvPr id="103" name="Grupo 67">
                <a:extLst>
                  <a:ext uri="{FF2B5EF4-FFF2-40B4-BE49-F238E27FC236}">
                    <a16:creationId xmlns:a16="http://schemas.microsoft.com/office/drawing/2014/main" id="{EDF6785A-F93D-4990-79C1-1AD3F5122F34}"/>
                  </a:ext>
                </a:extLst>
              </p:cNvPr>
              <p:cNvGrpSpPr/>
              <p:nvPr/>
            </p:nvGrpSpPr>
            <p:grpSpPr>
              <a:xfrm>
                <a:off x="5522869" y="4210944"/>
                <a:ext cx="551535" cy="279212"/>
                <a:chOff x="912809" y="901578"/>
                <a:chExt cx="551535" cy="279212"/>
              </a:xfrm>
            </p:grpSpPr>
            <p:sp>
              <p:nvSpPr>
                <p:cNvPr id="104" name="Elipse 103">
                  <a:extLst>
                    <a:ext uri="{FF2B5EF4-FFF2-40B4-BE49-F238E27FC236}">
                      <a16:creationId xmlns:a16="http://schemas.microsoft.com/office/drawing/2014/main" id="{0C4F0A83-448B-04E2-CCF1-0908721C1055}"/>
                    </a:ext>
                  </a:extLst>
                </p:cNvPr>
                <p:cNvSpPr/>
                <p:nvPr/>
              </p:nvSpPr>
              <p:spPr>
                <a:xfrm>
                  <a:off x="1044041" y="901578"/>
                  <a:ext cx="289073" cy="279212"/>
                </a:xfrm>
                <a:prstGeom prst="ellipse">
                  <a:avLst/>
                </a:prstGeom>
                <a:solidFill>
                  <a:srgbClr val="FFD82B"/>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5" name="CaixaDeTexto 104">
                  <a:extLst>
                    <a:ext uri="{FF2B5EF4-FFF2-40B4-BE49-F238E27FC236}">
                      <a16:creationId xmlns:a16="http://schemas.microsoft.com/office/drawing/2014/main" id="{E142A237-680E-2736-B172-B3488E324C64}"/>
                    </a:ext>
                  </a:extLst>
                </p:cNvPr>
                <p:cNvSpPr txBox="1"/>
                <p:nvPr/>
              </p:nvSpPr>
              <p:spPr>
                <a:xfrm>
                  <a:off x="912809" y="901578"/>
                  <a:ext cx="551535" cy="276999"/>
                </a:xfrm>
                <a:prstGeom prst="rect">
                  <a:avLst/>
                </a:prstGeom>
                <a:noFill/>
              </p:spPr>
              <p:txBody>
                <a:bodyPr wrap="square" rtlCol="0">
                  <a:spAutoFit/>
                </a:bodyPr>
                <a:lstStyle/>
                <a:p>
                  <a:pPr algn="ctr"/>
                  <a:r>
                    <a:rPr lang="pt-BR" sz="1200" dirty="0">
                      <a:solidFill>
                        <a:schemeClr val="bg1"/>
                      </a:solidFill>
                    </a:rPr>
                    <a:t>3</a:t>
                  </a:r>
                </a:p>
              </p:txBody>
            </p:sp>
          </p:grpSp>
        </p:grpSp>
        <p:pic>
          <p:nvPicPr>
            <p:cNvPr id="167" name="Imagem 166">
              <a:extLst>
                <a:ext uri="{FF2B5EF4-FFF2-40B4-BE49-F238E27FC236}">
                  <a16:creationId xmlns:a16="http://schemas.microsoft.com/office/drawing/2014/main" id="{D6C81477-A735-03CE-579B-4D865093786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41563" y="2536443"/>
              <a:ext cx="583281" cy="583281"/>
            </a:xfrm>
            <a:prstGeom prst="rect">
              <a:avLst/>
            </a:prstGeom>
          </p:spPr>
        </p:pic>
        <p:cxnSp>
          <p:nvCxnSpPr>
            <p:cNvPr id="21" name="Conector de seta reta 17">
              <a:extLst>
                <a:ext uri="{FF2B5EF4-FFF2-40B4-BE49-F238E27FC236}">
                  <a16:creationId xmlns:a16="http://schemas.microsoft.com/office/drawing/2014/main" id="{301DC5B4-2934-6E8C-832E-FDA96C6A92DC}"/>
                </a:ext>
              </a:extLst>
            </p:cNvPr>
            <p:cNvCxnSpPr>
              <a:cxnSpLocks/>
            </p:cNvCxnSpPr>
            <p:nvPr/>
          </p:nvCxnSpPr>
          <p:spPr>
            <a:xfrm>
              <a:off x="5639899" y="3316171"/>
              <a:ext cx="390312" cy="0"/>
            </a:xfrm>
            <a:prstGeom prst="straightConnector1">
              <a:avLst/>
            </a:prstGeom>
            <a:ln w="19050"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99179112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tângulo 180">
            <a:extLst>
              <a:ext uri="{FF2B5EF4-FFF2-40B4-BE49-F238E27FC236}">
                <a16:creationId xmlns:a16="http://schemas.microsoft.com/office/drawing/2014/main" id="{0CD85227-B986-3576-1DFD-ED9C9122D5C6}"/>
              </a:ext>
            </a:extLst>
          </p:cNvPr>
          <p:cNvSpPr/>
          <p:nvPr/>
        </p:nvSpPr>
        <p:spPr>
          <a:xfrm>
            <a:off x="5985770" y="81695"/>
            <a:ext cx="705774" cy="171318"/>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pt-BR" sz="1350">
              <a:solidFill>
                <a:prstClr val="white"/>
              </a:solidFill>
              <a:latin typeface="Open Sans"/>
              <a:cs typeface="Arial"/>
              <a:sym typeface="Arial"/>
            </a:endParaRPr>
          </a:p>
        </p:txBody>
      </p:sp>
      <p:pic>
        <p:nvPicPr>
          <p:cNvPr id="8" name="Imagem 7">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7" y="99751"/>
            <a:ext cx="4183923" cy="617222"/>
          </a:xfrm>
          <a:prstGeom prst="rect">
            <a:avLst/>
          </a:prstGeom>
        </p:spPr>
      </p:pic>
      <p:sp>
        <p:nvSpPr>
          <p:cNvPr id="9" name="CaixaDeTexto 8">
            <a:extLst>
              <a:ext uri="{FF2B5EF4-FFF2-40B4-BE49-F238E27FC236}">
                <a16:creationId xmlns:a16="http://schemas.microsoft.com/office/drawing/2014/main" id="{FCD4CABB-0A5A-6C3B-74B9-5B3C446A6BFC}"/>
              </a:ext>
            </a:extLst>
          </p:cNvPr>
          <p:cNvSpPr txBox="1"/>
          <p:nvPr/>
        </p:nvSpPr>
        <p:spPr>
          <a:xfrm>
            <a:off x="667969" y="191458"/>
            <a:ext cx="4820421" cy="430887"/>
          </a:xfrm>
          <a:prstGeom prst="rect">
            <a:avLst/>
          </a:prstGeom>
          <a:noFill/>
        </p:spPr>
        <p:txBody>
          <a:bodyPr wrap="square" rtlCol="0">
            <a:spAutoFit/>
          </a:bodyPr>
          <a:lstStyle/>
          <a:p>
            <a:r>
              <a:rPr lang="pt-BR" sz="2200" b="1">
                <a:solidFill>
                  <a:srgbClr val="FFFFFF"/>
                </a:solidFill>
                <a:latin typeface="Calibri" panose="020F0502020204030204" pitchFamily="34" charset="0"/>
                <a:cs typeface="Calibri" panose="020F0502020204030204" pitchFamily="34" charset="0"/>
              </a:rPr>
              <a:t>Solicitação de Atendimento</a:t>
            </a:r>
          </a:p>
        </p:txBody>
      </p:sp>
      <p:pic>
        <p:nvPicPr>
          <p:cNvPr id="95" name="Imagem 94" descr="CoperSAP-Logo-2-+-Slogan.png"/>
          <p:cNvPicPr>
            <a:picLocks noChangeAspect="1"/>
          </p:cNvPicPr>
          <p:nvPr/>
        </p:nvPicPr>
        <p:blipFill rotWithShape="1">
          <a:blip r:embed="rId4" cstate="print"/>
          <a:srcRect t="31142" r="44201" b="6510"/>
          <a:stretch/>
        </p:blipFill>
        <p:spPr>
          <a:xfrm>
            <a:off x="8075053" y="125032"/>
            <a:ext cx="931188" cy="255961"/>
          </a:xfrm>
          <a:prstGeom prst="rect">
            <a:avLst/>
          </a:prstGeom>
        </p:spPr>
      </p:pic>
      <p:pic>
        <p:nvPicPr>
          <p:cNvPr id="10" name="Imagem 9">
            <a:extLst>
              <a:ext uri="{FF2B5EF4-FFF2-40B4-BE49-F238E27FC236}">
                <a16:creationId xmlns:a16="http://schemas.microsoft.com/office/drawing/2014/main" id="{49C140DF-AF2E-5572-949E-C5C09A02E460}"/>
              </a:ext>
            </a:extLst>
          </p:cNvPr>
          <p:cNvPicPr>
            <a:picLocks noChangeAspect="1"/>
          </p:cNvPicPr>
          <p:nvPr/>
        </p:nvPicPr>
        <p:blipFill>
          <a:blip r:embed="rId5"/>
          <a:stretch>
            <a:fillRect/>
          </a:stretch>
        </p:blipFill>
        <p:spPr>
          <a:xfrm rot="5400000">
            <a:off x="52924" y="133709"/>
            <a:ext cx="632927" cy="559568"/>
          </a:xfrm>
          <a:prstGeom prst="rect">
            <a:avLst/>
          </a:prstGeom>
          <a:effectLst/>
        </p:spPr>
      </p:pic>
      <p:sp>
        <p:nvSpPr>
          <p:cNvPr id="2" name="CaixaDeTexto 1">
            <a:extLst>
              <a:ext uri="{FF2B5EF4-FFF2-40B4-BE49-F238E27FC236}">
                <a16:creationId xmlns:a16="http://schemas.microsoft.com/office/drawing/2014/main" id="{12942F33-3710-161A-3F7D-736FB9F7B9CC}"/>
              </a:ext>
            </a:extLst>
          </p:cNvPr>
          <p:cNvSpPr txBox="1"/>
          <p:nvPr/>
        </p:nvSpPr>
        <p:spPr>
          <a:xfrm>
            <a:off x="158608" y="860914"/>
            <a:ext cx="8784944" cy="646331"/>
          </a:xfrm>
          <a:prstGeom prst="rect">
            <a:avLst/>
          </a:prstGeom>
          <a:noFill/>
        </p:spPr>
        <p:txBody>
          <a:bodyPr wrap="square" rtlCol="0">
            <a:spAutoFit/>
          </a:bodyPr>
          <a:lstStyle/>
          <a:p>
            <a:pPr algn="just"/>
            <a:r>
              <a:rPr lang="pt-BR" dirty="0">
                <a:latin typeface="+mj-lt"/>
                <a:cs typeface="Arial" panose="020B0604020202020204" pitchFamily="34" charset="0"/>
              </a:rPr>
              <a:t>A </a:t>
            </a:r>
            <a:r>
              <a:rPr lang="pt-BR" b="1" dirty="0">
                <a:latin typeface="+mj-lt"/>
                <a:cs typeface="Arial" panose="020B0604020202020204" pitchFamily="34" charset="0"/>
              </a:rPr>
              <a:t>solicitação de atendimento </a:t>
            </a:r>
            <a:r>
              <a:rPr lang="pt-BR" dirty="0">
                <a:latin typeface="+mj-lt"/>
                <a:cs typeface="Arial" panose="020B0604020202020204" pitchFamily="34" charset="0"/>
              </a:rPr>
              <a:t>deve ser realizada quando forem identificadas dúvidas sobre o processo, necessidade de consulta de informações ou erro no procedimento</a:t>
            </a:r>
          </a:p>
        </p:txBody>
      </p:sp>
      <p:sp>
        <p:nvSpPr>
          <p:cNvPr id="4" name="Retângulo: Cantos Arredondados 3">
            <a:extLst>
              <a:ext uri="{FF2B5EF4-FFF2-40B4-BE49-F238E27FC236}">
                <a16:creationId xmlns:a16="http://schemas.microsoft.com/office/drawing/2014/main" id="{10CA1084-6E22-64D0-C10C-D5B2D0FA7F8C}"/>
              </a:ext>
            </a:extLst>
          </p:cNvPr>
          <p:cNvSpPr/>
          <p:nvPr/>
        </p:nvSpPr>
        <p:spPr>
          <a:xfrm>
            <a:off x="158608" y="2106110"/>
            <a:ext cx="8784944" cy="2711214"/>
          </a:xfrm>
          <a:prstGeom prst="roundRect">
            <a:avLst/>
          </a:prstGeom>
          <a:solidFill>
            <a:schemeClr val="bg1"/>
          </a:solidFill>
          <a:ln>
            <a:solidFill>
              <a:srgbClr val="0041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pt-BR" sz="800" dirty="0">
              <a:solidFill>
                <a:schemeClr val="tx1"/>
              </a:solidFill>
              <a:latin typeface="+mj-lt"/>
            </a:endParaRPr>
          </a:p>
          <a:p>
            <a:pPr marL="285750" indent="-285750" algn="just">
              <a:spcBef>
                <a:spcPts val="600"/>
              </a:spcBef>
              <a:buFont typeface="Wingdings" panose="05000000000000000000" pitchFamily="2" charset="2"/>
              <a:buChar char="ü"/>
            </a:pPr>
            <a:r>
              <a:rPr lang="pt-BR" sz="1300" b="1" dirty="0">
                <a:solidFill>
                  <a:schemeClr val="tx1"/>
                </a:solidFill>
                <a:latin typeface="+mj-lt"/>
              </a:rPr>
              <a:t>Correção: </a:t>
            </a:r>
            <a:r>
              <a:rPr lang="pt-BR" sz="1300" dirty="0">
                <a:solidFill>
                  <a:schemeClr val="tx1"/>
                </a:solidFill>
                <a:latin typeface="+mj-lt"/>
              </a:rPr>
              <a:t>Se for encontrado algum mal funcionamento ou resultado inesperado durante a operação, causado por problemas na configuração ou desenvolvimento. Por exemplo, problemas na configuração de tarifas ou notas, interfaces que retornam dados incorretos, não impressão de boletos;</a:t>
            </a:r>
          </a:p>
          <a:p>
            <a:pPr marL="285750" indent="-285750" algn="just">
              <a:spcBef>
                <a:spcPts val="600"/>
              </a:spcBef>
              <a:buFont typeface="Wingdings" panose="05000000000000000000" pitchFamily="2" charset="2"/>
              <a:buChar char="ü"/>
            </a:pPr>
            <a:r>
              <a:rPr lang="pt-BR" sz="1300" b="1" dirty="0">
                <a:solidFill>
                  <a:schemeClr val="tx1"/>
                </a:solidFill>
                <a:latin typeface="+mj-lt"/>
              </a:rPr>
              <a:t>Dados: </a:t>
            </a:r>
            <a:r>
              <a:rPr lang="pt-BR" sz="1300" dirty="0">
                <a:solidFill>
                  <a:schemeClr val="tx1"/>
                </a:solidFill>
                <a:latin typeface="+mj-lt"/>
              </a:rPr>
              <a:t>Quando há necessidade de modificar ou ajustar dados;</a:t>
            </a:r>
          </a:p>
          <a:p>
            <a:pPr marL="285750" indent="-285750" algn="just">
              <a:spcBef>
                <a:spcPts val="600"/>
              </a:spcBef>
              <a:buFont typeface="Wingdings" panose="05000000000000000000" pitchFamily="2" charset="2"/>
              <a:buChar char="ü"/>
            </a:pPr>
            <a:r>
              <a:rPr lang="pt-BR" sz="1300" b="1" dirty="0">
                <a:solidFill>
                  <a:schemeClr val="tx1"/>
                </a:solidFill>
                <a:latin typeface="+mj-lt"/>
              </a:rPr>
              <a:t>Erro no Procedimento: </a:t>
            </a:r>
            <a:r>
              <a:rPr lang="pt-BR" sz="1300" dirty="0">
                <a:solidFill>
                  <a:schemeClr val="tx1"/>
                </a:solidFill>
                <a:latin typeface="+mj-lt"/>
              </a:rPr>
              <a:t>Quando há um uso incorreto da solução, como entrada de dados ou sequência errada.</a:t>
            </a:r>
          </a:p>
          <a:p>
            <a:pPr marL="285750" indent="-285750" algn="just">
              <a:spcBef>
                <a:spcPts val="600"/>
              </a:spcBef>
              <a:buFont typeface="Wingdings" panose="05000000000000000000" pitchFamily="2" charset="2"/>
              <a:buChar char="ü"/>
            </a:pPr>
            <a:r>
              <a:rPr lang="pt-BR" sz="1300" b="1" dirty="0">
                <a:solidFill>
                  <a:schemeClr val="tx1"/>
                </a:solidFill>
                <a:latin typeface="+mj-lt"/>
              </a:rPr>
              <a:t>Perfil de Acesso: </a:t>
            </a:r>
            <a:r>
              <a:rPr lang="pt-BR" sz="1300" dirty="0">
                <a:solidFill>
                  <a:schemeClr val="tx1"/>
                </a:solidFill>
                <a:latin typeface="+mj-lt"/>
              </a:rPr>
              <a:t>Quando é necessário rever a atribuição das permissões de acesso à transações de um usuário;</a:t>
            </a:r>
          </a:p>
          <a:p>
            <a:pPr marL="285750" indent="-285750" algn="just">
              <a:spcBef>
                <a:spcPts val="600"/>
              </a:spcBef>
              <a:buFont typeface="Wingdings" panose="05000000000000000000" pitchFamily="2" charset="2"/>
              <a:buChar char="ü"/>
            </a:pPr>
            <a:r>
              <a:rPr lang="pt-BR" sz="1300" b="1" dirty="0">
                <a:solidFill>
                  <a:schemeClr val="tx1"/>
                </a:solidFill>
                <a:latin typeface="+mj-lt"/>
              </a:rPr>
              <a:t>Alteração de Escopo: </a:t>
            </a:r>
            <a:r>
              <a:rPr lang="pt-BR" sz="1300" dirty="0">
                <a:solidFill>
                  <a:schemeClr val="tx1"/>
                </a:solidFill>
                <a:latin typeface="+mj-lt"/>
              </a:rPr>
              <a:t>Quando há solicitação para mudar ou criar funcionalidades que não foram incluídas na solução implementada, como novos relatórios, alteração de layout de telas, novas regras de negócio ou novas validações nos processos.</a:t>
            </a:r>
          </a:p>
        </p:txBody>
      </p:sp>
      <p:sp>
        <p:nvSpPr>
          <p:cNvPr id="5" name="Retângulo: Cantos Arredondados 4">
            <a:extLst>
              <a:ext uri="{FF2B5EF4-FFF2-40B4-BE49-F238E27FC236}">
                <a16:creationId xmlns:a16="http://schemas.microsoft.com/office/drawing/2014/main" id="{ECAEA6A6-6E1A-7228-D804-ECBA2C3F7D81}"/>
              </a:ext>
            </a:extLst>
          </p:cNvPr>
          <p:cNvSpPr/>
          <p:nvPr/>
        </p:nvSpPr>
        <p:spPr>
          <a:xfrm>
            <a:off x="1017548" y="1679355"/>
            <a:ext cx="7108903" cy="704826"/>
          </a:xfrm>
          <a:prstGeom prst="roundRect">
            <a:avLst/>
          </a:prstGeom>
          <a:solidFill>
            <a:srgbClr val="00418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ct val="0"/>
              </a:spcBef>
              <a:buNone/>
            </a:pPr>
            <a:r>
              <a:rPr lang="pt-BR" altLang="pt-BR" sz="1400">
                <a:solidFill>
                  <a:schemeClr val="bg1"/>
                </a:solidFill>
                <a:latin typeface="+mj-lt"/>
              </a:rPr>
              <a:t>Quando for identificado um problema, um chamado será aberto pelo agente, podendo ser direcionado para níveis superiores. Isso pode acontecer nos seguintes casos:</a:t>
            </a:r>
          </a:p>
        </p:txBody>
      </p:sp>
    </p:spTree>
    <p:extLst>
      <p:ext uri="{BB962C8B-B14F-4D97-AF65-F5344CB8AC3E}">
        <p14:creationId xmlns:p14="http://schemas.microsoft.com/office/powerpoint/2010/main" val="109965221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Retângulo 180">
            <a:extLst>
              <a:ext uri="{FF2B5EF4-FFF2-40B4-BE49-F238E27FC236}">
                <a16:creationId xmlns:a16="http://schemas.microsoft.com/office/drawing/2014/main" id="{0CD85227-B986-3576-1DFD-ED9C9122D5C6}"/>
              </a:ext>
            </a:extLst>
          </p:cNvPr>
          <p:cNvSpPr/>
          <p:nvPr/>
        </p:nvSpPr>
        <p:spPr>
          <a:xfrm>
            <a:off x="5985770" y="81695"/>
            <a:ext cx="705774" cy="171318"/>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pt-BR" sz="1350">
              <a:solidFill>
                <a:prstClr val="white"/>
              </a:solidFill>
              <a:latin typeface="Open Sans"/>
              <a:cs typeface="Arial"/>
              <a:sym typeface="Arial"/>
            </a:endParaRPr>
          </a:p>
        </p:txBody>
      </p:sp>
      <p:pic>
        <p:nvPicPr>
          <p:cNvPr id="8" name="Imagem 7">
            <a:extLst>
              <a:ext uri="{FF2B5EF4-FFF2-40B4-BE49-F238E27FC236}">
                <a16:creationId xmlns:a16="http://schemas.microsoft.com/office/drawing/2014/main" id="{BD87D810-03E6-4E89-4C2F-58AA9EE2F59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8606" y="99751"/>
            <a:ext cx="6309101" cy="617222"/>
          </a:xfrm>
          <a:prstGeom prst="rect">
            <a:avLst/>
          </a:prstGeom>
        </p:spPr>
      </p:pic>
      <p:sp>
        <p:nvSpPr>
          <p:cNvPr id="9" name="CaixaDeTexto 8">
            <a:extLst>
              <a:ext uri="{FF2B5EF4-FFF2-40B4-BE49-F238E27FC236}">
                <a16:creationId xmlns:a16="http://schemas.microsoft.com/office/drawing/2014/main" id="{FCD4CABB-0A5A-6C3B-74B9-5B3C446A6BFC}"/>
              </a:ext>
            </a:extLst>
          </p:cNvPr>
          <p:cNvSpPr txBox="1"/>
          <p:nvPr/>
        </p:nvSpPr>
        <p:spPr>
          <a:xfrm>
            <a:off x="667969" y="191458"/>
            <a:ext cx="5472636" cy="430887"/>
          </a:xfrm>
          <a:prstGeom prst="rect">
            <a:avLst/>
          </a:prstGeom>
          <a:noFill/>
        </p:spPr>
        <p:txBody>
          <a:bodyPr wrap="square" rtlCol="0">
            <a:spAutoFit/>
          </a:bodyPr>
          <a:lstStyle/>
          <a:p>
            <a:r>
              <a:rPr lang="pt-BR" sz="2200" b="1" dirty="0">
                <a:solidFill>
                  <a:srgbClr val="FFFFFF"/>
                </a:solidFill>
                <a:latin typeface="Calibri" panose="020F0502020204030204" pitchFamily="34" charset="0"/>
                <a:cs typeface="Calibri" panose="020F0502020204030204" pitchFamily="34" charset="0"/>
              </a:rPr>
              <a:t>Prioridade no Atendimento dos Chamados</a:t>
            </a:r>
          </a:p>
        </p:txBody>
      </p:sp>
      <p:pic>
        <p:nvPicPr>
          <p:cNvPr id="95" name="Imagem 94" descr="CoperSAP-Logo-2-+-Slogan.png"/>
          <p:cNvPicPr>
            <a:picLocks noChangeAspect="1"/>
          </p:cNvPicPr>
          <p:nvPr/>
        </p:nvPicPr>
        <p:blipFill rotWithShape="1">
          <a:blip r:embed="rId4" cstate="print"/>
          <a:srcRect t="31142" r="44201" b="6510"/>
          <a:stretch/>
        </p:blipFill>
        <p:spPr>
          <a:xfrm>
            <a:off x="8075053" y="125032"/>
            <a:ext cx="931188" cy="255961"/>
          </a:xfrm>
          <a:prstGeom prst="rect">
            <a:avLst/>
          </a:prstGeom>
        </p:spPr>
      </p:pic>
      <p:pic>
        <p:nvPicPr>
          <p:cNvPr id="10" name="Imagem 9">
            <a:extLst>
              <a:ext uri="{FF2B5EF4-FFF2-40B4-BE49-F238E27FC236}">
                <a16:creationId xmlns:a16="http://schemas.microsoft.com/office/drawing/2014/main" id="{49C140DF-AF2E-5572-949E-C5C09A02E460}"/>
              </a:ext>
            </a:extLst>
          </p:cNvPr>
          <p:cNvPicPr>
            <a:picLocks noChangeAspect="1"/>
          </p:cNvPicPr>
          <p:nvPr/>
        </p:nvPicPr>
        <p:blipFill>
          <a:blip r:embed="rId5"/>
          <a:stretch>
            <a:fillRect/>
          </a:stretch>
        </p:blipFill>
        <p:spPr>
          <a:xfrm rot="5400000">
            <a:off x="52924" y="133709"/>
            <a:ext cx="632927" cy="559568"/>
          </a:xfrm>
          <a:prstGeom prst="rect">
            <a:avLst/>
          </a:prstGeom>
          <a:effectLst/>
        </p:spPr>
      </p:pic>
      <p:sp>
        <p:nvSpPr>
          <p:cNvPr id="3" name="Retângulo: Cantos Arredondados 2">
            <a:extLst>
              <a:ext uri="{FF2B5EF4-FFF2-40B4-BE49-F238E27FC236}">
                <a16:creationId xmlns:a16="http://schemas.microsoft.com/office/drawing/2014/main" id="{BE52F357-634D-3E7A-A04D-A5F9D621042B}"/>
              </a:ext>
            </a:extLst>
          </p:cNvPr>
          <p:cNvSpPr/>
          <p:nvPr/>
        </p:nvSpPr>
        <p:spPr>
          <a:xfrm>
            <a:off x="158607" y="1624940"/>
            <a:ext cx="8674626" cy="646103"/>
          </a:xfrm>
          <a:prstGeom prst="round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pt-BR" sz="700" dirty="0">
              <a:solidFill>
                <a:schemeClr val="tx1"/>
              </a:solidFill>
              <a:latin typeface="+mj-lt"/>
            </a:endParaRPr>
          </a:p>
          <a:p>
            <a:pPr marL="285750" indent="-285750" algn="just">
              <a:spcBef>
                <a:spcPts val="600"/>
              </a:spcBef>
              <a:buFont typeface="Wingdings" panose="05000000000000000000" pitchFamily="2" charset="2"/>
              <a:buChar char="ü"/>
            </a:pPr>
            <a:r>
              <a:rPr lang="pt-BR" sz="1200" dirty="0">
                <a:solidFill>
                  <a:schemeClr val="tx1"/>
                </a:solidFill>
                <a:latin typeface="+mj-lt"/>
              </a:rPr>
              <a:t>Problemas que causam a interrupção total de um processo crítico ou afetam um grande número de usuários, sem solução alternativa. Impacta severamente as operações essenciais do negócio. </a:t>
            </a:r>
            <a:r>
              <a:rPr lang="pt-BR" sz="1200" dirty="0" err="1">
                <a:solidFill>
                  <a:schemeClr val="tx1"/>
                </a:solidFill>
                <a:latin typeface="+mj-lt"/>
              </a:rPr>
              <a:t>Ex</a:t>
            </a:r>
            <a:r>
              <a:rPr lang="pt-BR" sz="1200" dirty="0">
                <a:solidFill>
                  <a:schemeClr val="tx1"/>
                </a:solidFill>
                <a:latin typeface="+mj-lt"/>
              </a:rPr>
              <a:t>: pausa no faturamento, pausa na emissão de notas</a:t>
            </a:r>
          </a:p>
        </p:txBody>
      </p:sp>
      <p:sp>
        <p:nvSpPr>
          <p:cNvPr id="4" name="Retângulo: Cantos Arredondados 3">
            <a:extLst>
              <a:ext uri="{FF2B5EF4-FFF2-40B4-BE49-F238E27FC236}">
                <a16:creationId xmlns:a16="http://schemas.microsoft.com/office/drawing/2014/main" id="{0DFB2407-5B25-8EB2-0168-E24973B57850}"/>
              </a:ext>
            </a:extLst>
          </p:cNvPr>
          <p:cNvSpPr/>
          <p:nvPr/>
        </p:nvSpPr>
        <p:spPr>
          <a:xfrm>
            <a:off x="310766" y="1445689"/>
            <a:ext cx="1644414" cy="348964"/>
          </a:xfrm>
          <a:prstGeom prst="roundRect">
            <a:avLst/>
          </a:prstGeom>
          <a:solidFill>
            <a:srgbClr val="C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dirty="0">
                <a:solidFill>
                  <a:schemeClr val="bg1"/>
                </a:solidFill>
              </a:rPr>
              <a:t>MUITO ELEVADO</a:t>
            </a:r>
            <a:endParaRPr lang="pt-BR" sz="1400" b="1" dirty="0">
              <a:solidFill>
                <a:schemeClr val="bg1"/>
              </a:solidFill>
            </a:endParaRPr>
          </a:p>
        </p:txBody>
      </p:sp>
      <p:sp>
        <p:nvSpPr>
          <p:cNvPr id="5" name="CaixaDeTexto 4">
            <a:extLst>
              <a:ext uri="{FF2B5EF4-FFF2-40B4-BE49-F238E27FC236}">
                <a16:creationId xmlns:a16="http://schemas.microsoft.com/office/drawing/2014/main" id="{27EE12D0-1E37-553C-6014-85C3A1A1257A}"/>
              </a:ext>
            </a:extLst>
          </p:cNvPr>
          <p:cNvSpPr txBox="1"/>
          <p:nvPr/>
        </p:nvSpPr>
        <p:spPr>
          <a:xfrm>
            <a:off x="158606" y="801927"/>
            <a:ext cx="8784944" cy="584775"/>
          </a:xfrm>
          <a:prstGeom prst="rect">
            <a:avLst/>
          </a:prstGeom>
          <a:noFill/>
        </p:spPr>
        <p:txBody>
          <a:bodyPr wrap="square" rtlCol="0">
            <a:spAutoFit/>
          </a:bodyPr>
          <a:lstStyle/>
          <a:p>
            <a:pPr algn="just"/>
            <a:r>
              <a:rPr lang="pt-BR" sz="1600">
                <a:latin typeface="+mj-lt"/>
                <a:cs typeface="Arial" panose="020B0604020202020204" pitchFamily="34" charset="0"/>
              </a:rPr>
              <a:t>Para cada atendimento, há uma definição estabelecida conforme a prioridade do chamado que serão definidas conforme: </a:t>
            </a:r>
          </a:p>
        </p:txBody>
      </p:sp>
      <p:sp>
        <p:nvSpPr>
          <p:cNvPr id="11" name="Retângulo: Cantos Arredondados 10">
            <a:extLst>
              <a:ext uri="{FF2B5EF4-FFF2-40B4-BE49-F238E27FC236}">
                <a16:creationId xmlns:a16="http://schemas.microsoft.com/office/drawing/2014/main" id="{2898E810-9AE0-6005-0E51-764A42DE124D}"/>
              </a:ext>
            </a:extLst>
          </p:cNvPr>
          <p:cNvSpPr/>
          <p:nvPr/>
        </p:nvSpPr>
        <p:spPr>
          <a:xfrm>
            <a:off x="158606" y="2505336"/>
            <a:ext cx="8674626" cy="646103"/>
          </a:xfrm>
          <a:prstGeom prst="roundRect">
            <a:avLst/>
          </a:prstGeom>
          <a:solidFill>
            <a:schemeClr val="bg1"/>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pt-BR" sz="700" dirty="0">
              <a:solidFill>
                <a:schemeClr val="tx1"/>
              </a:solidFill>
              <a:latin typeface="+mj-lt"/>
            </a:endParaRPr>
          </a:p>
          <a:p>
            <a:pPr marL="285750" indent="-285750" algn="just">
              <a:spcBef>
                <a:spcPts val="600"/>
              </a:spcBef>
              <a:buFont typeface="Wingdings" panose="05000000000000000000" pitchFamily="2" charset="2"/>
              <a:buChar char="ü"/>
            </a:pPr>
            <a:r>
              <a:rPr lang="pt-BR" sz="1200" dirty="0">
                <a:solidFill>
                  <a:schemeClr val="tx1"/>
                </a:solidFill>
                <a:latin typeface="+mj-lt"/>
              </a:rPr>
              <a:t>Problemas que afetam significativamente um processo crítico, mas com alguma forma de contingência disponível. Impacta as operações, mas não as interrompe completamente. </a:t>
            </a:r>
            <a:r>
              <a:rPr lang="pt-BR" sz="1200" dirty="0" err="1">
                <a:solidFill>
                  <a:schemeClr val="tx1"/>
                </a:solidFill>
                <a:latin typeface="+mj-lt"/>
              </a:rPr>
              <a:t>Ex</a:t>
            </a:r>
            <a:r>
              <a:rPr lang="pt-BR" sz="1200" dirty="0">
                <a:solidFill>
                  <a:schemeClr val="tx1"/>
                </a:solidFill>
                <a:latin typeface="+mj-lt"/>
              </a:rPr>
              <a:t>: contabilizações, reset de senha, impressões de alto volume de utilização</a:t>
            </a:r>
          </a:p>
        </p:txBody>
      </p:sp>
      <p:sp>
        <p:nvSpPr>
          <p:cNvPr id="12" name="Retângulo: Cantos Arredondados 11">
            <a:extLst>
              <a:ext uri="{FF2B5EF4-FFF2-40B4-BE49-F238E27FC236}">
                <a16:creationId xmlns:a16="http://schemas.microsoft.com/office/drawing/2014/main" id="{6B82201C-C84C-CC47-D90B-5CA0FE00A8CF}"/>
              </a:ext>
            </a:extLst>
          </p:cNvPr>
          <p:cNvSpPr/>
          <p:nvPr/>
        </p:nvSpPr>
        <p:spPr>
          <a:xfrm>
            <a:off x="310765" y="2326085"/>
            <a:ext cx="1644414" cy="348964"/>
          </a:xfrm>
          <a:prstGeom prst="roundRect">
            <a:avLst/>
          </a:prstGeom>
          <a:solidFill>
            <a:schemeClr val="accent6"/>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a:solidFill>
                  <a:schemeClr val="bg1"/>
                </a:solidFill>
              </a:rPr>
              <a:t>ALTA</a:t>
            </a:r>
            <a:endParaRPr lang="pt-BR" sz="1400" b="1">
              <a:solidFill>
                <a:schemeClr val="bg1"/>
              </a:solidFill>
            </a:endParaRPr>
          </a:p>
        </p:txBody>
      </p:sp>
      <p:sp>
        <p:nvSpPr>
          <p:cNvPr id="13" name="Retângulo: Cantos Arredondados 12">
            <a:extLst>
              <a:ext uri="{FF2B5EF4-FFF2-40B4-BE49-F238E27FC236}">
                <a16:creationId xmlns:a16="http://schemas.microsoft.com/office/drawing/2014/main" id="{EB57775A-0D5D-CBB5-2966-62EF403F065C}"/>
              </a:ext>
            </a:extLst>
          </p:cNvPr>
          <p:cNvSpPr/>
          <p:nvPr/>
        </p:nvSpPr>
        <p:spPr>
          <a:xfrm>
            <a:off x="158606" y="3385732"/>
            <a:ext cx="8674626" cy="646103"/>
          </a:xfrm>
          <a:prstGeom prst="roundRect">
            <a:avLst/>
          </a:prstGeom>
          <a:solidFill>
            <a:schemeClr val="bg1"/>
          </a:solidFill>
          <a:ln>
            <a:solidFill>
              <a:srgbClr val="FFC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pt-BR" sz="700" dirty="0">
              <a:solidFill>
                <a:schemeClr val="tx1"/>
              </a:solidFill>
              <a:latin typeface="+mj-lt"/>
            </a:endParaRPr>
          </a:p>
          <a:p>
            <a:pPr marL="285750" indent="-285750" algn="just">
              <a:spcBef>
                <a:spcPts val="600"/>
              </a:spcBef>
              <a:buFont typeface="Wingdings" panose="05000000000000000000" pitchFamily="2" charset="2"/>
              <a:buChar char="ü"/>
            </a:pPr>
            <a:r>
              <a:rPr lang="pt-BR" sz="1200" dirty="0">
                <a:solidFill>
                  <a:schemeClr val="tx1"/>
                </a:solidFill>
                <a:latin typeface="+mj-lt"/>
              </a:rPr>
              <a:t>Problemas que causam algum impacto nas operações, sem interromper processos críticos. A operação continua com limitações mínimas. </a:t>
            </a:r>
            <a:r>
              <a:rPr lang="pt-BR" sz="1200" dirty="0" err="1">
                <a:solidFill>
                  <a:schemeClr val="tx1"/>
                </a:solidFill>
                <a:latin typeface="+mj-lt"/>
              </a:rPr>
              <a:t>Ex</a:t>
            </a:r>
            <a:r>
              <a:rPr lang="pt-BR" sz="1200" dirty="0">
                <a:solidFill>
                  <a:schemeClr val="tx1"/>
                </a:solidFill>
                <a:latin typeface="+mj-lt"/>
              </a:rPr>
              <a:t>: novos acessos e bloqueios de transações</a:t>
            </a:r>
          </a:p>
        </p:txBody>
      </p:sp>
      <p:sp>
        <p:nvSpPr>
          <p:cNvPr id="14" name="Retângulo: Cantos Arredondados 13">
            <a:extLst>
              <a:ext uri="{FF2B5EF4-FFF2-40B4-BE49-F238E27FC236}">
                <a16:creationId xmlns:a16="http://schemas.microsoft.com/office/drawing/2014/main" id="{360442F0-E410-302C-2C04-760CEEC2C0CA}"/>
              </a:ext>
            </a:extLst>
          </p:cNvPr>
          <p:cNvSpPr/>
          <p:nvPr/>
        </p:nvSpPr>
        <p:spPr>
          <a:xfrm>
            <a:off x="310765" y="3206481"/>
            <a:ext cx="1644413" cy="348964"/>
          </a:xfrm>
          <a:prstGeom prst="roundRect">
            <a:avLst/>
          </a:prstGeom>
          <a:solidFill>
            <a:srgbClr val="FFCC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a:solidFill>
                  <a:schemeClr val="bg1"/>
                </a:solidFill>
              </a:rPr>
              <a:t>MÉDIA</a:t>
            </a:r>
            <a:endParaRPr lang="pt-BR" sz="1400" b="1">
              <a:solidFill>
                <a:schemeClr val="bg1"/>
              </a:solidFill>
            </a:endParaRPr>
          </a:p>
        </p:txBody>
      </p:sp>
      <p:sp>
        <p:nvSpPr>
          <p:cNvPr id="15" name="Retângulo: Cantos Arredondados 14">
            <a:extLst>
              <a:ext uri="{FF2B5EF4-FFF2-40B4-BE49-F238E27FC236}">
                <a16:creationId xmlns:a16="http://schemas.microsoft.com/office/drawing/2014/main" id="{82F2C06A-9085-2F67-E511-95B76A4F821F}"/>
              </a:ext>
            </a:extLst>
          </p:cNvPr>
          <p:cNvSpPr/>
          <p:nvPr/>
        </p:nvSpPr>
        <p:spPr>
          <a:xfrm>
            <a:off x="158606" y="4266128"/>
            <a:ext cx="8674626" cy="646103"/>
          </a:xfrm>
          <a:prstGeom prst="roundRect">
            <a:avLst/>
          </a:prstGeom>
          <a:solidFill>
            <a:schemeClr val="bg1"/>
          </a:solidFill>
          <a:ln>
            <a:solidFill>
              <a:srgbClr val="BED62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pt-BR" sz="700" dirty="0">
              <a:solidFill>
                <a:schemeClr val="tx1"/>
              </a:solidFill>
              <a:latin typeface="+mj-lt"/>
            </a:endParaRPr>
          </a:p>
          <a:p>
            <a:pPr marL="285750" indent="-285750" algn="just">
              <a:spcBef>
                <a:spcPts val="600"/>
              </a:spcBef>
              <a:buFont typeface="Wingdings" panose="05000000000000000000" pitchFamily="2" charset="2"/>
              <a:buChar char="ü"/>
            </a:pPr>
            <a:r>
              <a:rPr lang="pt-BR" sz="1200" dirty="0">
                <a:solidFill>
                  <a:schemeClr val="tx1"/>
                </a:solidFill>
                <a:latin typeface="+mj-lt"/>
              </a:rPr>
              <a:t>Demandas que não causam impacto imediato na operação ou no negócio. São ajustes que não afetam processos críticos ou têm baixa influência na operação. </a:t>
            </a:r>
            <a:r>
              <a:rPr lang="pt-BR" sz="1200" dirty="0" err="1">
                <a:solidFill>
                  <a:schemeClr val="tx1"/>
                </a:solidFill>
                <a:latin typeface="+mj-lt"/>
              </a:rPr>
              <a:t>Ex</a:t>
            </a:r>
            <a:r>
              <a:rPr lang="pt-BR" sz="1200" dirty="0">
                <a:solidFill>
                  <a:schemeClr val="tx1"/>
                </a:solidFill>
                <a:latin typeface="+mj-lt"/>
              </a:rPr>
              <a:t>: impressão de relatórios e consultas</a:t>
            </a:r>
          </a:p>
        </p:txBody>
      </p:sp>
      <p:sp>
        <p:nvSpPr>
          <p:cNvPr id="16" name="Retângulo: Cantos Arredondados 15">
            <a:extLst>
              <a:ext uri="{FF2B5EF4-FFF2-40B4-BE49-F238E27FC236}">
                <a16:creationId xmlns:a16="http://schemas.microsoft.com/office/drawing/2014/main" id="{8C4F4DDF-DCE9-C0D6-0725-4553BF827207}"/>
              </a:ext>
            </a:extLst>
          </p:cNvPr>
          <p:cNvSpPr/>
          <p:nvPr/>
        </p:nvSpPr>
        <p:spPr>
          <a:xfrm>
            <a:off x="310765" y="4086877"/>
            <a:ext cx="1644413" cy="348964"/>
          </a:xfrm>
          <a:prstGeom prst="roundRect">
            <a:avLst/>
          </a:prstGeom>
          <a:solidFill>
            <a:srgbClr val="BED62F"/>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b="1">
                <a:solidFill>
                  <a:schemeClr val="bg1"/>
                </a:solidFill>
              </a:rPr>
              <a:t>BAIXA</a:t>
            </a:r>
            <a:endParaRPr lang="pt-BR" sz="1400" b="1">
              <a:solidFill>
                <a:schemeClr val="bg1"/>
              </a:solidFill>
            </a:endParaRPr>
          </a:p>
        </p:txBody>
      </p:sp>
    </p:spTree>
    <p:extLst>
      <p:ext uri="{BB962C8B-B14F-4D97-AF65-F5344CB8AC3E}">
        <p14:creationId xmlns:p14="http://schemas.microsoft.com/office/powerpoint/2010/main" val="211683750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de cantos arredondados 6"/>
          <p:cNvSpPr/>
          <p:nvPr/>
        </p:nvSpPr>
        <p:spPr>
          <a:xfrm>
            <a:off x="2497133" y="1596460"/>
            <a:ext cx="3193454" cy="3223260"/>
          </a:xfrm>
          <a:prstGeom prst="roundRect">
            <a:avLst>
              <a:gd name="adj" fmla="val 731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Seta em curva para a direita 11"/>
          <p:cNvSpPr/>
          <p:nvPr/>
        </p:nvSpPr>
        <p:spPr>
          <a:xfrm>
            <a:off x="3039779" y="3298040"/>
            <a:ext cx="334751" cy="1009425"/>
          </a:xfrm>
          <a:prstGeom prst="curvedRightArrow">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81" name="Retângulo 180">
            <a:extLst>
              <a:ext uri="{FF2B5EF4-FFF2-40B4-BE49-F238E27FC236}">
                <a16:creationId xmlns:a16="http://schemas.microsoft.com/office/drawing/2014/main" id="{0CD85227-B986-3576-1DFD-ED9C9122D5C6}"/>
              </a:ext>
            </a:extLst>
          </p:cNvPr>
          <p:cNvSpPr/>
          <p:nvPr/>
        </p:nvSpPr>
        <p:spPr>
          <a:xfrm>
            <a:off x="5985770" y="81695"/>
            <a:ext cx="705774" cy="171318"/>
          </a:xfrm>
          <a:prstGeom prst="rect">
            <a:avLst/>
          </a:prstGeom>
          <a:solidFill>
            <a:sysClr val="window" lastClr="FFFFFF"/>
          </a:solidFill>
          <a:ln w="12700" cap="flat" cmpd="sng" algn="ctr">
            <a:noFill/>
            <a:prstDash val="solid"/>
            <a:miter lim="800000"/>
          </a:ln>
          <a:effectLst/>
        </p:spPr>
        <p:txBody>
          <a:bodyPr rtlCol="0" anchor="ctr"/>
          <a:lstStyle/>
          <a:p>
            <a:pPr algn="ctr">
              <a:defRPr/>
            </a:pPr>
            <a:endParaRPr lang="pt-BR" sz="1350">
              <a:solidFill>
                <a:prstClr val="white"/>
              </a:solidFill>
              <a:latin typeface="Open Sans"/>
              <a:cs typeface="Arial"/>
              <a:sym typeface="Arial"/>
            </a:endParaRPr>
          </a:p>
        </p:txBody>
      </p:sp>
      <p:pic>
        <p:nvPicPr>
          <p:cNvPr id="95" name="Imagem 94" descr="CoperSAP-Logo-2-+-Slogan.png"/>
          <p:cNvPicPr>
            <a:picLocks noChangeAspect="1"/>
          </p:cNvPicPr>
          <p:nvPr/>
        </p:nvPicPr>
        <p:blipFill rotWithShape="1">
          <a:blip r:embed="rId3" cstate="print"/>
          <a:srcRect t="31142" r="44201" b="6510"/>
          <a:stretch/>
        </p:blipFill>
        <p:spPr>
          <a:xfrm>
            <a:off x="8075053" y="125032"/>
            <a:ext cx="931188" cy="255961"/>
          </a:xfrm>
          <a:prstGeom prst="rect">
            <a:avLst/>
          </a:prstGeom>
        </p:spPr>
      </p:pic>
      <p:pic>
        <p:nvPicPr>
          <p:cNvPr id="14" name="Imagem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17207" y="1914160"/>
            <a:ext cx="627737" cy="627737"/>
          </a:xfrm>
          <a:prstGeom prst="rect">
            <a:avLst/>
          </a:prstGeom>
        </p:spPr>
      </p:pic>
      <p:pic>
        <p:nvPicPr>
          <p:cNvPr id="15" name="Imagem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44015" y="1962678"/>
            <a:ext cx="583281" cy="583281"/>
          </a:xfrm>
          <a:prstGeom prst="rect">
            <a:avLst/>
          </a:prstGeom>
        </p:spPr>
      </p:pic>
      <p:pic>
        <p:nvPicPr>
          <p:cNvPr id="16" name="Imagem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29230" y="3154226"/>
            <a:ext cx="398488" cy="398488"/>
          </a:xfrm>
          <a:prstGeom prst="rect">
            <a:avLst/>
          </a:prstGeom>
        </p:spPr>
      </p:pic>
      <p:pic>
        <p:nvPicPr>
          <p:cNvPr id="17" name="Imagem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29230" y="4058664"/>
            <a:ext cx="396175" cy="396175"/>
          </a:xfrm>
          <a:prstGeom prst="rect">
            <a:avLst/>
          </a:prstGeom>
        </p:spPr>
      </p:pic>
      <p:sp>
        <p:nvSpPr>
          <p:cNvPr id="19" name="Seta em curva para a direita 18"/>
          <p:cNvSpPr/>
          <p:nvPr/>
        </p:nvSpPr>
        <p:spPr>
          <a:xfrm rot="10800000">
            <a:off x="4396995" y="3253723"/>
            <a:ext cx="334751" cy="979722"/>
          </a:xfrm>
          <a:prstGeom prst="curvedRightArrow">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0" name="Retângulo de cantos arredondados 19"/>
          <p:cNvSpPr/>
          <p:nvPr/>
        </p:nvSpPr>
        <p:spPr>
          <a:xfrm>
            <a:off x="3111904" y="1432457"/>
            <a:ext cx="1605070" cy="373380"/>
          </a:xfrm>
          <a:prstGeom prst="roundRect">
            <a:avLst>
              <a:gd name="adj" fmla="val 21429"/>
            </a:avLst>
          </a:prstGeom>
          <a:solidFill>
            <a:srgbClr val="004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t>QG</a:t>
            </a:r>
          </a:p>
        </p:txBody>
      </p:sp>
      <p:sp>
        <p:nvSpPr>
          <p:cNvPr id="21" name="Retângulo de cantos arredondados 20"/>
          <p:cNvSpPr/>
          <p:nvPr/>
        </p:nvSpPr>
        <p:spPr>
          <a:xfrm>
            <a:off x="2627807" y="2608086"/>
            <a:ext cx="993950" cy="254937"/>
          </a:xfrm>
          <a:prstGeom prst="roundRect">
            <a:avLst>
              <a:gd name="adj" fmla="val 21452"/>
            </a:avLst>
          </a:prstGeom>
          <a:solidFill>
            <a:schemeClr val="accent3"/>
          </a:solidFill>
          <a:ln>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a:t>Consultores</a:t>
            </a:r>
            <a:endParaRPr lang="pt-BR" sz="1050"/>
          </a:p>
        </p:txBody>
      </p:sp>
      <p:sp>
        <p:nvSpPr>
          <p:cNvPr id="22" name="Retângulo de cantos arredondados 21"/>
          <p:cNvSpPr/>
          <p:nvPr/>
        </p:nvSpPr>
        <p:spPr>
          <a:xfrm>
            <a:off x="4302534" y="2610466"/>
            <a:ext cx="993950" cy="254937"/>
          </a:xfrm>
          <a:prstGeom prst="roundRect">
            <a:avLst>
              <a:gd name="adj" fmla="val 21452"/>
            </a:avLst>
          </a:prstGeom>
          <a:solidFill>
            <a:schemeClr val="accent3"/>
          </a:solidFill>
          <a:ln>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a:t>Agentes</a:t>
            </a:r>
            <a:endParaRPr lang="pt-BR" sz="1050"/>
          </a:p>
        </p:txBody>
      </p:sp>
      <p:sp>
        <p:nvSpPr>
          <p:cNvPr id="24" name="Retângulo de cantos arredondados 23"/>
          <p:cNvSpPr/>
          <p:nvPr/>
        </p:nvSpPr>
        <p:spPr>
          <a:xfrm>
            <a:off x="3111904" y="4670369"/>
            <a:ext cx="1605070" cy="373380"/>
          </a:xfrm>
          <a:prstGeom prst="roundRect">
            <a:avLst>
              <a:gd name="adj" fmla="val 21429"/>
            </a:avLst>
          </a:prstGeom>
          <a:solidFill>
            <a:srgbClr val="004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t>Suporte à Operação</a:t>
            </a:r>
          </a:p>
        </p:txBody>
      </p:sp>
      <p:sp>
        <p:nvSpPr>
          <p:cNvPr id="13" name="CaixaDeTexto 12"/>
          <p:cNvSpPr txBox="1"/>
          <p:nvPr/>
        </p:nvSpPr>
        <p:spPr>
          <a:xfrm>
            <a:off x="3272770" y="3544330"/>
            <a:ext cx="1228353" cy="577081"/>
          </a:xfrm>
          <a:prstGeom prst="rect">
            <a:avLst/>
          </a:prstGeom>
          <a:noFill/>
        </p:spPr>
        <p:txBody>
          <a:bodyPr wrap="square" rtlCol="0">
            <a:spAutoFit/>
          </a:bodyPr>
          <a:lstStyle/>
          <a:p>
            <a:pPr algn="ctr"/>
            <a:r>
              <a:rPr lang="pt-BR" sz="1050" b="1"/>
              <a:t>Atendimento Dúvidas, Erros, Correções</a:t>
            </a:r>
          </a:p>
        </p:txBody>
      </p:sp>
      <p:sp>
        <p:nvSpPr>
          <p:cNvPr id="18" name="Divisa 17"/>
          <p:cNvSpPr/>
          <p:nvPr/>
        </p:nvSpPr>
        <p:spPr>
          <a:xfrm>
            <a:off x="4008958" y="2196587"/>
            <a:ext cx="232894" cy="426720"/>
          </a:xfrm>
          <a:prstGeom prst="chevron">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7" name="Divisa 26"/>
          <p:cNvSpPr/>
          <p:nvPr/>
        </p:nvSpPr>
        <p:spPr>
          <a:xfrm rot="10800000">
            <a:off x="3715382" y="2029285"/>
            <a:ext cx="232894" cy="426720"/>
          </a:xfrm>
          <a:prstGeom prst="chevron">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9" name="Retângulo de cantos arredondados 28"/>
          <p:cNvSpPr/>
          <p:nvPr/>
        </p:nvSpPr>
        <p:spPr>
          <a:xfrm>
            <a:off x="5812523" y="1551512"/>
            <a:ext cx="3193718" cy="3268207"/>
          </a:xfrm>
          <a:prstGeom prst="roundRect">
            <a:avLst>
              <a:gd name="adj" fmla="val 731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de cantos arredondados 29"/>
          <p:cNvSpPr/>
          <p:nvPr/>
        </p:nvSpPr>
        <p:spPr>
          <a:xfrm>
            <a:off x="6616512" y="1432457"/>
            <a:ext cx="1605070" cy="373380"/>
          </a:xfrm>
          <a:prstGeom prst="roundRect">
            <a:avLst>
              <a:gd name="adj" fmla="val 21429"/>
            </a:avLst>
          </a:prstGeom>
          <a:solidFill>
            <a:srgbClr val="004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a:t>Área de Negócio</a:t>
            </a:r>
          </a:p>
        </p:txBody>
      </p:sp>
      <p:sp>
        <p:nvSpPr>
          <p:cNvPr id="32" name="Retângulo de cantos arredondados 31"/>
          <p:cNvSpPr/>
          <p:nvPr/>
        </p:nvSpPr>
        <p:spPr>
          <a:xfrm>
            <a:off x="6210841" y="2569578"/>
            <a:ext cx="993950" cy="254937"/>
          </a:xfrm>
          <a:prstGeom prst="roundRect">
            <a:avLst>
              <a:gd name="adj" fmla="val 21452"/>
            </a:avLst>
          </a:prstGeom>
          <a:solidFill>
            <a:schemeClr val="accent3"/>
          </a:solidFill>
          <a:ln>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a:t>Multiplicadores</a:t>
            </a:r>
          </a:p>
        </p:txBody>
      </p:sp>
      <p:sp>
        <p:nvSpPr>
          <p:cNvPr id="33" name="Divisa 32"/>
          <p:cNvSpPr/>
          <p:nvPr/>
        </p:nvSpPr>
        <p:spPr>
          <a:xfrm>
            <a:off x="5789510" y="2136419"/>
            <a:ext cx="232894" cy="426720"/>
          </a:xfrm>
          <a:prstGeom prst="chevron">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4" name="Divisa 33"/>
          <p:cNvSpPr/>
          <p:nvPr/>
        </p:nvSpPr>
        <p:spPr>
          <a:xfrm rot="10800000">
            <a:off x="5495934" y="1969117"/>
            <a:ext cx="232894" cy="426720"/>
          </a:xfrm>
          <a:prstGeom prst="chevron">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36" name="Retângulo de cantos arredondados 35"/>
          <p:cNvSpPr/>
          <p:nvPr/>
        </p:nvSpPr>
        <p:spPr>
          <a:xfrm>
            <a:off x="7660148" y="2573595"/>
            <a:ext cx="993950" cy="254937"/>
          </a:xfrm>
          <a:prstGeom prst="roundRect">
            <a:avLst>
              <a:gd name="adj" fmla="val 21452"/>
            </a:avLst>
          </a:prstGeom>
          <a:solidFill>
            <a:schemeClr val="accent3"/>
          </a:solidFill>
          <a:ln>
            <a:solidFill>
              <a:schemeClr val="accent3">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a:t>Usuário Final</a:t>
            </a:r>
          </a:p>
        </p:txBody>
      </p:sp>
      <p:pic>
        <p:nvPicPr>
          <p:cNvPr id="26" name="Imagem 2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46467" y="1966679"/>
            <a:ext cx="522697" cy="522697"/>
          </a:xfrm>
          <a:prstGeom prst="rect">
            <a:avLst/>
          </a:prstGeom>
        </p:spPr>
      </p:pic>
      <p:pic>
        <p:nvPicPr>
          <p:cNvPr id="38" name="Imagem 3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895774" y="1964891"/>
            <a:ext cx="522697" cy="522697"/>
          </a:xfrm>
          <a:prstGeom prst="rect">
            <a:avLst/>
          </a:prstGeom>
        </p:spPr>
      </p:pic>
      <p:pic>
        <p:nvPicPr>
          <p:cNvPr id="28" name="Imagem 2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7242070" y="2001966"/>
            <a:ext cx="380993" cy="380993"/>
          </a:xfrm>
          <a:prstGeom prst="rect">
            <a:avLst/>
          </a:prstGeom>
        </p:spPr>
      </p:pic>
      <p:pic>
        <p:nvPicPr>
          <p:cNvPr id="4100" name="Picture 4" descr="Loja - ícones de comida grátis"/>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489527" y="3544841"/>
            <a:ext cx="488087" cy="48808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osto de gasolina - ícones de transporte grátis"/>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209791" y="3414723"/>
            <a:ext cx="460436" cy="46043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ndústria - ícones de indústria grátis"/>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25408"/>
          <a:stretch/>
        </p:blipFill>
        <p:spPr bwMode="auto">
          <a:xfrm>
            <a:off x="7072867" y="3931933"/>
            <a:ext cx="720208" cy="53721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Silo - ícones de edifícios grátis"/>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809729" y="3493577"/>
            <a:ext cx="530718" cy="530718"/>
          </a:xfrm>
          <a:prstGeom prst="rect">
            <a:avLst/>
          </a:prstGeom>
          <a:noFill/>
          <a:extLst>
            <a:ext uri="{909E8E84-426E-40DD-AFC4-6F175D3DCCD1}">
              <a14:hiddenFill xmlns:a14="http://schemas.microsoft.com/office/drawing/2010/main">
                <a:solidFill>
                  <a:srgbClr val="FFFFFF"/>
                </a:solidFill>
              </a14:hiddenFill>
            </a:ext>
          </a:extLst>
        </p:spPr>
      </p:pic>
      <p:sp>
        <p:nvSpPr>
          <p:cNvPr id="47" name="Retângulo de cantos arredondados 46"/>
          <p:cNvSpPr/>
          <p:nvPr/>
        </p:nvSpPr>
        <p:spPr>
          <a:xfrm>
            <a:off x="6586580" y="4647801"/>
            <a:ext cx="1605070" cy="373380"/>
          </a:xfrm>
          <a:prstGeom prst="roundRect">
            <a:avLst>
              <a:gd name="adj" fmla="val 21429"/>
            </a:avLst>
          </a:prstGeom>
          <a:solidFill>
            <a:srgbClr val="004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a:t>Operação</a:t>
            </a:r>
          </a:p>
        </p:txBody>
      </p:sp>
      <p:sp>
        <p:nvSpPr>
          <p:cNvPr id="48" name="Divisa 47"/>
          <p:cNvSpPr/>
          <p:nvPr/>
        </p:nvSpPr>
        <p:spPr>
          <a:xfrm rot="16200000">
            <a:off x="7218438" y="2770471"/>
            <a:ext cx="232894" cy="426720"/>
          </a:xfrm>
          <a:prstGeom prst="chevron">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49" name="Divisa 48"/>
          <p:cNvSpPr/>
          <p:nvPr/>
        </p:nvSpPr>
        <p:spPr>
          <a:xfrm rot="5400000">
            <a:off x="7473483" y="3031650"/>
            <a:ext cx="232894" cy="426720"/>
          </a:xfrm>
          <a:prstGeom prst="chevron">
            <a:avLst/>
          </a:prstGeom>
          <a:solidFill>
            <a:srgbClr val="0074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pic>
        <p:nvPicPr>
          <p:cNvPr id="44" name="Imagem 43">
            <a:extLst>
              <a:ext uri="{FF2B5EF4-FFF2-40B4-BE49-F238E27FC236}">
                <a16:creationId xmlns:a16="http://schemas.microsoft.com/office/drawing/2014/main" id="{BD87D810-03E6-4E89-4C2F-58AA9EE2F59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58607" y="99751"/>
            <a:ext cx="5137877" cy="617222"/>
          </a:xfrm>
          <a:prstGeom prst="rect">
            <a:avLst/>
          </a:prstGeom>
        </p:spPr>
      </p:pic>
      <p:sp>
        <p:nvSpPr>
          <p:cNvPr id="45" name="CaixaDeTexto 44">
            <a:extLst>
              <a:ext uri="{FF2B5EF4-FFF2-40B4-BE49-F238E27FC236}">
                <a16:creationId xmlns:a16="http://schemas.microsoft.com/office/drawing/2014/main" id="{FCD4CABB-0A5A-6C3B-74B9-5B3C446A6BFC}"/>
              </a:ext>
            </a:extLst>
          </p:cNvPr>
          <p:cNvSpPr txBox="1"/>
          <p:nvPr/>
        </p:nvSpPr>
        <p:spPr>
          <a:xfrm>
            <a:off x="667969" y="191458"/>
            <a:ext cx="4820421" cy="430887"/>
          </a:xfrm>
          <a:prstGeom prst="rect">
            <a:avLst/>
          </a:prstGeom>
          <a:noFill/>
        </p:spPr>
        <p:txBody>
          <a:bodyPr wrap="square" rtlCol="0">
            <a:spAutoFit/>
          </a:bodyPr>
          <a:lstStyle/>
          <a:p>
            <a:r>
              <a:rPr lang="pt-BR" sz="2200" b="1" dirty="0">
                <a:solidFill>
                  <a:srgbClr val="FFFFFF"/>
                </a:solidFill>
                <a:latin typeface="Calibri" panose="020F0502020204030204" pitchFamily="34" charset="0"/>
                <a:cs typeface="Calibri" panose="020F0502020204030204" pitchFamily="34" charset="0"/>
              </a:rPr>
              <a:t>Operação Assistida – SAP S/4Hana </a:t>
            </a:r>
          </a:p>
        </p:txBody>
      </p:sp>
      <p:pic>
        <p:nvPicPr>
          <p:cNvPr id="46" name="Imagem 45">
            <a:extLst>
              <a:ext uri="{FF2B5EF4-FFF2-40B4-BE49-F238E27FC236}">
                <a16:creationId xmlns:a16="http://schemas.microsoft.com/office/drawing/2014/main" id="{49C140DF-AF2E-5572-949E-C5C09A02E460}"/>
              </a:ext>
            </a:extLst>
          </p:cNvPr>
          <p:cNvPicPr>
            <a:picLocks noChangeAspect="1"/>
          </p:cNvPicPr>
          <p:nvPr/>
        </p:nvPicPr>
        <p:blipFill>
          <a:blip r:embed="rId15"/>
          <a:stretch>
            <a:fillRect/>
          </a:stretch>
        </p:blipFill>
        <p:spPr>
          <a:xfrm rot="5400000">
            <a:off x="52924" y="133709"/>
            <a:ext cx="632927" cy="559568"/>
          </a:xfrm>
          <a:prstGeom prst="rect">
            <a:avLst/>
          </a:prstGeom>
          <a:effectLst/>
        </p:spPr>
      </p:pic>
      <p:sp>
        <p:nvSpPr>
          <p:cNvPr id="2" name="CaixaDeTexto 1">
            <a:extLst>
              <a:ext uri="{FF2B5EF4-FFF2-40B4-BE49-F238E27FC236}">
                <a16:creationId xmlns:a16="http://schemas.microsoft.com/office/drawing/2014/main" id="{F59FA42A-A5A4-FAD3-5E96-AF9D2E8A1313}"/>
              </a:ext>
            </a:extLst>
          </p:cNvPr>
          <p:cNvSpPr txBox="1"/>
          <p:nvPr/>
        </p:nvSpPr>
        <p:spPr>
          <a:xfrm>
            <a:off x="158607" y="789296"/>
            <a:ext cx="8762369" cy="523220"/>
          </a:xfrm>
          <a:prstGeom prst="rect">
            <a:avLst/>
          </a:prstGeom>
          <a:noFill/>
        </p:spPr>
        <p:txBody>
          <a:bodyPr wrap="square" rtlCol="0">
            <a:spAutoFit/>
          </a:bodyPr>
          <a:lstStyle/>
          <a:p>
            <a:pPr algn="just"/>
            <a:r>
              <a:rPr lang="pt-BR" sz="1400" dirty="0"/>
              <a:t>Durante a fase de virada e retomada das atividades na implementação do SAP, executaremos uma </a:t>
            </a:r>
            <a:r>
              <a:rPr lang="pt-BR" sz="1400" b="1" dirty="0"/>
              <a:t>operação assistida </a:t>
            </a:r>
            <a:r>
              <a:rPr lang="pt-BR" sz="1400" dirty="0"/>
              <a:t>para garantir que todos os usuários recebam o suporte necessário de forma ágil e eficiente. </a:t>
            </a:r>
          </a:p>
        </p:txBody>
      </p:sp>
      <p:sp>
        <p:nvSpPr>
          <p:cNvPr id="3" name="Retângulo de cantos arredondados 6">
            <a:extLst>
              <a:ext uri="{FF2B5EF4-FFF2-40B4-BE49-F238E27FC236}">
                <a16:creationId xmlns:a16="http://schemas.microsoft.com/office/drawing/2014/main" id="{1507F4BA-2B7F-2EE3-BBF7-6A1502BD904E}"/>
              </a:ext>
            </a:extLst>
          </p:cNvPr>
          <p:cNvSpPr/>
          <p:nvPr/>
        </p:nvSpPr>
        <p:spPr>
          <a:xfrm>
            <a:off x="158606" y="1616799"/>
            <a:ext cx="2237023" cy="3223260"/>
          </a:xfrm>
          <a:prstGeom prst="roundRect">
            <a:avLst>
              <a:gd name="adj" fmla="val 731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de cantos arredondados 19">
            <a:extLst>
              <a:ext uri="{FF2B5EF4-FFF2-40B4-BE49-F238E27FC236}">
                <a16:creationId xmlns:a16="http://schemas.microsoft.com/office/drawing/2014/main" id="{F3AD1DE3-66D4-7A02-1E87-7E662E250AA1}"/>
              </a:ext>
            </a:extLst>
          </p:cNvPr>
          <p:cNvSpPr/>
          <p:nvPr/>
        </p:nvSpPr>
        <p:spPr>
          <a:xfrm>
            <a:off x="474831" y="1432457"/>
            <a:ext cx="1605070" cy="373380"/>
          </a:xfrm>
          <a:prstGeom prst="roundRect">
            <a:avLst>
              <a:gd name="adj" fmla="val 21429"/>
            </a:avLst>
          </a:prstGeom>
          <a:solidFill>
            <a:srgbClr val="0041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b="1" dirty="0"/>
              <a:t>O que é o QG?</a:t>
            </a:r>
          </a:p>
        </p:txBody>
      </p:sp>
      <p:sp>
        <p:nvSpPr>
          <p:cNvPr id="23" name="CaixaDeTexto 22">
            <a:extLst>
              <a:ext uri="{FF2B5EF4-FFF2-40B4-BE49-F238E27FC236}">
                <a16:creationId xmlns:a16="http://schemas.microsoft.com/office/drawing/2014/main" id="{55FBA2B1-8CE4-360F-C79D-358A0EF252AC}"/>
              </a:ext>
            </a:extLst>
          </p:cNvPr>
          <p:cNvSpPr txBox="1"/>
          <p:nvPr/>
        </p:nvSpPr>
        <p:spPr>
          <a:xfrm>
            <a:off x="202450" y="2182186"/>
            <a:ext cx="2150442" cy="2123658"/>
          </a:xfrm>
          <a:prstGeom prst="rect">
            <a:avLst/>
          </a:prstGeom>
          <a:noFill/>
        </p:spPr>
        <p:txBody>
          <a:bodyPr wrap="square" rtlCol="0">
            <a:spAutoFit/>
          </a:bodyPr>
          <a:lstStyle/>
          <a:p>
            <a:pPr algn="just"/>
            <a:r>
              <a:rPr lang="pt-BR" sz="1100" dirty="0">
                <a:latin typeface="+mj-lt"/>
              </a:rPr>
              <a:t>O </a:t>
            </a:r>
            <a:r>
              <a:rPr lang="pt-BR" sz="1100" b="1" dirty="0">
                <a:latin typeface="+mj-lt"/>
              </a:rPr>
              <a:t>QG</a:t>
            </a:r>
            <a:r>
              <a:rPr lang="pt-BR" sz="1100" dirty="0">
                <a:latin typeface="+mj-lt"/>
              </a:rPr>
              <a:t> é uma </a:t>
            </a:r>
            <a:r>
              <a:rPr lang="pt-BR" sz="1100" b="1" dirty="0">
                <a:latin typeface="+mj-lt"/>
              </a:rPr>
              <a:t>base central de suporte </a:t>
            </a:r>
            <a:r>
              <a:rPr lang="pt-BR" sz="1100" dirty="0">
                <a:latin typeface="+mj-lt"/>
              </a:rPr>
              <a:t>criada especificamente para a fase de virada e retomada, montado estrategicamente para centralizar o suporte aos usuários.</a:t>
            </a:r>
          </a:p>
          <a:p>
            <a:pPr algn="just"/>
            <a:endParaRPr lang="pt-BR" sz="1100" dirty="0">
              <a:latin typeface="+mj-lt"/>
            </a:endParaRPr>
          </a:p>
          <a:p>
            <a:pPr algn="just"/>
            <a:r>
              <a:rPr lang="pt-BR" sz="1100" dirty="0">
                <a:latin typeface="+mj-lt"/>
              </a:rPr>
              <a:t>Alguns agentes e consultores foram designados para atuar centralmente no QG, enquanto outros retornarão às áreas para atuar lado a lado com os usuários conforme lista disponibilizada.</a:t>
            </a:r>
          </a:p>
        </p:txBody>
      </p:sp>
    </p:spTree>
    <p:extLst>
      <p:ext uri="{BB962C8B-B14F-4D97-AF65-F5344CB8AC3E}">
        <p14:creationId xmlns:p14="http://schemas.microsoft.com/office/powerpoint/2010/main" val="858573661"/>
      </p:ext>
    </p:extLst>
  </p:cSld>
  <p:clrMapOvr>
    <a:masterClrMapping/>
  </p:clrMapOvr>
  <p:transition spd="slow">
    <p:push dir="u"/>
  </p:transition>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4ecdfd8-0fe0-45f1-affd-6aeca2ab92dd">
      <Terms xmlns="http://schemas.microsoft.com/office/infopath/2007/PartnerControls"/>
    </lcf76f155ced4ddcb4097134ff3c332f>
    <TaxCatchAll xmlns="bb3a01d9-1153-4ce8-857e-a60b3c2cf6a8" xsi:nil="true"/>
    <Data0 xmlns="14ecdfd8-0fe0-45f1-affd-6aeca2ab92dd" xsi:nil="true"/>
    <DATA xmlns="14ecdfd8-0fe0-45f1-affd-6aeca2ab92dd"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7C7E4D006AD4C43BFA42090C391C09A" ma:contentTypeVersion="18" ma:contentTypeDescription="Create a new document." ma:contentTypeScope="" ma:versionID="31b25a31eee2b691c7b36c81189f4fed">
  <xsd:schema xmlns:xsd="http://www.w3.org/2001/XMLSchema" xmlns:xs="http://www.w3.org/2001/XMLSchema" xmlns:p="http://schemas.microsoft.com/office/2006/metadata/properties" xmlns:ns2="14ecdfd8-0fe0-45f1-affd-6aeca2ab92dd" xmlns:ns3="bb3a01d9-1153-4ce8-857e-a60b3c2cf6a8" targetNamespace="http://schemas.microsoft.com/office/2006/metadata/properties" ma:root="true" ma:fieldsID="d3cb9e08770c2fb6e0b3ba98a48993fa" ns2:_="" ns3:_="">
    <xsd:import namespace="14ecdfd8-0fe0-45f1-affd-6aeca2ab92dd"/>
    <xsd:import namespace="bb3a01d9-1153-4ce8-857e-a60b3c2cf6a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ServiceSearchProperties" minOccurs="0"/>
                <xsd:element ref="ns2:DATA" minOccurs="0"/>
                <xsd:element ref="ns2:Data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ecdfd8-0fe0-45f1-affd-6aeca2ab92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cce29c9d-9dc3-40b5-aaec-d26ae2f51fb0"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DATA" ma:index="23" nillable="true" ma:displayName="DATA" ma:format="DateTime" ma:internalName="DATA">
      <xsd:simpleType>
        <xsd:restriction base="dms:DateTime"/>
      </xsd:simpleType>
    </xsd:element>
    <xsd:element name="Data0" ma:index="24" nillable="true" ma:displayName="Data " ma:format="DateOnly" ma:internalName="Data0">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bb3a01d9-1153-4ce8-857e-a60b3c2cf6a8"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7ce22904-048f-4174-85b7-9595ed8dc7d6}" ma:internalName="TaxCatchAll" ma:showField="CatchAllData" ma:web="bb3a01d9-1153-4ce8-857e-a60b3c2cf6a8">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A75B2C-E9C5-400C-9C64-931349A3BAD3}">
  <ds:schemaRefs>
    <ds:schemaRef ds:uri="http://schemas.microsoft.com/sharepoint/v3/contenttype/forms"/>
  </ds:schemaRefs>
</ds:datastoreItem>
</file>

<file path=customXml/itemProps2.xml><?xml version="1.0" encoding="utf-8"?>
<ds:datastoreItem xmlns:ds="http://schemas.openxmlformats.org/officeDocument/2006/customXml" ds:itemID="{4920D62C-79DC-49C9-9818-AC11A1575993}">
  <ds:schemaRefs>
    <ds:schemaRef ds:uri="http://purl.org/dc/elements/1.1/"/>
    <ds:schemaRef ds:uri="http://purl.org/dc/dcmitype/"/>
    <ds:schemaRef ds:uri="14ecdfd8-0fe0-45f1-affd-6aeca2ab92dd"/>
    <ds:schemaRef ds:uri="http://schemas.microsoft.com/office/2006/documentManagement/types"/>
    <ds:schemaRef ds:uri="http://schemas.microsoft.com/office/infopath/2007/PartnerControls"/>
    <ds:schemaRef ds:uri="http://schemas.microsoft.com/office/2006/metadata/properties"/>
    <ds:schemaRef ds:uri="http://schemas.openxmlformats.org/package/2006/metadata/core-properties"/>
    <ds:schemaRef ds:uri="http://www.w3.org/XML/1998/namespace"/>
    <ds:schemaRef ds:uri="bb3a01d9-1153-4ce8-857e-a60b3c2cf6a8"/>
    <ds:schemaRef ds:uri="http://purl.org/dc/terms/"/>
  </ds:schemaRefs>
</ds:datastoreItem>
</file>

<file path=customXml/itemProps3.xml><?xml version="1.0" encoding="utf-8"?>
<ds:datastoreItem xmlns:ds="http://schemas.openxmlformats.org/officeDocument/2006/customXml" ds:itemID="{EEDA1FB7-290A-4D4E-A974-6039BF0F82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ecdfd8-0fe0-45f1-affd-6aeca2ab92dd"/>
    <ds:schemaRef ds:uri="bb3a01d9-1153-4ce8-857e-a60b3c2cf6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461</TotalTime>
  <Words>2129</Words>
  <Application>Microsoft Office PowerPoint</Application>
  <PresentationFormat>Apresentação na tela (16:9)</PresentationFormat>
  <Paragraphs>685</Paragraphs>
  <Slides>17</Slides>
  <Notes>11</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17</vt:i4>
      </vt:variant>
    </vt:vector>
  </HeadingPairs>
  <TitlesOfParts>
    <vt:vector size="25" baseType="lpstr">
      <vt:lpstr>Arial</vt:lpstr>
      <vt:lpstr>Biome Light</vt:lpstr>
      <vt:lpstr>Calibri</vt:lpstr>
      <vt:lpstr>Neo Sans Pro</vt:lpstr>
      <vt:lpstr>Open Sans</vt:lpstr>
      <vt:lpstr>Trebuchet MS</vt:lpstr>
      <vt:lpstr>Wingdings</vt:lpstr>
      <vt:lpstr>Tema do Office</vt:lpstr>
      <vt:lpstr>GUIA DE SUPORTE PARA USUÁRIOS SAP</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vitorleandro</dc:creator>
  <cp:lastModifiedBy>Giovanna Viana Sant'Anna</cp:lastModifiedBy>
  <cp:revision>4</cp:revision>
  <dcterms:created xsi:type="dcterms:W3CDTF">2023-04-18T17:58:13Z</dcterms:created>
  <dcterms:modified xsi:type="dcterms:W3CDTF">2024-08-30T03:34:44Z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0x01010067C7E4D006AD4C43BFA42090C391C09A</vt:lpwstr>
  </property>
  <property fmtid="{D5CDD505-2E9C-101B-9397-08002B2CF9AE}" pid="3" name="MediaServiceImageTags">
    <vt:lpwstr/>
  </property>
</Properties>
</file>