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6" r:id="rId3"/>
    <p:sldId id="287" r:id="rId4"/>
    <p:sldId id="271" r:id="rId5"/>
    <p:sldId id="283" r:id="rId6"/>
    <p:sldId id="288" r:id="rId7"/>
    <p:sldId id="289" r:id="rId8"/>
    <p:sldId id="290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6"/>
            <p14:sldId id="287"/>
            <p14:sldId id="271"/>
            <p14:sldId id="283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47868" autoAdjust="0"/>
  </p:normalViewPr>
  <p:slideViewPr>
    <p:cSldViewPr snapToGrid="0">
      <p:cViewPr>
        <p:scale>
          <a:sx n="50" d="100"/>
          <a:sy n="50" d="100"/>
        </p:scale>
        <p:origin x="1287" y="-69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rcos\Desktop\CV\Civil%20Services%20Job\Civil%20Service%20Interview%20Prep\Data%20Analyst%20-%20HMRC\HMRC%20Exercise(process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[HMRC Exercise(processed).xlsx]Reporting!PivotTable3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square"/>
          <c:size val="5"/>
          <c:spPr>
            <a:solidFill>
              <a:schemeClr val="accent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3868146144124908E-2"/>
          <c:y val="0.2010323477145978"/>
          <c:w val="0.9861318538558751"/>
          <c:h val="0.29704423651389367"/>
        </c:manualLayout>
      </c:layout>
      <c:lineChart>
        <c:grouping val="standard"/>
        <c:varyColors val="0"/>
        <c:ser>
          <c:idx val="0"/>
          <c:order val="0"/>
          <c:tx>
            <c:strRef>
              <c:f>Reporting!$AO$9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rgbClr val="002060"/>
                </a:solidFill>
              </a:ln>
              <a:effectLst/>
            </c:spPr>
          </c:marker>
          <c:dLbls>
            <c:dLbl>
              <c:idx val="1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9AFB-4E99-8FA8-2B2A983CFA6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Reporting!$AN$10:$AN$21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Reporting!$AO$10:$AO$21</c:f>
              <c:numCache>
                <c:formatCode>0.0%</c:formatCode>
                <c:ptCount val="12"/>
                <c:pt idx="0">
                  <c:v>8.0560280140070037E-2</c:v>
                </c:pt>
                <c:pt idx="1">
                  <c:v>8.4642321160580292E-2</c:v>
                </c:pt>
                <c:pt idx="2">
                  <c:v>9.4647323661830915E-2</c:v>
                </c:pt>
                <c:pt idx="3">
                  <c:v>8.4262131065532764E-2</c:v>
                </c:pt>
                <c:pt idx="4">
                  <c:v>8.0860430215107554E-2</c:v>
                </c:pt>
                <c:pt idx="5">
                  <c:v>7.8839419709854933E-2</c:v>
                </c:pt>
                <c:pt idx="6">
                  <c:v>8.4102051025512756E-2</c:v>
                </c:pt>
                <c:pt idx="7">
                  <c:v>8.0020010005002501E-2</c:v>
                </c:pt>
                <c:pt idx="8">
                  <c:v>8.6563281640820416E-2</c:v>
                </c:pt>
                <c:pt idx="9">
                  <c:v>9.1625812906453233E-2</c:v>
                </c:pt>
                <c:pt idx="10">
                  <c:v>8.8504252126063027E-2</c:v>
                </c:pt>
                <c:pt idx="11">
                  <c:v>6.5372686343171588E-2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AFB-4E99-8FA8-2B2A983CFA6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1176591999"/>
        <c:axId val="1176598239"/>
      </c:lineChart>
      <c:catAx>
        <c:axId val="117659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0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598239"/>
        <c:crosses val="autoZero"/>
        <c:auto val="1"/>
        <c:lblAlgn val="ctr"/>
        <c:lblOffset val="100"/>
        <c:noMultiLvlLbl val="0"/>
      </c:catAx>
      <c:valAx>
        <c:axId val="1176598239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176591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CDA162-BCAE-4504-962C-5A66F923184E}" type="datetime1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43C5CE-B951-46C4-A401-0B7044A144D7}" type="datetime1">
              <a:rPr lang="en-GB" noProof="0" smtClean="0"/>
              <a:t>03/03/2025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dirty="0"/>
              <a:t>Before I start, I just want to mention that in a real scenario, some decisions I made—like which tools to use, how to handle discrepancies, and which calculation methods to apply—would follow best practices, documented guidelines, or be checked with a manager. I’d also gather details on key stakeholders and decision-makers to tailor the analysis and presentation. If that being said  I am now ready to start.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Good morning. My name is Marcos Ferreira, and today I’ll be presenting my analysis based on the dataset provided for this exercise.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dataset has information about companies, including their turnover from 2020 to 2024, sector, status, and registration details</a:t>
            </a:r>
            <a:r>
              <a:rPr lang="en-US" i="0" dirty="0">
                <a:solidFill>
                  <a:schemeClr val="tx1"/>
                </a:solidFill>
              </a:rPr>
              <a:t>. The analysis focused on answering four key questions, which you can see on the screen and I will answer one by one on the next slides.</a:t>
            </a:r>
          </a:p>
          <a:p>
            <a:endParaRPr lang="en-US" i="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9224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Before starting the analysis</a:t>
            </a:r>
            <a:r>
              <a:rPr lang="en-US" dirty="0"/>
              <a:t>, I want to tell you how I </a:t>
            </a:r>
            <a:r>
              <a:rPr lang="en-US" b="1" dirty="0"/>
              <a:t>prepared the data</a:t>
            </a:r>
            <a:r>
              <a:rPr lang="en-US" dirty="0"/>
              <a:t>. I created a </a:t>
            </a:r>
            <a:r>
              <a:rPr lang="en-US" b="1" dirty="0"/>
              <a:t>working copy</a:t>
            </a:r>
            <a:r>
              <a:rPr lang="en-US" dirty="0"/>
              <a:t> of the dataset with </a:t>
            </a:r>
            <a:r>
              <a:rPr lang="en-US" b="1" dirty="0"/>
              <a:t>separate sheets</a:t>
            </a:r>
            <a:r>
              <a:rPr lang="en-US" dirty="0"/>
              <a:t> for </a:t>
            </a:r>
            <a:r>
              <a:rPr lang="en-US" b="1" dirty="0"/>
              <a:t>processing, reporting, and dashboard</a:t>
            </a:r>
            <a:r>
              <a:rPr lang="en-US" dirty="0"/>
              <a:t>. This way, I could </a:t>
            </a:r>
            <a:r>
              <a:rPr lang="en-US" b="1" dirty="0"/>
              <a:t>manipulate the data while keeping the raw source intact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data cleaning</a:t>
            </a:r>
            <a:r>
              <a:rPr lang="en-US" dirty="0"/>
              <a:t>, I removed the rows related to the </a:t>
            </a:r>
            <a:r>
              <a:rPr lang="en-US" b="1" dirty="0"/>
              <a:t>Company Name</a:t>
            </a:r>
            <a:r>
              <a:rPr lang="en-US" dirty="0"/>
              <a:t> column called </a:t>
            </a:r>
            <a:r>
              <a:rPr lang="en-US" b="1" dirty="0"/>
              <a:t>‘Summary-…’</a:t>
            </a:r>
            <a:r>
              <a:rPr lang="en-US" dirty="0"/>
              <a:t>, which </a:t>
            </a:r>
            <a:r>
              <a:rPr lang="en-US" b="1" dirty="0"/>
              <a:t>aggregated turnover by sector</a:t>
            </a:r>
            <a:r>
              <a:rPr lang="en-US" dirty="0"/>
              <a:t>. These rows were </a:t>
            </a:r>
            <a:r>
              <a:rPr lang="en-US" b="1" dirty="0"/>
              <a:t>mixed with individual company records</a:t>
            </a:r>
            <a:r>
              <a:rPr lang="en-US" dirty="0"/>
              <a:t>, leading to </a:t>
            </a:r>
            <a:r>
              <a:rPr lang="en-US" b="1" dirty="0"/>
              <a:t>double counting</a:t>
            </a:r>
            <a:r>
              <a:rPr lang="en-US" dirty="0"/>
              <a:t>. I verified the impact of this </a:t>
            </a:r>
            <a:r>
              <a:rPr lang="en-US" b="1" dirty="0"/>
              <a:t>removal using SUMIFS calculations</a:t>
            </a:r>
            <a:r>
              <a:rPr lang="en-US" dirty="0"/>
              <a:t> and a </a:t>
            </a:r>
            <a:r>
              <a:rPr lang="en-US" b="1" dirty="0"/>
              <a:t>comparison table</a:t>
            </a:r>
            <a:r>
              <a:rPr lang="en-US" dirty="0"/>
              <a:t> to confirm accuracy.</a:t>
            </a:r>
          </a:p>
          <a:p>
            <a:endParaRPr lang="en-US" dirty="0"/>
          </a:p>
          <a:p>
            <a:r>
              <a:rPr lang="en-US" dirty="0"/>
              <a:t>When it came to </a:t>
            </a:r>
            <a:r>
              <a:rPr lang="en-US" b="1" dirty="0"/>
              <a:t>missing turnover values</a:t>
            </a:r>
            <a:r>
              <a:rPr lang="en-US" dirty="0"/>
              <a:t>, I decided </a:t>
            </a:r>
            <a:r>
              <a:rPr lang="en-US" b="1" dirty="0"/>
              <a:t>not to replace them with £0</a:t>
            </a:r>
            <a:r>
              <a:rPr lang="en-US" dirty="0"/>
              <a:t>, as that would </a:t>
            </a:r>
            <a:r>
              <a:rPr lang="en-US" b="1" dirty="0"/>
              <a:t>distort the analysis</a:t>
            </a:r>
            <a:r>
              <a:rPr lang="en-US" dirty="0"/>
              <a:t>. Instead, I </a:t>
            </a:r>
            <a:r>
              <a:rPr lang="en-US" b="1" dirty="0"/>
              <a:t>kept them as blanks</a:t>
            </a:r>
            <a:r>
              <a:rPr lang="en-US" dirty="0"/>
              <a:t> to </a:t>
            </a:r>
            <a:r>
              <a:rPr lang="en-US" b="1" dirty="0"/>
              <a:t>preserve data integrity. 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/>
              <a:t>year-on-year turnover calculations</a:t>
            </a:r>
            <a:r>
              <a:rPr lang="en-US" dirty="0"/>
              <a:t>, I created </a:t>
            </a:r>
            <a:r>
              <a:rPr lang="en-US" b="1" dirty="0"/>
              <a:t>custom formulas</a:t>
            </a:r>
            <a:r>
              <a:rPr lang="en-US" dirty="0"/>
              <a:t> that </a:t>
            </a:r>
            <a:r>
              <a:rPr lang="en-US" b="1" dirty="0"/>
              <a:t>handled missing data properly</a:t>
            </a:r>
            <a:r>
              <a:rPr lang="en-US" dirty="0"/>
              <a:t>. I </a:t>
            </a:r>
            <a:r>
              <a:rPr lang="en-US" b="1" dirty="0"/>
              <a:t>validated these formulas</a:t>
            </a:r>
            <a:r>
              <a:rPr lang="en-US" dirty="0"/>
              <a:t> by </a:t>
            </a:r>
            <a:r>
              <a:rPr lang="en-US" b="1" dirty="0"/>
              <a:t>comparing them with Pivot Tables.</a:t>
            </a:r>
          </a:p>
          <a:p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Another option</a:t>
            </a:r>
            <a:r>
              <a:rPr lang="en-US" dirty="0"/>
              <a:t> could have been </a:t>
            </a:r>
            <a:r>
              <a:rPr lang="en-US" b="1" dirty="0"/>
              <a:t>filling blanks with sector averages</a:t>
            </a:r>
            <a:r>
              <a:rPr lang="en-US" dirty="0"/>
              <a:t> using a </a:t>
            </a:r>
            <a:r>
              <a:rPr lang="en-US" b="1" dirty="0"/>
              <a:t>mean calculation</a:t>
            </a:r>
            <a:r>
              <a:rPr lang="en-US" dirty="0"/>
              <a:t>, but I </a:t>
            </a:r>
            <a:r>
              <a:rPr lang="en-US" b="1" dirty="0"/>
              <a:t>chose to work with the raw data</a:t>
            </a:r>
            <a:r>
              <a:rPr lang="en-US" dirty="0"/>
              <a:t> to keep </a:t>
            </a:r>
            <a:r>
              <a:rPr lang="en-US" b="1" dirty="0"/>
              <a:t>transparency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An important part of the methodology was the </a:t>
            </a:r>
            <a:r>
              <a:rPr lang="en-US" b="1" dirty="0"/>
              <a:t>use of Python</a:t>
            </a:r>
            <a:r>
              <a:rPr lang="en-US" dirty="0"/>
              <a:t>. I applied Python to </a:t>
            </a:r>
            <a:r>
              <a:rPr lang="en-US" b="1" dirty="0"/>
              <a:t>predict turnover for 2025 and 2026, automate tasks like data aggregation, validate</a:t>
            </a:r>
            <a:r>
              <a:rPr lang="en-US" dirty="0"/>
              <a:t> some of my findings and to </a:t>
            </a:r>
            <a:r>
              <a:rPr lang="en-US" b="1" dirty="0"/>
              <a:t>generate visuals, which you will see on some slides. </a:t>
            </a:r>
          </a:p>
          <a:p>
            <a:endParaRPr lang="en-US" dirty="0"/>
          </a:p>
          <a:p>
            <a:r>
              <a:rPr lang="en-US" dirty="0"/>
              <a:t>Python also played a key role in the </a:t>
            </a:r>
            <a:r>
              <a:rPr lang="en-US" b="1" dirty="0"/>
              <a:t>analysis process</a:t>
            </a:r>
            <a:r>
              <a:rPr lang="en-US" dirty="0"/>
              <a:t>. It was used to </a:t>
            </a:r>
            <a:r>
              <a:rPr lang="en-US" b="1" dirty="0"/>
              <a:t>uncover trends in turnover by country</a:t>
            </a:r>
            <a:r>
              <a:rPr lang="en-US" dirty="0"/>
              <a:t> (which I’ll cover in </a:t>
            </a:r>
            <a:r>
              <a:rPr lang="en-US" b="1" dirty="0"/>
              <a:t>Question 4</a:t>
            </a:r>
            <a:r>
              <a:rPr lang="en-US" dirty="0"/>
              <a:t>) and to </a:t>
            </a:r>
            <a:r>
              <a:rPr lang="en-US" b="1" dirty="0"/>
              <a:t>explore seasonality patterns by month and industry</a:t>
            </a:r>
            <a:r>
              <a:rPr lang="en-US" dirty="0"/>
              <a:t> (</a:t>
            </a:r>
            <a:r>
              <a:rPr lang="en-US" b="1" dirty="0"/>
              <a:t>relevant to Question 3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dirty="0"/>
              <a:t>And finally, I </a:t>
            </a:r>
            <a:r>
              <a:rPr lang="en-US" b="1" dirty="0"/>
              <a:t>documented everything</a:t>
            </a:r>
            <a:r>
              <a:rPr lang="en-US" dirty="0"/>
              <a:t> in a </a:t>
            </a:r>
            <a:r>
              <a:rPr lang="en-US" b="1" dirty="0"/>
              <a:t>detailed technical report</a:t>
            </a:r>
            <a:r>
              <a:rPr lang="en-US" dirty="0"/>
              <a:t> to ensure that all </a:t>
            </a:r>
            <a:r>
              <a:rPr lang="en-US" b="1" dirty="0"/>
              <a:t>decisions, assumptions, and validations</a:t>
            </a:r>
            <a:r>
              <a:rPr lang="en-US" dirty="0"/>
              <a:t> were </a:t>
            </a:r>
            <a:r>
              <a:rPr lang="en-US" b="1" dirty="0"/>
              <a:t>fully transparent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Apologies, for getting a bit more technical here but the goal of this </a:t>
            </a:r>
            <a:r>
              <a:rPr lang="en-US" b="1" dirty="0"/>
              <a:t>structured approach</a:t>
            </a:r>
            <a:r>
              <a:rPr lang="en-US" dirty="0"/>
              <a:t> is to ensured that all the </a:t>
            </a:r>
            <a:r>
              <a:rPr lang="en-US" b="1" dirty="0"/>
              <a:t>insights I’m presenting today</a:t>
            </a:r>
            <a:r>
              <a:rPr lang="en-US" dirty="0"/>
              <a:t> are based on </a:t>
            </a:r>
            <a:r>
              <a:rPr lang="en-US" b="1" dirty="0"/>
              <a:t>clean, reliable, and fully validated data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849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</a:rPr>
              <a:t>When looking at turnover changes, big numbers don’t always mean the biggest impact. </a:t>
            </a:r>
          </a:p>
          <a:p>
            <a:endParaRPr lang="en-US" sz="1800" dirty="0">
              <a:effectLst/>
              <a:latin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What I mean is: A sector with high revenue might show large monetary changes, but the real question is: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how much did it actually grow or shrink compared to its size?</a:t>
            </a: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In the first chart on the top, showing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changes in revenue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the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sector ‘Other’ </a:t>
            </a:r>
            <a:r>
              <a:rPr lang="en-US" sz="1800" dirty="0">
                <a:effectLst/>
                <a:latin typeface="Segoe UI" panose="020B0502040204020203" pitchFamily="34" charset="0"/>
              </a:rPr>
              <a:t>had the most extreme shifts. It saw the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biggest drop in 2021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then in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2023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it had the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biggest increase</a:t>
            </a:r>
            <a:r>
              <a:rPr lang="en-US" sz="1800" dirty="0">
                <a:effectLst/>
                <a:latin typeface="Segoe UI" panose="020B0502040204020203" pitchFamily="34" charset="0"/>
              </a:rPr>
              <a:t>. </a:t>
            </a:r>
          </a:p>
          <a:p>
            <a:endParaRPr lang="en-US" sz="1800" b="1" dirty="0">
              <a:effectLst/>
              <a:latin typeface="Segoe UI" panose="020B0502040204020203" pitchFamily="34" charset="0"/>
            </a:endParaRPr>
          </a:p>
          <a:p>
            <a:r>
              <a:rPr lang="en-US" sz="1800" b="1" dirty="0">
                <a:effectLst/>
                <a:latin typeface="Segoe UI" panose="020B0502040204020203" pitchFamily="34" charset="0"/>
              </a:rPr>
              <a:t>Retail and Construction</a:t>
            </a:r>
            <a:r>
              <a:rPr lang="en-US" sz="1800" dirty="0">
                <a:effectLst/>
                <a:latin typeface="Segoe UI" panose="020B0502040204020203" pitchFamily="34" charset="0"/>
              </a:rPr>
              <a:t> also had large jumps and dips, making them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highly volatile sectors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However, when we look at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percentage changes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we see a different picture.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Construction had the biggest increase, growing 57% in 2022</a:t>
            </a:r>
            <a:r>
              <a:rPr lang="en-US" sz="1800" dirty="0">
                <a:effectLst/>
                <a:latin typeface="Segoe UI" panose="020B0502040204020203" pitchFamily="34" charset="0"/>
              </a:rPr>
              <a:t>, bouncing back after a tough year. The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biggest percentage drop</a:t>
            </a:r>
            <a:r>
              <a:rPr lang="en-US" sz="1800" dirty="0">
                <a:effectLst/>
                <a:latin typeface="Segoe UI" panose="020B0502040204020203" pitchFamily="34" charset="0"/>
              </a:rPr>
              <a:t> was in </a:t>
            </a:r>
            <a:r>
              <a:rPr lang="en-US" sz="1800" b="1" dirty="0">
                <a:effectLst/>
                <a:latin typeface="Segoe UI" panose="020B0502040204020203" pitchFamily="34" charset="0"/>
              </a:rPr>
              <a:t>‘Other’ in 2021, falling by 31%</a:t>
            </a:r>
            <a:r>
              <a:rPr lang="en-US" sz="1800" dirty="0">
                <a:effectLst/>
                <a:latin typeface="Segoe UI" panose="020B0502040204020203" pitchFamily="34" charset="0"/>
              </a:rPr>
              <a:t>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sz="1800" dirty="0">
              <a:effectLst/>
              <a:latin typeface="Segoe UI" panose="020B0502040204020203" pitchFamily="34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</a:rPr>
              <a:t>And That’s why I chose to show both views—so we can see not just the biggest money shifts, but also the biggest real impacts on each sector.</a:t>
            </a:r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6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EF303-48AE-FA3D-B8CA-307CC4E9B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F43412-0A80-FB09-7A70-6C0E54936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9F7ED-FEA1-060B-272B-2C812DE49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 on the chart, the turnover for Farming started at just over </a:t>
            </a:r>
            <a:r>
              <a:rPr lang="en-US" b="1" dirty="0"/>
              <a:t>£29 million in 2020</a:t>
            </a:r>
            <a:r>
              <a:rPr lang="en-US" dirty="0"/>
              <a:t> and grew to just over </a:t>
            </a:r>
            <a:r>
              <a:rPr lang="en-US" b="1" dirty="0"/>
              <a:t>£35 million in 2024</a:t>
            </a:r>
            <a:r>
              <a:rPr lang="en-US" dirty="0"/>
              <a:t>, with a </a:t>
            </a:r>
            <a:r>
              <a:rPr lang="en-US" b="1" dirty="0"/>
              <a:t>small drop of about 2%</a:t>
            </a:r>
            <a:r>
              <a:rPr lang="en-US" dirty="0"/>
              <a:t> in 2024 compared to the previous year. </a:t>
            </a:r>
          </a:p>
          <a:p>
            <a:endParaRPr lang="en-US" dirty="0"/>
          </a:p>
          <a:p>
            <a:r>
              <a:rPr lang="en-US" dirty="0"/>
              <a:t>So, we’ve seen solid growth overall, but a slight dip in the most recent year. If the industry keeps this 5% average growth rate, it might reach an annual turnover of </a:t>
            </a:r>
            <a:r>
              <a:rPr lang="en-US" b="1" dirty="0"/>
              <a:t>£39 million in 2026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41FF4-400B-3610-CE5B-8106F8DC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07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A4472-EA0E-05A8-5D2E-C07A10990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BC1135-3358-4A19-08C4-8C8E956BC9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DD773-9134-62CF-3996-C31974C75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at the </a:t>
            </a:r>
            <a:r>
              <a:rPr lang="en-US" b="1" dirty="0"/>
              <a:t>top line chart</a:t>
            </a:r>
            <a:r>
              <a:rPr lang="en-US" dirty="0"/>
              <a:t>, we can see that </a:t>
            </a:r>
            <a:r>
              <a:rPr lang="en-US" b="1" dirty="0"/>
              <a:t>December is the least common month</a:t>
            </a:r>
            <a:r>
              <a:rPr lang="en-US" dirty="0"/>
              <a:t> for opening a business, with only </a:t>
            </a:r>
            <a:r>
              <a:rPr lang="en-US" b="1" dirty="0"/>
              <a:t>6.5% of incorporations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Now on this second chart, called heatmap, will have the distribution by percentage for each industry. Green means higher percentage of incorporations on that month, red means the opposite. </a:t>
            </a:r>
          </a:p>
          <a:p>
            <a:endParaRPr lang="en-US" dirty="0"/>
          </a:p>
          <a:p>
            <a:r>
              <a:rPr lang="en-US" dirty="0"/>
              <a:t>If we look at the last column, December, we can see that indeed less companies open a business in December but that is not the case for all. </a:t>
            </a:r>
            <a:r>
              <a:rPr lang="en-US" b="1" dirty="0"/>
              <a:t>Maintenance &amp; Repair</a:t>
            </a:r>
            <a:r>
              <a:rPr lang="en-US" dirty="0"/>
              <a:t> and </a:t>
            </a:r>
            <a:r>
              <a:rPr lang="en-US" b="1" dirty="0"/>
              <a:t>Transport &amp; Logistics</a:t>
            </a:r>
            <a:r>
              <a:rPr lang="en-US" dirty="0"/>
              <a:t>, opening a business in December is </a:t>
            </a:r>
            <a:r>
              <a:rPr lang="en-US" b="1" dirty="0"/>
              <a:t>not unusual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Farming stands out the most</a:t>
            </a:r>
            <a:r>
              <a:rPr lang="en-US" dirty="0"/>
              <a:t>—not only is </a:t>
            </a:r>
            <a:r>
              <a:rPr lang="en-US" b="1" dirty="0"/>
              <a:t>December by far its lowest incorporation month</a:t>
            </a:r>
            <a:r>
              <a:rPr lang="en-US" dirty="0"/>
              <a:t>, but it’s also </a:t>
            </a:r>
            <a:r>
              <a:rPr lang="en-US" b="1" dirty="0"/>
              <a:t>one of the most volatile industries overall</a:t>
            </a:r>
            <a:r>
              <a:rPr lang="en-US" dirty="0"/>
              <a:t>, with </a:t>
            </a:r>
            <a:r>
              <a:rPr lang="en-US" b="1" dirty="0"/>
              <a:t>sharp spikes of reds and greens</a:t>
            </a:r>
            <a:r>
              <a:rPr lang="en-US" dirty="0"/>
              <a:t> throughout the year.</a:t>
            </a:r>
          </a:p>
          <a:p>
            <a:endParaRPr lang="en-US" b="1" dirty="0"/>
          </a:p>
          <a:p>
            <a:r>
              <a:rPr lang="en-US" b="0" dirty="0"/>
              <a:t>From September to November, it’s common to see incorporations on the </a:t>
            </a:r>
            <a:r>
              <a:rPr lang="en-US" b="1" dirty="0"/>
              <a:t>Retail </a:t>
            </a:r>
            <a:r>
              <a:rPr lang="en-US" b="0" dirty="0"/>
              <a:t>sector. The expectation of high sales during Christmas period might be an explanation.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DBC-5610-8F42-A692-66D01B166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399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CA5FC-9FC9-C0D0-A32B-84B3CEA6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ABBA2-C716-D5DB-D4E9-7F21C5F92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A2547-556F-4531-48D7-C2FEB0988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This final section highlights additional trends and insights from the data.</a:t>
            </a:r>
            <a:endParaRPr lang="en-US" dirty="0"/>
          </a:p>
          <a:p>
            <a:r>
              <a:rPr lang="en-US" dirty="0"/>
              <a:t>Looking at the </a:t>
            </a:r>
            <a:r>
              <a:rPr lang="en-US" b="1" dirty="0"/>
              <a:t>first chart</a:t>
            </a:r>
            <a:r>
              <a:rPr lang="en-US" dirty="0"/>
              <a:t>, we see the total turnover for </a:t>
            </a:r>
            <a:r>
              <a:rPr lang="en-US" b="1" dirty="0"/>
              <a:t>all countries from 2020 to 2026</a:t>
            </a:r>
            <a:r>
              <a:rPr lang="en-US" dirty="0"/>
              <a:t>. The sharp </a:t>
            </a:r>
            <a:r>
              <a:rPr lang="en-US" b="1" dirty="0"/>
              <a:t>drop in 2021</a:t>
            </a:r>
            <a:r>
              <a:rPr lang="en-US" dirty="0"/>
              <a:t> was likely due to </a:t>
            </a:r>
            <a:r>
              <a:rPr lang="en-US" b="1" dirty="0"/>
              <a:t>COVID</a:t>
            </a:r>
            <a:r>
              <a:rPr lang="en-US" dirty="0"/>
              <a:t>, but turnover </a:t>
            </a:r>
            <a:r>
              <a:rPr lang="en-US" b="1" dirty="0"/>
              <a:t>recovers steadily</a:t>
            </a:r>
            <a:r>
              <a:rPr lang="en-US" dirty="0"/>
              <a:t>, with </a:t>
            </a:r>
            <a:r>
              <a:rPr lang="en-US" b="1" dirty="0"/>
              <a:t>2025 and 2026 projected based on past trends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second chart</a:t>
            </a:r>
            <a:r>
              <a:rPr lang="en-US" dirty="0"/>
              <a:t> compares the </a:t>
            </a:r>
            <a:r>
              <a:rPr lang="en-US" b="1" dirty="0"/>
              <a:t>UK against the other top 4 countries</a:t>
            </a:r>
            <a:r>
              <a:rPr lang="en-US" dirty="0"/>
              <a:t>. </a:t>
            </a:r>
            <a:r>
              <a:rPr lang="en-US" dirty="0" err="1"/>
              <a:t>Whie</a:t>
            </a:r>
            <a:r>
              <a:rPr lang="en-US" dirty="0"/>
              <a:t> UK turnover is in Billions, as you can see on this blue line, the other top countries are in Millions, it makes the </a:t>
            </a:r>
            <a:r>
              <a:rPr lang="en-US" b="1" dirty="0"/>
              <a:t>UK </a:t>
            </a:r>
            <a:r>
              <a:rPr lang="en-US" b="0" dirty="0"/>
              <a:t>be considered an outlier on this dataset. Which means that to </a:t>
            </a:r>
            <a:r>
              <a:rPr lang="en-US" b="0" dirty="0" err="1"/>
              <a:t>to</a:t>
            </a:r>
            <a:r>
              <a:rPr lang="en-US" dirty="0"/>
              <a:t> get a better picture, it’s better to focus on the other countries separately.</a:t>
            </a:r>
          </a:p>
          <a:p>
            <a:endParaRPr lang="en-US" dirty="0"/>
          </a:p>
          <a:p>
            <a:r>
              <a:rPr lang="en-US" dirty="0"/>
              <a:t>A first interesting fact is that, the </a:t>
            </a:r>
            <a:r>
              <a:rPr lang="en-US" b="1" dirty="0"/>
              <a:t>United States follows a similar trend to the UK</a:t>
            </a:r>
            <a:r>
              <a:rPr lang="en-US" dirty="0"/>
              <a:t>, with a </a:t>
            </a:r>
            <a:r>
              <a:rPr lang="en-US" b="1" dirty="0"/>
              <a:t>drop </a:t>
            </a:r>
            <a:r>
              <a:rPr lang="en-US" b="0" dirty="0"/>
              <a:t>in 2021 but a </a:t>
            </a:r>
            <a:r>
              <a:rPr lang="en-US" b="1" dirty="0"/>
              <a:t>steady recovery </a:t>
            </a:r>
            <a:r>
              <a:rPr lang="en-US" b="0" dirty="0"/>
              <a:t>in the following years.</a:t>
            </a:r>
            <a:endParaRPr lang="en-US" dirty="0"/>
          </a:p>
          <a:p>
            <a:r>
              <a:rPr lang="en-US" dirty="0"/>
              <a:t>A second interesting fact is that in this dataset there are </a:t>
            </a:r>
            <a:r>
              <a:rPr lang="en-US" b="1" dirty="0"/>
              <a:t>only two companies from Sweden, </a:t>
            </a:r>
            <a:r>
              <a:rPr lang="en-US" dirty="0"/>
              <a:t>but Sweden still made it to the top 5.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That concludes my analysis—thank you, and I’m happy to take any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0CBEB-D261-0DCE-E9AA-3089AA6EF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85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GB" sz="1800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D77612D-2FF1-41F1-B06C-993D0CB223B4}" type="datetime1">
              <a:rPr lang="en-GB" noProof="0" smtClean="0"/>
              <a:t>03/03/2025</a:t>
            </a:fld>
            <a:endParaRPr lang="en-GB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GB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9AA869D-6524-4238-A462-379AA51CF39C}" type="datetime1">
              <a:rPr lang="en-GB" noProof="0" smtClean="0"/>
              <a:t>03/03/2025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14401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GB" sz="4800" b="1" dirty="0">
                <a:solidFill>
                  <a:schemeClr val="bg1"/>
                </a:solidFill>
              </a:rPr>
              <a:t>HMRC</a:t>
            </a:r>
            <a:r>
              <a:rPr lang="en-GB" sz="4800" dirty="0">
                <a:solidFill>
                  <a:schemeClr val="bg1"/>
                </a:solidFill>
              </a:rPr>
              <a:t> Exercise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By Marcos Ferreira</a:t>
            </a:r>
          </a:p>
        </p:txBody>
      </p:sp>
      <p:pic>
        <p:nvPicPr>
          <p:cNvPr id="1028" name="Picture 4" descr="HMRC Logo, symbol, meaning, history, PNG, brand">
            <a:extLst>
              <a:ext uri="{FF2B5EF4-FFF2-40B4-BE49-F238E27FC236}">
                <a16:creationId xmlns:a16="http://schemas.microsoft.com/office/drawing/2014/main" id="{0B540366-5F01-C516-9B3E-396C1E03E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749" y="487024"/>
            <a:ext cx="1810348" cy="101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955B-A80C-A32F-FC5D-7365CE29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&amp; Data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A79A40-22A2-EFFA-3898-99E080E77F6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495" y="1135270"/>
            <a:ext cx="110067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Analyse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company turnover trends and business incorporation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Anonymised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dataset covering multiple business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Analytical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the sectors with the greatest increase and decrease in turnover.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Break down Farming sector turnover year by year.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Determine the least common month for business incorporation.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 additional trends and geographic comparisons.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3672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6D2C-984B-F9CF-A084-D6817C92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Preparation &amp; 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0597B-B083-E0EE-3C73-FEA6D783C21F}"/>
              </a:ext>
            </a:extLst>
          </p:cNvPr>
          <p:cNvSpPr txBox="1"/>
          <p:nvPr/>
        </p:nvSpPr>
        <p:spPr>
          <a:xfrm>
            <a:off x="521207" y="1503947"/>
            <a:ext cx="113900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Structure, Cleaning &amp; Validation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working copy with separate sheets for processing, reporting, and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Removed ‘Summary-…’ rows to prevent double counting.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Kept blanks for missing turnover to maintain data integrity instead of assuming £0.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custom formulas for turnover calculations, date extraction, and data validation using Pivot Tables.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Analysis &amp; Automation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Turnover predictions for 2025 and 2026.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Automating data aggregation &amp; calculations, reducing manual effort.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turnover trends by country (Question 4) and seasonality patterns by month and industry (Question 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visuals (line charts) to present trends clearly.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Structuring technical reports for a transparent analysis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24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8FE9AFF-3FE4-58D5-58AE-A7849489B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97" y="2355738"/>
            <a:ext cx="11735840" cy="20657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D0BBA0-721E-4D44-EA81-3658AE408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3" y="4618265"/>
            <a:ext cx="11913864" cy="20657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6CE0FA-6BAA-88A8-16E5-0466F2278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/>
          <a:lstStyle/>
          <a:p>
            <a:r>
              <a:rPr lang="en-GB" dirty="0"/>
              <a:t>Sector Turnover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F6DE5-DD3A-9127-DF18-F5D142BD74D8}"/>
              </a:ext>
            </a:extLst>
          </p:cNvPr>
          <p:cNvSpPr txBox="1"/>
          <p:nvPr/>
        </p:nvSpPr>
        <p:spPr>
          <a:xfrm>
            <a:off x="521207" y="1441342"/>
            <a:ext cx="1125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sectors show the greatest increase and decrease in turnover over the years available?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033DE-A57A-C3A7-B4F6-2D207C677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1A820-460F-D8F1-F872-067BAE2D4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5" y="2315713"/>
            <a:ext cx="11147509" cy="34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FB6036-6A5B-097C-1522-123AF08106DC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Farming Turnover Breakdown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D3A63-AED1-D529-1E1A-98BCBFB47F31}"/>
              </a:ext>
            </a:extLst>
          </p:cNvPr>
          <p:cNvSpPr txBox="1"/>
          <p:nvPr/>
        </p:nvSpPr>
        <p:spPr>
          <a:xfrm>
            <a:off x="521207" y="1441342"/>
            <a:ext cx="1125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total turnover for "Farming" broken down by year?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4734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A833D-9973-0FE7-E591-0B3D89A2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D85D-B819-8E67-45A9-CF2551A8E878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Least Common Incorporation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A40D2-70E6-ACCA-57B0-171776FB7665}"/>
              </a:ext>
            </a:extLst>
          </p:cNvPr>
          <p:cNvSpPr txBox="1"/>
          <p:nvPr/>
        </p:nvSpPr>
        <p:spPr>
          <a:xfrm>
            <a:off x="521207" y="1441342"/>
            <a:ext cx="1125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is the LEAST common month to incorporate a business? Is this true for all Company Types?</a:t>
            </a:r>
            <a:endParaRPr lang="en-GB" b="1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0CC29FCB-3B75-679F-45E1-C3589E2D52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543808"/>
              </p:ext>
            </p:extLst>
          </p:nvPr>
        </p:nvGraphicFramePr>
        <p:xfrm>
          <a:off x="1969433" y="2216523"/>
          <a:ext cx="8253133" cy="1860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5AFBB9B7-7725-2DA3-C822-02F13188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830" y="3431358"/>
            <a:ext cx="8046736" cy="313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B3907-D772-EA5C-F1CD-D3E33E99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62FB-0B4F-9F2A-27BF-66770913642F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Additional Trends &amp;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B0321-5567-D89B-F2DB-06A6C57E94FC}"/>
              </a:ext>
            </a:extLst>
          </p:cNvPr>
          <p:cNvSpPr txBox="1"/>
          <p:nvPr/>
        </p:nvSpPr>
        <p:spPr>
          <a:xfrm>
            <a:off x="521207" y="1441342"/>
            <a:ext cx="1125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en-GB"/>
            </a:defPPr>
            <a:lvl1pPr>
              <a:defRPr b="1" i="0">
                <a:solidFill>
                  <a:srgbClr val="222222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What other conclusions can be drawn from the data?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DFDC63-9F28-8324-060B-4C32F1D2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365" y="2163880"/>
            <a:ext cx="6368502" cy="34203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9771F4-AC0E-C166-4309-26747D0CF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4" y="2163881"/>
            <a:ext cx="5519582" cy="34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2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95C14-15CD-88A5-B50C-9C799D2F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 &amp; Answers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F9305C-4DD9-0D8D-913E-46A2E9CE8AA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5DFAC-0976-77BB-A394-E6A3C80B2515}"/>
              </a:ext>
            </a:extLst>
          </p:cNvPr>
          <p:cNvSpPr txBox="1"/>
          <p:nvPr/>
        </p:nvSpPr>
        <p:spPr>
          <a:xfrm>
            <a:off x="4435642" y="2791326"/>
            <a:ext cx="3320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441250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48_TF10001108_Win32" id="{5BF6C6A7-BFBC-4914-8091-07DBEAC449A6}" vid="{907DD5C8-3EB0-4FDE-98F2-419D5E14C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{77D79823-B9DE-4213-9CBE-70A875F50D87}tf10001108_win32</Template>
  <TotalTime>0</TotalTime>
  <Words>1449</Words>
  <Application>Microsoft Office PowerPoint</Application>
  <PresentationFormat>Widescreen</PresentationFormat>
  <Paragraphs>107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WelcomeDoc</vt:lpstr>
      <vt:lpstr>HMRC Exercise</vt:lpstr>
      <vt:lpstr>Introduction &amp; Data Overview</vt:lpstr>
      <vt:lpstr>Data Preparation &amp; Methodology</vt:lpstr>
      <vt:lpstr>Sector Turnover Trends</vt:lpstr>
      <vt:lpstr>PowerPoint Presentation</vt:lpstr>
      <vt:lpstr>PowerPoint Presentation</vt:lpstr>
      <vt:lpstr>PowerPoint Presentation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Ferreira</dc:creator>
  <cp:keywords/>
  <cp:lastModifiedBy>Marcos Ferreira</cp:lastModifiedBy>
  <cp:revision>31</cp:revision>
  <dcterms:created xsi:type="dcterms:W3CDTF">2025-02-27T02:43:43Z</dcterms:created>
  <dcterms:modified xsi:type="dcterms:W3CDTF">2025-03-04T09:22:20Z</dcterms:modified>
  <cp:version/>
</cp:coreProperties>
</file>