
<file path=[Content_Types].xml><?xml version="1.0" encoding="utf-8"?>
<Types xmlns="http://schemas.openxmlformats.org/package/2006/content-types">
  <Default Extension="jpe"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5.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99" r:id="rId3"/>
    <p:sldId id="300" r:id="rId4"/>
    <p:sldId id="308" r:id="rId5"/>
    <p:sldId id="527" r:id="rId6"/>
    <p:sldId id="534" r:id="rId7"/>
    <p:sldId id="594" r:id="rId8"/>
    <p:sldId id="580" r:id="rId9"/>
    <p:sldId id="581" r:id="rId10"/>
    <p:sldId id="528" r:id="rId11"/>
    <p:sldId id="529" r:id="rId12"/>
    <p:sldId id="588" r:id="rId13"/>
    <p:sldId id="596" r:id="rId14"/>
    <p:sldId id="532" r:id="rId15"/>
    <p:sldId id="577" r:id="rId16"/>
    <p:sldId id="578" r:id="rId17"/>
    <p:sldId id="565" r:id="rId18"/>
    <p:sldId id="599" r:id="rId19"/>
    <p:sldId id="587" r:id="rId20"/>
    <p:sldId id="595" r:id="rId21"/>
    <p:sldId id="604" r:id="rId22"/>
    <p:sldId id="609" r:id="rId23"/>
    <p:sldId id="589" r:id="rId24"/>
    <p:sldId id="259" r:id="rId25"/>
    <p:sldId id="602" r:id="rId26"/>
    <p:sldId id="612" r:id="rId27"/>
    <p:sldId id="613" r:id="rId28"/>
    <p:sldId id="614" r:id="rId29"/>
    <p:sldId id="615" r:id="rId30"/>
    <p:sldId id="597" r:id="rId31"/>
    <p:sldId id="610" r:id="rId32"/>
    <p:sldId id="6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947F1E-F5F4-40DB-8B7D-0F09B82D5A75}">
          <p14:sldIdLst>
            <p14:sldId id="257"/>
            <p14:sldId id="299"/>
            <p14:sldId id="300"/>
            <p14:sldId id="308"/>
            <p14:sldId id="527"/>
            <p14:sldId id="534"/>
            <p14:sldId id="594"/>
            <p14:sldId id="580"/>
          </p14:sldIdLst>
        </p14:section>
        <p14:section name="Profile development" id="{40EC6ED3-B332-4EEE-BA48-0029B5C9363B}">
          <p14:sldIdLst>
            <p14:sldId id="581"/>
            <p14:sldId id="528"/>
            <p14:sldId id="529"/>
          </p14:sldIdLst>
        </p14:section>
        <p14:section name="Battery model" id="{44DAC6AF-C8A4-48C5-9CB1-27283EF75D33}">
          <p14:sldIdLst>
            <p14:sldId id="588"/>
            <p14:sldId id="596"/>
            <p14:sldId id="532"/>
            <p14:sldId id="577"/>
            <p14:sldId id="578"/>
            <p14:sldId id="565"/>
          </p14:sldIdLst>
        </p14:section>
        <p14:section name="Output" id="{723E6841-CF90-4F5F-9881-B8BD3B53F1C3}">
          <p14:sldIdLst>
            <p14:sldId id="599"/>
            <p14:sldId id="587"/>
            <p14:sldId id="595"/>
          </p14:sldIdLst>
        </p14:section>
        <p14:section name="Techo-economic analysis" id="{752B7190-3A8D-4628-B9D6-E6AE254F1147}">
          <p14:sldIdLst>
            <p14:sldId id="604"/>
            <p14:sldId id="609"/>
            <p14:sldId id="589"/>
            <p14:sldId id="259"/>
          </p14:sldIdLst>
        </p14:section>
        <p14:section name="Simulaitons and Results" id="{B4CD4754-4024-4DEE-B11E-B27E10D19824}">
          <p14:sldIdLst>
            <p14:sldId id="602"/>
            <p14:sldId id="612"/>
            <p14:sldId id="613"/>
            <p14:sldId id="614"/>
            <p14:sldId id="615"/>
            <p14:sldId id="597"/>
            <p14:sldId id="610"/>
            <p14:sldId id="6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94660"/>
  </p:normalViewPr>
  <p:slideViewPr>
    <p:cSldViewPr snapToGrid="0">
      <p:cViewPr varScale="1">
        <p:scale>
          <a:sx n="154" d="100"/>
          <a:sy n="154" d="100"/>
        </p:scale>
        <p:origin x="46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bh\Desktop\Battery%20model\drive%20cycle%20and%20FCR%20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bh\Documents\cycling%20result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bh\Documents\cycling%20result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bh\Documents\cycling%20result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bh\Documents\cycling%20result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bh\Documents\cycling%20result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bh\Documents\cycling%20result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sbh\Documents\cycling%20result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sbh\Documents\cycling%20result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sbh\Documents\cycling%20result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r-soc-temp%20(extensive,1Hz).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bh\Desktop\Battery%20model\drive%20cycle%20and%20FCR%20dat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r-soc-temp%20(extensive,1Hz).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r-soc-temp%20(extensive,1Hz).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r-soc-temp%20(extensive,1Hz).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Economic%20calculations.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V2G%20simulation%20results.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Economic%20calculations.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Economic%20calculations.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V2G%20simulation%20results.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Economic%20calculations.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Economic%20calculations.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bh\Desktop\Battery%20model\drive%20cycle%20and%20FCR%20data.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https://csemch-my.sharepoint.com/personal/shubham_bhoir_csem_ch/Documents/V2G%20simulation%20results.xlsx" TargetMode="External"/><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bh\Documents\0016_ct_20_lecNMC28_05_MB_CC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bh\Documents\Book1(AutoRecover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WLTC profile (Class 3b)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'WLTC profile (1 trip)'!$A$40</c:f>
              <c:strCache>
                <c:ptCount val="1"/>
                <c:pt idx="0">
                  <c:v>Low</c:v>
                </c:pt>
              </c:strCache>
            </c:strRef>
          </c:tx>
          <c:spPr>
            <a:ln w="19050" cap="rnd">
              <a:solidFill>
                <a:schemeClr val="accent6"/>
              </a:solidFill>
              <a:round/>
            </a:ln>
            <a:effectLst/>
          </c:spPr>
          <c:marker>
            <c:symbol val="none"/>
          </c:marker>
          <c:xVal>
            <c:numRef>
              <c:f>'WLTC profile (1 trip)'!$B$40:$B$629</c:f>
              <c:numCache>
                <c:formatCode>General</c:formatCode>
                <c:ptCount val="59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pt idx="561">
                  <c:v>561</c:v>
                </c:pt>
                <c:pt idx="562">
                  <c:v>562</c:v>
                </c:pt>
                <c:pt idx="563">
                  <c:v>563</c:v>
                </c:pt>
                <c:pt idx="564">
                  <c:v>564</c:v>
                </c:pt>
                <c:pt idx="565">
                  <c:v>565</c:v>
                </c:pt>
                <c:pt idx="566">
                  <c:v>566</c:v>
                </c:pt>
                <c:pt idx="567">
                  <c:v>567</c:v>
                </c:pt>
                <c:pt idx="568">
                  <c:v>568</c:v>
                </c:pt>
                <c:pt idx="569">
                  <c:v>569</c:v>
                </c:pt>
                <c:pt idx="570">
                  <c:v>570</c:v>
                </c:pt>
                <c:pt idx="571">
                  <c:v>571</c:v>
                </c:pt>
                <c:pt idx="572">
                  <c:v>572</c:v>
                </c:pt>
                <c:pt idx="573">
                  <c:v>573</c:v>
                </c:pt>
                <c:pt idx="574">
                  <c:v>574</c:v>
                </c:pt>
                <c:pt idx="575">
                  <c:v>575</c:v>
                </c:pt>
                <c:pt idx="576">
                  <c:v>576</c:v>
                </c:pt>
                <c:pt idx="577">
                  <c:v>577</c:v>
                </c:pt>
                <c:pt idx="578">
                  <c:v>578</c:v>
                </c:pt>
                <c:pt idx="579">
                  <c:v>579</c:v>
                </c:pt>
                <c:pt idx="580">
                  <c:v>580</c:v>
                </c:pt>
                <c:pt idx="581">
                  <c:v>581</c:v>
                </c:pt>
                <c:pt idx="582">
                  <c:v>582</c:v>
                </c:pt>
                <c:pt idx="583">
                  <c:v>583</c:v>
                </c:pt>
                <c:pt idx="584">
                  <c:v>584</c:v>
                </c:pt>
                <c:pt idx="585">
                  <c:v>585</c:v>
                </c:pt>
                <c:pt idx="586">
                  <c:v>586</c:v>
                </c:pt>
                <c:pt idx="587">
                  <c:v>587</c:v>
                </c:pt>
                <c:pt idx="588">
                  <c:v>588</c:v>
                </c:pt>
                <c:pt idx="589">
                  <c:v>589</c:v>
                </c:pt>
              </c:numCache>
            </c:numRef>
          </c:xVal>
          <c:yVal>
            <c:numRef>
              <c:f>'WLTC profile (1 trip)'!$D$40:$D$629</c:f>
              <c:numCache>
                <c:formatCode>0.0_ </c:formatCode>
                <c:ptCount val="590"/>
                <c:pt idx="0">
                  <c:v>0</c:v>
                </c:pt>
                <c:pt idx="1">
                  <c:v>0</c:v>
                </c:pt>
                <c:pt idx="2">
                  <c:v>0</c:v>
                </c:pt>
                <c:pt idx="3">
                  <c:v>0</c:v>
                </c:pt>
                <c:pt idx="4">
                  <c:v>0</c:v>
                </c:pt>
                <c:pt idx="5">
                  <c:v>0</c:v>
                </c:pt>
                <c:pt idx="6">
                  <c:v>0</c:v>
                </c:pt>
                <c:pt idx="7">
                  <c:v>0</c:v>
                </c:pt>
                <c:pt idx="8">
                  <c:v>0</c:v>
                </c:pt>
                <c:pt idx="9">
                  <c:v>0</c:v>
                </c:pt>
                <c:pt idx="10">
                  <c:v>0</c:v>
                </c:pt>
                <c:pt idx="11">
                  <c:v>0</c:v>
                </c:pt>
                <c:pt idx="12">
                  <c:v>0.2</c:v>
                </c:pt>
                <c:pt idx="13">
                  <c:v>1.7</c:v>
                </c:pt>
                <c:pt idx="14">
                  <c:v>5.4</c:v>
                </c:pt>
                <c:pt idx="15">
                  <c:v>9.9</c:v>
                </c:pt>
                <c:pt idx="16">
                  <c:v>13.1</c:v>
                </c:pt>
                <c:pt idx="17">
                  <c:v>16.899999999999999</c:v>
                </c:pt>
                <c:pt idx="18">
                  <c:v>21.7</c:v>
                </c:pt>
                <c:pt idx="19">
                  <c:v>26</c:v>
                </c:pt>
                <c:pt idx="20">
                  <c:v>27.5</c:v>
                </c:pt>
                <c:pt idx="21">
                  <c:v>28.1</c:v>
                </c:pt>
                <c:pt idx="22">
                  <c:v>28.3</c:v>
                </c:pt>
                <c:pt idx="23">
                  <c:v>28.8</c:v>
                </c:pt>
                <c:pt idx="24">
                  <c:v>29.1</c:v>
                </c:pt>
                <c:pt idx="25">
                  <c:v>30.8</c:v>
                </c:pt>
                <c:pt idx="26">
                  <c:v>31.9</c:v>
                </c:pt>
                <c:pt idx="27">
                  <c:v>34.1</c:v>
                </c:pt>
                <c:pt idx="28">
                  <c:v>36.6</c:v>
                </c:pt>
                <c:pt idx="29">
                  <c:v>39.1</c:v>
                </c:pt>
                <c:pt idx="30">
                  <c:v>41.3</c:v>
                </c:pt>
                <c:pt idx="31">
                  <c:v>42.5</c:v>
                </c:pt>
                <c:pt idx="32">
                  <c:v>43.3</c:v>
                </c:pt>
                <c:pt idx="33">
                  <c:v>43.9</c:v>
                </c:pt>
                <c:pt idx="34">
                  <c:v>44.4</c:v>
                </c:pt>
                <c:pt idx="35">
                  <c:v>44.5</c:v>
                </c:pt>
                <c:pt idx="36">
                  <c:v>44.2</c:v>
                </c:pt>
                <c:pt idx="37">
                  <c:v>42.7</c:v>
                </c:pt>
                <c:pt idx="38">
                  <c:v>39.9</c:v>
                </c:pt>
                <c:pt idx="39">
                  <c:v>37</c:v>
                </c:pt>
                <c:pt idx="40">
                  <c:v>34.6</c:v>
                </c:pt>
                <c:pt idx="41">
                  <c:v>32.299999999999997</c:v>
                </c:pt>
                <c:pt idx="42">
                  <c:v>29</c:v>
                </c:pt>
                <c:pt idx="43">
                  <c:v>25.1</c:v>
                </c:pt>
                <c:pt idx="44">
                  <c:v>22.2</c:v>
                </c:pt>
                <c:pt idx="45">
                  <c:v>20.9</c:v>
                </c:pt>
                <c:pt idx="46">
                  <c:v>20.399999999999999</c:v>
                </c:pt>
                <c:pt idx="47">
                  <c:v>19.5</c:v>
                </c:pt>
                <c:pt idx="48">
                  <c:v>18.399999999999999</c:v>
                </c:pt>
                <c:pt idx="49">
                  <c:v>17.8</c:v>
                </c:pt>
                <c:pt idx="50">
                  <c:v>17.8</c:v>
                </c:pt>
                <c:pt idx="51">
                  <c:v>17.399999999999999</c:v>
                </c:pt>
                <c:pt idx="52">
                  <c:v>15.7</c:v>
                </c:pt>
                <c:pt idx="53">
                  <c:v>13.1</c:v>
                </c:pt>
                <c:pt idx="54">
                  <c:v>12.1</c:v>
                </c:pt>
                <c:pt idx="55">
                  <c:v>12</c:v>
                </c:pt>
                <c:pt idx="56">
                  <c:v>12</c:v>
                </c:pt>
                <c:pt idx="57">
                  <c:v>12</c:v>
                </c:pt>
                <c:pt idx="58">
                  <c:v>12.3</c:v>
                </c:pt>
                <c:pt idx="59">
                  <c:v>12.6</c:v>
                </c:pt>
                <c:pt idx="60">
                  <c:v>14.7</c:v>
                </c:pt>
                <c:pt idx="61">
                  <c:v>15.3</c:v>
                </c:pt>
                <c:pt idx="62">
                  <c:v>15.9</c:v>
                </c:pt>
                <c:pt idx="63">
                  <c:v>16.2</c:v>
                </c:pt>
                <c:pt idx="64">
                  <c:v>17.100000000000001</c:v>
                </c:pt>
                <c:pt idx="65">
                  <c:v>17.8</c:v>
                </c:pt>
                <c:pt idx="66">
                  <c:v>18.100000000000001</c:v>
                </c:pt>
                <c:pt idx="67">
                  <c:v>18.399999999999999</c:v>
                </c:pt>
                <c:pt idx="68">
                  <c:v>20.3</c:v>
                </c:pt>
                <c:pt idx="69">
                  <c:v>23.2</c:v>
                </c:pt>
                <c:pt idx="70">
                  <c:v>26.5</c:v>
                </c:pt>
                <c:pt idx="71">
                  <c:v>29.8</c:v>
                </c:pt>
                <c:pt idx="72">
                  <c:v>32.6</c:v>
                </c:pt>
                <c:pt idx="73">
                  <c:v>34.4</c:v>
                </c:pt>
                <c:pt idx="74">
                  <c:v>35.5</c:v>
                </c:pt>
                <c:pt idx="75">
                  <c:v>36.4</c:v>
                </c:pt>
                <c:pt idx="76">
                  <c:v>37.4</c:v>
                </c:pt>
                <c:pt idx="77">
                  <c:v>38.5</c:v>
                </c:pt>
                <c:pt idx="78">
                  <c:v>39.299999999999997</c:v>
                </c:pt>
                <c:pt idx="79">
                  <c:v>39.5</c:v>
                </c:pt>
                <c:pt idx="80">
                  <c:v>39</c:v>
                </c:pt>
                <c:pt idx="81">
                  <c:v>38.5</c:v>
                </c:pt>
                <c:pt idx="82">
                  <c:v>37.299999999999997</c:v>
                </c:pt>
                <c:pt idx="83">
                  <c:v>37</c:v>
                </c:pt>
                <c:pt idx="84">
                  <c:v>36.700000000000003</c:v>
                </c:pt>
                <c:pt idx="85">
                  <c:v>35.9</c:v>
                </c:pt>
                <c:pt idx="86">
                  <c:v>35.299999999999997</c:v>
                </c:pt>
                <c:pt idx="87">
                  <c:v>34.6</c:v>
                </c:pt>
                <c:pt idx="88">
                  <c:v>34.200000000000003</c:v>
                </c:pt>
                <c:pt idx="89">
                  <c:v>31.9</c:v>
                </c:pt>
                <c:pt idx="90">
                  <c:v>27.3</c:v>
                </c:pt>
                <c:pt idx="91">
                  <c:v>22</c:v>
                </c:pt>
                <c:pt idx="92">
                  <c:v>17</c:v>
                </c:pt>
                <c:pt idx="93">
                  <c:v>14.2</c:v>
                </c:pt>
                <c:pt idx="94">
                  <c:v>12</c:v>
                </c:pt>
                <c:pt idx="95">
                  <c:v>9.1</c:v>
                </c:pt>
                <c:pt idx="96">
                  <c:v>5.8</c:v>
                </c:pt>
                <c:pt idx="97">
                  <c:v>3.6</c:v>
                </c:pt>
                <c:pt idx="98">
                  <c:v>2.2000000000000002</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0.2</c:v>
                </c:pt>
                <c:pt idx="139">
                  <c:v>1.9</c:v>
                </c:pt>
                <c:pt idx="140">
                  <c:v>6.1</c:v>
                </c:pt>
                <c:pt idx="141">
                  <c:v>11.7</c:v>
                </c:pt>
                <c:pt idx="142">
                  <c:v>16.399999999999999</c:v>
                </c:pt>
                <c:pt idx="143">
                  <c:v>18.899999999999999</c:v>
                </c:pt>
                <c:pt idx="144">
                  <c:v>19.899999999999999</c:v>
                </c:pt>
                <c:pt idx="145">
                  <c:v>20.8</c:v>
                </c:pt>
                <c:pt idx="146">
                  <c:v>22.8</c:v>
                </c:pt>
                <c:pt idx="147">
                  <c:v>25.4</c:v>
                </c:pt>
                <c:pt idx="148">
                  <c:v>27.7</c:v>
                </c:pt>
                <c:pt idx="149">
                  <c:v>29.2</c:v>
                </c:pt>
                <c:pt idx="150">
                  <c:v>29.8</c:v>
                </c:pt>
                <c:pt idx="151">
                  <c:v>29.4</c:v>
                </c:pt>
                <c:pt idx="152">
                  <c:v>27.2</c:v>
                </c:pt>
                <c:pt idx="153">
                  <c:v>22.6</c:v>
                </c:pt>
                <c:pt idx="154">
                  <c:v>17.3</c:v>
                </c:pt>
                <c:pt idx="155">
                  <c:v>13.3</c:v>
                </c:pt>
                <c:pt idx="156">
                  <c:v>12</c:v>
                </c:pt>
                <c:pt idx="157">
                  <c:v>12.6</c:v>
                </c:pt>
                <c:pt idx="158">
                  <c:v>14.1</c:v>
                </c:pt>
                <c:pt idx="159">
                  <c:v>17.2</c:v>
                </c:pt>
                <c:pt idx="160">
                  <c:v>20.100000000000001</c:v>
                </c:pt>
                <c:pt idx="161">
                  <c:v>23.4</c:v>
                </c:pt>
                <c:pt idx="162">
                  <c:v>25.5</c:v>
                </c:pt>
                <c:pt idx="163">
                  <c:v>27.6</c:v>
                </c:pt>
                <c:pt idx="164">
                  <c:v>29.5</c:v>
                </c:pt>
                <c:pt idx="165">
                  <c:v>31.1</c:v>
                </c:pt>
                <c:pt idx="166">
                  <c:v>32.1</c:v>
                </c:pt>
                <c:pt idx="167">
                  <c:v>33.200000000000003</c:v>
                </c:pt>
                <c:pt idx="168">
                  <c:v>35.200000000000003</c:v>
                </c:pt>
                <c:pt idx="169">
                  <c:v>37.200000000000003</c:v>
                </c:pt>
                <c:pt idx="170">
                  <c:v>38</c:v>
                </c:pt>
                <c:pt idx="171">
                  <c:v>37.4</c:v>
                </c:pt>
                <c:pt idx="172">
                  <c:v>35.1</c:v>
                </c:pt>
                <c:pt idx="173">
                  <c:v>31</c:v>
                </c:pt>
                <c:pt idx="174">
                  <c:v>27.1</c:v>
                </c:pt>
                <c:pt idx="175">
                  <c:v>25.3</c:v>
                </c:pt>
                <c:pt idx="176">
                  <c:v>25.1</c:v>
                </c:pt>
                <c:pt idx="177">
                  <c:v>25.9</c:v>
                </c:pt>
                <c:pt idx="178">
                  <c:v>27.8</c:v>
                </c:pt>
                <c:pt idx="179">
                  <c:v>29.2</c:v>
                </c:pt>
                <c:pt idx="180">
                  <c:v>29.6</c:v>
                </c:pt>
                <c:pt idx="181">
                  <c:v>29.5</c:v>
                </c:pt>
                <c:pt idx="182">
                  <c:v>29.2</c:v>
                </c:pt>
                <c:pt idx="183">
                  <c:v>28.3</c:v>
                </c:pt>
                <c:pt idx="184">
                  <c:v>26.1</c:v>
                </c:pt>
                <c:pt idx="185">
                  <c:v>23.6</c:v>
                </c:pt>
                <c:pt idx="186">
                  <c:v>21</c:v>
                </c:pt>
                <c:pt idx="187">
                  <c:v>18.899999999999999</c:v>
                </c:pt>
                <c:pt idx="188">
                  <c:v>17.100000000000001</c:v>
                </c:pt>
                <c:pt idx="189">
                  <c:v>15.7</c:v>
                </c:pt>
                <c:pt idx="190">
                  <c:v>14.5</c:v>
                </c:pt>
                <c:pt idx="191">
                  <c:v>13.7</c:v>
                </c:pt>
                <c:pt idx="192">
                  <c:v>12.9</c:v>
                </c:pt>
                <c:pt idx="193">
                  <c:v>12.5</c:v>
                </c:pt>
                <c:pt idx="194">
                  <c:v>12.2</c:v>
                </c:pt>
                <c:pt idx="195">
                  <c:v>12</c:v>
                </c:pt>
                <c:pt idx="196">
                  <c:v>12</c:v>
                </c:pt>
                <c:pt idx="197">
                  <c:v>12</c:v>
                </c:pt>
                <c:pt idx="198">
                  <c:v>12</c:v>
                </c:pt>
                <c:pt idx="199">
                  <c:v>12.5</c:v>
                </c:pt>
                <c:pt idx="200">
                  <c:v>13</c:v>
                </c:pt>
                <c:pt idx="201">
                  <c:v>14</c:v>
                </c:pt>
                <c:pt idx="202">
                  <c:v>15</c:v>
                </c:pt>
                <c:pt idx="203">
                  <c:v>16.5</c:v>
                </c:pt>
                <c:pt idx="204">
                  <c:v>19</c:v>
                </c:pt>
                <c:pt idx="205">
                  <c:v>21.2</c:v>
                </c:pt>
                <c:pt idx="206">
                  <c:v>23.8</c:v>
                </c:pt>
                <c:pt idx="207">
                  <c:v>26.9</c:v>
                </c:pt>
                <c:pt idx="208">
                  <c:v>29.6</c:v>
                </c:pt>
                <c:pt idx="209">
                  <c:v>32</c:v>
                </c:pt>
                <c:pt idx="210">
                  <c:v>35.200000000000003</c:v>
                </c:pt>
                <c:pt idx="211">
                  <c:v>37.5</c:v>
                </c:pt>
                <c:pt idx="212">
                  <c:v>39.200000000000003</c:v>
                </c:pt>
                <c:pt idx="213">
                  <c:v>40.5</c:v>
                </c:pt>
                <c:pt idx="214">
                  <c:v>41.6</c:v>
                </c:pt>
                <c:pt idx="215">
                  <c:v>43.1</c:v>
                </c:pt>
                <c:pt idx="216">
                  <c:v>45</c:v>
                </c:pt>
                <c:pt idx="217">
                  <c:v>47.1</c:v>
                </c:pt>
                <c:pt idx="218">
                  <c:v>49</c:v>
                </c:pt>
                <c:pt idx="219">
                  <c:v>50.6</c:v>
                </c:pt>
                <c:pt idx="220">
                  <c:v>51.8</c:v>
                </c:pt>
                <c:pt idx="221">
                  <c:v>52.7</c:v>
                </c:pt>
                <c:pt idx="222">
                  <c:v>53.1</c:v>
                </c:pt>
                <c:pt idx="223">
                  <c:v>53.5</c:v>
                </c:pt>
                <c:pt idx="224">
                  <c:v>53.8</c:v>
                </c:pt>
                <c:pt idx="225">
                  <c:v>54.2</c:v>
                </c:pt>
                <c:pt idx="226">
                  <c:v>54.8</c:v>
                </c:pt>
                <c:pt idx="227">
                  <c:v>55.3</c:v>
                </c:pt>
                <c:pt idx="228">
                  <c:v>55.8</c:v>
                </c:pt>
                <c:pt idx="229">
                  <c:v>56.2</c:v>
                </c:pt>
                <c:pt idx="230">
                  <c:v>56.5</c:v>
                </c:pt>
                <c:pt idx="231">
                  <c:v>56.5</c:v>
                </c:pt>
                <c:pt idx="232">
                  <c:v>56.2</c:v>
                </c:pt>
                <c:pt idx="233">
                  <c:v>54.9</c:v>
                </c:pt>
                <c:pt idx="234">
                  <c:v>52.9</c:v>
                </c:pt>
                <c:pt idx="235">
                  <c:v>51</c:v>
                </c:pt>
                <c:pt idx="236">
                  <c:v>49.8</c:v>
                </c:pt>
                <c:pt idx="237">
                  <c:v>49.2</c:v>
                </c:pt>
                <c:pt idx="238">
                  <c:v>48.4</c:v>
                </c:pt>
                <c:pt idx="239">
                  <c:v>46.9</c:v>
                </c:pt>
                <c:pt idx="240">
                  <c:v>44.3</c:v>
                </c:pt>
                <c:pt idx="241">
                  <c:v>41.5</c:v>
                </c:pt>
                <c:pt idx="242">
                  <c:v>39.5</c:v>
                </c:pt>
                <c:pt idx="243">
                  <c:v>37</c:v>
                </c:pt>
                <c:pt idx="244">
                  <c:v>34.6</c:v>
                </c:pt>
                <c:pt idx="245">
                  <c:v>32.299999999999997</c:v>
                </c:pt>
                <c:pt idx="246">
                  <c:v>29</c:v>
                </c:pt>
                <c:pt idx="247">
                  <c:v>25.1</c:v>
                </c:pt>
                <c:pt idx="248">
                  <c:v>22.2</c:v>
                </c:pt>
                <c:pt idx="249">
                  <c:v>20.9</c:v>
                </c:pt>
                <c:pt idx="250">
                  <c:v>20.399999999999999</c:v>
                </c:pt>
                <c:pt idx="251">
                  <c:v>19.5</c:v>
                </c:pt>
                <c:pt idx="252">
                  <c:v>18.399999999999999</c:v>
                </c:pt>
                <c:pt idx="253">
                  <c:v>17.8</c:v>
                </c:pt>
                <c:pt idx="254">
                  <c:v>17.8</c:v>
                </c:pt>
                <c:pt idx="255">
                  <c:v>17.399999999999999</c:v>
                </c:pt>
                <c:pt idx="256">
                  <c:v>15.7</c:v>
                </c:pt>
                <c:pt idx="257">
                  <c:v>14.5</c:v>
                </c:pt>
                <c:pt idx="258">
                  <c:v>15.4</c:v>
                </c:pt>
                <c:pt idx="259">
                  <c:v>17.899999999999999</c:v>
                </c:pt>
                <c:pt idx="260">
                  <c:v>20.6</c:v>
                </c:pt>
                <c:pt idx="261">
                  <c:v>23.2</c:v>
                </c:pt>
                <c:pt idx="262">
                  <c:v>25.7</c:v>
                </c:pt>
                <c:pt idx="263">
                  <c:v>28.7</c:v>
                </c:pt>
                <c:pt idx="264">
                  <c:v>32.5</c:v>
                </c:pt>
                <c:pt idx="265">
                  <c:v>36.1</c:v>
                </c:pt>
                <c:pt idx="266">
                  <c:v>39</c:v>
                </c:pt>
                <c:pt idx="267">
                  <c:v>40.799999999999997</c:v>
                </c:pt>
                <c:pt idx="268">
                  <c:v>42.9</c:v>
                </c:pt>
                <c:pt idx="269">
                  <c:v>44.4</c:v>
                </c:pt>
                <c:pt idx="270">
                  <c:v>45.9</c:v>
                </c:pt>
                <c:pt idx="271">
                  <c:v>46</c:v>
                </c:pt>
                <c:pt idx="272">
                  <c:v>45.6</c:v>
                </c:pt>
                <c:pt idx="273">
                  <c:v>45.3</c:v>
                </c:pt>
                <c:pt idx="274">
                  <c:v>43.7</c:v>
                </c:pt>
                <c:pt idx="275">
                  <c:v>40.799999999999997</c:v>
                </c:pt>
                <c:pt idx="276">
                  <c:v>38</c:v>
                </c:pt>
                <c:pt idx="277">
                  <c:v>34.4</c:v>
                </c:pt>
                <c:pt idx="278">
                  <c:v>30.9</c:v>
                </c:pt>
                <c:pt idx="279">
                  <c:v>25.5</c:v>
                </c:pt>
                <c:pt idx="280">
                  <c:v>21.4</c:v>
                </c:pt>
                <c:pt idx="281">
                  <c:v>20.2</c:v>
                </c:pt>
                <c:pt idx="282">
                  <c:v>22.9</c:v>
                </c:pt>
                <c:pt idx="283">
                  <c:v>26.6</c:v>
                </c:pt>
                <c:pt idx="284">
                  <c:v>30.2</c:v>
                </c:pt>
                <c:pt idx="285">
                  <c:v>34.1</c:v>
                </c:pt>
                <c:pt idx="286">
                  <c:v>37.4</c:v>
                </c:pt>
                <c:pt idx="287">
                  <c:v>40.700000000000003</c:v>
                </c:pt>
                <c:pt idx="288">
                  <c:v>44</c:v>
                </c:pt>
                <c:pt idx="289">
                  <c:v>47.3</c:v>
                </c:pt>
                <c:pt idx="290">
                  <c:v>49.2</c:v>
                </c:pt>
                <c:pt idx="291">
                  <c:v>49.8</c:v>
                </c:pt>
                <c:pt idx="292">
                  <c:v>49.2</c:v>
                </c:pt>
                <c:pt idx="293">
                  <c:v>48.1</c:v>
                </c:pt>
                <c:pt idx="294">
                  <c:v>47.3</c:v>
                </c:pt>
                <c:pt idx="295">
                  <c:v>46.8</c:v>
                </c:pt>
                <c:pt idx="296">
                  <c:v>46.7</c:v>
                </c:pt>
                <c:pt idx="297">
                  <c:v>46.8</c:v>
                </c:pt>
                <c:pt idx="298">
                  <c:v>47.1</c:v>
                </c:pt>
                <c:pt idx="299">
                  <c:v>47.3</c:v>
                </c:pt>
                <c:pt idx="300">
                  <c:v>47.3</c:v>
                </c:pt>
                <c:pt idx="301">
                  <c:v>47.1</c:v>
                </c:pt>
                <c:pt idx="302">
                  <c:v>46.6</c:v>
                </c:pt>
                <c:pt idx="303">
                  <c:v>45.8</c:v>
                </c:pt>
                <c:pt idx="304">
                  <c:v>44.8</c:v>
                </c:pt>
                <c:pt idx="305">
                  <c:v>43.3</c:v>
                </c:pt>
                <c:pt idx="306">
                  <c:v>41.8</c:v>
                </c:pt>
                <c:pt idx="307">
                  <c:v>40.799999999999997</c:v>
                </c:pt>
                <c:pt idx="308">
                  <c:v>40.299999999999997</c:v>
                </c:pt>
                <c:pt idx="309">
                  <c:v>40.1</c:v>
                </c:pt>
                <c:pt idx="310">
                  <c:v>39.700000000000003</c:v>
                </c:pt>
                <c:pt idx="311">
                  <c:v>39.200000000000003</c:v>
                </c:pt>
                <c:pt idx="312">
                  <c:v>38.5</c:v>
                </c:pt>
                <c:pt idx="313">
                  <c:v>37.4</c:v>
                </c:pt>
                <c:pt idx="314">
                  <c:v>36</c:v>
                </c:pt>
                <c:pt idx="315">
                  <c:v>34.4</c:v>
                </c:pt>
                <c:pt idx="316">
                  <c:v>33</c:v>
                </c:pt>
                <c:pt idx="317">
                  <c:v>31.7</c:v>
                </c:pt>
                <c:pt idx="318">
                  <c:v>30</c:v>
                </c:pt>
                <c:pt idx="319">
                  <c:v>28</c:v>
                </c:pt>
                <c:pt idx="320">
                  <c:v>26.1</c:v>
                </c:pt>
                <c:pt idx="321">
                  <c:v>25.6</c:v>
                </c:pt>
                <c:pt idx="322">
                  <c:v>24.9</c:v>
                </c:pt>
                <c:pt idx="323">
                  <c:v>24.9</c:v>
                </c:pt>
                <c:pt idx="324">
                  <c:v>24.3</c:v>
                </c:pt>
                <c:pt idx="325">
                  <c:v>23.9</c:v>
                </c:pt>
                <c:pt idx="326">
                  <c:v>23.9</c:v>
                </c:pt>
                <c:pt idx="327">
                  <c:v>23.6</c:v>
                </c:pt>
                <c:pt idx="328">
                  <c:v>23.3</c:v>
                </c:pt>
                <c:pt idx="329">
                  <c:v>20.5</c:v>
                </c:pt>
                <c:pt idx="330">
                  <c:v>17.5</c:v>
                </c:pt>
                <c:pt idx="331">
                  <c:v>16.899999999999999</c:v>
                </c:pt>
                <c:pt idx="332">
                  <c:v>16.7</c:v>
                </c:pt>
                <c:pt idx="333">
                  <c:v>15.9</c:v>
                </c:pt>
                <c:pt idx="334">
                  <c:v>15.6</c:v>
                </c:pt>
                <c:pt idx="335">
                  <c:v>15</c:v>
                </c:pt>
                <c:pt idx="336">
                  <c:v>14.5</c:v>
                </c:pt>
                <c:pt idx="337">
                  <c:v>14.3</c:v>
                </c:pt>
                <c:pt idx="338">
                  <c:v>14.5</c:v>
                </c:pt>
                <c:pt idx="339">
                  <c:v>15.4</c:v>
                </c:pt>
                <c:pt idx="340">
                  <c:v>17.8</c:v>
                </c:pt>
                <c:pt idx="341">
                  <c:v>21.1</c:v>
                </c:pt>
                <c:pt idx="342">
                  <c:v>24.1</c:v>
                </c:pt>
                <c:pt idx="343">
                  <c:v>25</c:v>
                </c:pt>
                <c:pt idx="344">
                  <c:v>25.3</c:v>
                </c:pt>
                <c:pt idx="345">
                  <c:v>25.5</c:v>
                </c:pt>
                <c:pt idx="346">
                  <c:v>26.4</c:v>
                </c:pt>
                <c:pt idx="347">
                  <c:v>26.6</c:v>
                </c:pt>
                <c:pt idx="348">
                  <c:v>27.1</c:v>
                </c:pt>
                <c:pt idx="349">
                  <c:v>27.7</c:v>
                </c:pt>
                <c:pt idx="350">
                  <c:v>28.1</c:v>
                </c:pt>
                <c:pt idx="351">
                  <c:v>28.2</c:v>
                </c:pt>
                <c:pt idx="352">
                  <c:v>28.1</c:v>
                </c:pt>
                <c:pt idx="353">
                  <c:v>28</c:v>
                </c:pt>
                <c:pt idx="354">
                  <c:v>27.9</c:v>
                </c:pt>
                <c:pt idx="355">
                  <c:v>27.9</c:v>
                </c:pt>
                <c:pt idx="356">
                  <c:v>28.1</c:v>
                </c:pt>
                <c:pt idx="357">
                  <c:v>28.2</c:v>
                </c:pt>
                <c:pt idx="358">
                  <c:v>28</c:v>
                </c:pt>
                <c:pt idx="359">
                  <c:v>26.9</c:v>
                </c:pt>
                <c:pt idx="360">
                  <c:v>25</c:v>
                </c:pt>
                <c:pt idx="361">
                  <c:v>23.2</c:v>
                </c:pt>
                <c:pt idx="362">
                  <c:v>21.9</c:v>
                </c:pt>
                <c:pt idx="363">
                  <c:v>21.1</c:v>
                </c:pt>
                <c:pt idx="364">
                  <c:v>20.7</c:v>
                </c:pt>
                <c:pt idx="365">
                  <c:v>20.7</c:v>
                </c:pt>
                <c:pt idx="366">
                  <c:v>20.8</c:v>
                </c:pt>
                <c:pt idx="367">
                  <c:v>21.2</c:v>
                </c:pt>
                <c:pt idx="368">
                  <c:v>22.1</c:v>
                </c:pt>
                <c:pt idx="369">
                  <c:v>23.5</c:v>
                </c:pt>
                <c:pt idx="370">
                  <c:v>24.3</c:v>
                </c:pt>
                <c:pt idx="371">
                  <c:v>24.5</c:v>
                </c:pt>
                <c:pt idx="372">
                  <c:v>23.8</c:v>
                </c:pt>
                <c:pt idx="373">
                  <c:v>21.3</c:v>
                </c:pt>
                <c:pt idx="374">
                  <c:v>17.7</c:v>
                </c:pt>
                <c:pt idx="375">
                  <c:v>14.4</c:v>
                </c:pt>
                <c:pt idx="376">
                  <c:v>11.9</c:v>
                </c:pt>
                <c:pt idx="377">
                  <c:v>10.199999999999999</c:v>
                </c:pt>
                <c:pt idx="378">
                  <c:v>8.9</c:v>
                </c:pt>
                <c:pt idx="379">
                  <c:v>8</c:v>
                </c:pt>
                <c:pt idx="380">
                  <c:v>7.2</c:v>
                </c:pt>
                <c:pt idx="381">
                  <c:v>6.1</c:v>
                </c:pt>
                <c:pt idx="382">
                  <c:v>4.9000000000000004</c:v>
                </c:pt>
                <c:pt idx="383">
                  <c:v>3.7</c:v>
                </c:pt>
                <c:pt idx="384">
                  <c:v>2.2999999999999998</c:v>
                </c:pt>
                <c:pt idx="385">
                  <c:v>0.9</c:v>
                </c:pt>
                <c:pt idx="386">
                  <c:v>0</c:v>
                </c:pt>
                <c:pt idx="387">
                  <c:v>0</c:v>
                </c:pt>
                <c:pt idx="388">
                  <c:v>0</c:v>
                </c:pt>
                <c:pt idx="389">
                  <c:v>0</c:v>
                </c:pt>
                <c:pt idx="390">
                  <c:v>0</c:v>
                </c:pt>
                <c:pt idx="391">
                  <c:v>0</c:v>
                </c:pt>
                <c:pt idx="392">
                  <c:v>0.5</c:v>
                </c:pt>
                <c:pt idx="393">
                  <c:v>2.1</c:v>
                </c:pt>
                <c:pt idx="394">
                  <c:v>4.8</c:v>
                </c:pt>
                <c:pt idx="395">
                  <c:v>8.3000000000000007</c:v>
                </c:pt>
                <c:pt idx="396">
                  <c:v>12.3</c:v>
                </c:pt>
                <c:pt idx="397">
                  <c:v>16.600000000000001</c:v>
                </c:pt>
                <c:pt idx="398">
                  <c:v>20.9</c:v>
                </c:pt>
                <c:pt idx="399">
                  <c:v>24.2</c:v>
                </c:pt>
                <c:pt idx="400">
                  <c:v>25.6</c:v>
                </c:pt>
                <c:pt idx="401">
                  <c:v>25.6</c:v>
                </c:pt>
                <c:pt idx="402">
                  <c:v>24.9</c:v>
                </c:pt>
                <c:pt idx="403">
                  <c:v>23.3</c:v>
                </c:pt>
                <c:pt idx="404">
                  <c:v>21.6</c:v>
                </c:pt>
                <c:pt idx="405">
                  <c:v>20.2</c:v>
                </c:pt>
                <c:pt idx="406">
                  <c:v>18.7</c:v>
                </c:pt>
                <c:pt idx="407">
                  <c:v>17</c:v>
                </c:pt>
                <c:pt idx="408">
                  <c:v>15.3</c:v>
                </c:pt>
                <c:pt idx="409">
                  <c:v>14.2</c:v>
                </c:pt>
                <c:pt idx="410">
                  <c:v>13.9</c:v>
                </c:pt>
                <c:pt idx="411">
                  <c:v>14</c:v>
                </c:pt>
                <c:pt idx="412">
                  <c:v>14.2</c:v>
                </c:pt>
                <c:pt idx="413">
                  <c:v>14.5</c:v>
                </c:pt>
                <c:pt idx="414">
                  <c:v>14.9</c:v>
                </c:pt>
                <c:pt idx="415">
                  <c:v>15.9</c:v>
                </c:pt>
                <c:pt idx="416">
                  <c:v>17.399999999999999</c:v>
                </c:pt>
                <c:pt idx="417">
                  <c:v>18.7</c:v>
                </c:pt>
                <c:pt idx="418">
                  <c:v>19.100000000000001</c:v>
                </c:pt>
                <c:pt idx="419">
                  <c:v>18.8</c:v>
                </c:pt>
                <c:pt idx="420">
                  <c:v>17.600000000000001</c:v>
                </c:pt>
                <c:pt idx="421">
                  <c:v>16.600000000000001</c:v>
                </c:pt>
                <c:pt idx="422">
                  <c:v>16.2</c:v>
                </c:pt>
                <c:pt idx="423">
                  <c:v>16.399999999999999</c:v>
                </c:pt>
                <c:pt idx="424">
                  <c:v>17.2</c:v>
                </c:pt>
                <c:pt idx="425">
                  <c:v>19.100000000000001</c:v>
                </c:pt>
                <c:pt idx="426">
                  <c:v>22.6</c:v>
                </c:pt>
                <c:pt idx="427">
                  <c:v>27.4</c:v>
                </c:pt>
                <c:pt idx="428">
                  <c:v>31.6</c:v>
                </c:pt>
                <c:pt idx="429">
                  <c:v>33.4</c:v>
                </c:pt>
                <c:pt idx="430">
                  <c:v>33.5</c:v>
                </c:pt>
                <c:pt idx="431">
                  <c:v>32.799999999999997</c:v>
                </c:pt>
                <c:pt idx="432">
                  <c:v>31.9</c:v>
                </c:pt>
                <c:pt idx="433">
                  <c:v>31.3</c:v>
                </c:pt>
                <c:pt idx="434">
                  <c:v>31.1</c:v>
                </c:pt>
                <c:pt idx="435">
                  <c:v>30.6</c:v>
                </c:pt>
                <c:pt idx="436">
                  <c:v>29.2</c:v>
                </c:pt>
                <c:pt idx="437">
                  <c:v>26.7</c:v>
                </c:pt>
                <c:pt idx="438">
                  <c:v>23</c:v>
                </c:pt>
                <c:pt idx="439">
                  <c:v>18.2</c:v>
                </c:pt>
                <c:pt idx="440">
                  <c:v>12.9</c:v>
                </c:pt>
                <c:pt idx="441">
                  <c:v>7.7</c:v>
                </c:pt>
                <c:pt idx="442">
                  <c:v>3.8</c:v>
                </c:pt>
                <c:pt idx="443">
                  <c:v>1.3</c:v>
                </c:pt>
                <c:pt idx="444">
                  <c:v>0.2</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0.5</c:v>
                </c:pt>
                <c:pt idx="513">
                  <c:v>2.5</c:v>
                </c:pt>
                <c:pt idx="514">
                  <c:v>6.6</c:v>
                </c:pt>
                <c:pt idx="515">
                  <c:v>11.8</c:v>
                </c:pt>
                <c:pt idx="516">
                  <c:v>16.8</c:v>
                </c:pt>
                <c:pt idx="517">
                  <c:v>20.5</c:v>
                </c:pt>
                <c:pt idx="518">
                  <c:v>21.9</c:v>
                </c:pt>
                <c:pt idx="519">
                  <c:v>21.9</c:v>
                </c:pt>
                <c:pt idx="520">
                  <c:v>21.3</c:v>
                </c:pt>
                <c:pt idx="521">
                  <c:v>20.3</c:v>
                </c:pt>
                <c:pt idx="522">
                  <c:v>19.2</c:v>
                </c:pt>
                <c:pt idx="523">
                  <c:v>17.8</c:v>
                </c:pt>
                <c:pt idx="524">
                  <c:v>15.5</c:v>
                </c:pt>
                <c:pt idx="525">
                  <c:v>11.9</c:v>
                </c:pt>
                <c:pt idx="526">
                  <c:v>7.6</c:v>
                </c:pt>
                <c:pt idx="527">
                  <c:v>4</c:v>
                </c:pt>
                <c:pt idx="528">
                  <c:v>2</c:v>
                </c:pt>
                <c:pt idx="529">
                  <c:v>1</c:v>
                </c:pt>
                <c:pt idx="530">
                  <c:v>0</c:v>
                </c:pt>
                <c:pt idx="531">
                  <c:v>0</c:v>
                </c:pt>
                <c:pt idx="532">
                  <c:v>0</c:v>
                </c:pt>
                <c:pt idx="533">
                  <c:v>0.2</c:v>
                </c:pt>
                <c:pt idx="534">
                  <c:v>1.2</c:v>
                </c:pt>
                <c:pt idx="535">
                  <c:v>3.2</c:v>
                </c:pt>
                <c:pt idx="536">
                  <c:v>5.2</c:v>
                </c:pt>
                <c:pt idx="537">
                  <c:v>8.1999999999999993</c:v>
                </c:pt>
                <c:pt idx="538">
                  <c:v>13</c:v>
                </c:pt>
                <c:pt idx="539">
                  <c:v>18.8</c:v>
                </c:pt>
                <c:pt idx="540">
                  <c:v>23.1</c:v>
                </c:pt>
                <c:pt idx="541">
                  <c:v>24.5</c:v>
                </c:pt>
                <c:pt idx="542">
                  <c:v>24.5</c:v>
                </c:pt>
                <c:pt idx="543">
                  <c:v>24.3</c:v>
                </c:pt>
                <c:pt idx="544">
                  <c:v>23.6</c:v>
                </c:pt>
                <c:pt idx="545">
                  <c:v>22.3</c:v>
                </c:pt>
                <c:pt idx="546">
                  <c:v>20.100000000000001</c:v>
                </c:pt>
                <c:pt idx="547">
                  <c:v>18.5</c:v>
                </c:pt>
                <c:pt idx="548">
                  <c:v>17.2</c:v>
                </c:pt>
                <c:pt idx="549">
                  <c:v>16.3</c:v>
                </c:pt>
                <c:pt idx="550">
                  <c:v>15.4</c:v>
                </c:pt>
                <c:pt idx="551">
                  <c:v>14.7</c:v>
                </c:pt>
                <c:pt idx="552">
                  <c:v>14.3</c:v>
                </c:pt>
                <c:pt idx="553">
                  <c:v>13.7</c:v>
                </c:pt>
                <c:pt idx="554">
                  <c:v>13.3</c:v>
                </c:pt>
                <c:pt idx="555">
                  <c:v>13.1</c:v>
                </c:pt>
                <c:pt idx="556">
                  <c:v>13.1</c:v>
                </c:pt>
                <c:pt idx="557">
                  <c:v>13.3</c:v>
                </c:pt>
                <c:pt idx="558">
                  <c:v>13.8</c:v>
                </c:pt>
                <c:pt idx="559">
                  <c:v>14.5</c:v>
                </c:pt>
                <c:pt idx="560">
                  <c:v>16.5</c:v>
                </c:pt>
                <c:pt idx="561">
                  <c:v>17</c:v>
                </c:pt>
                <c:pt idx="562">
                  <c:v>17</c:v>
                </c:pt>
                <c:pt idx="563">
                  <c:v>17</c:v>
                </c:pt>
                <c:pt idx="564">
                  <c:v>15.4</c:v>
                </c:pt>
                <c:pt idx="565">
                  <c:v>10.1</c:v>
                </c:pt>
                <c:pt idx="566">
                  <c:v>4.8</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numCache>
            </c:numRef>
          </c:yVal>
          <c:smooth val="1"/>
          <c:extLst>
            <c:ext xmlns:c16="http://schemas.microsoft.com/office/drawing/2014/chart" uri="{C3380CC4-5D6E-409C-BE32-E72D297353CC}">
              <c16:uniqueId val="{00000000-5A75-45BD-9860-6522DBC8F5AE}"/>
            </c:ext>
          </c:extLst>
        </c:ser>
        <c:ser>
          <c:idx val="1"/>
          <c:order val="1"/>
          <c:tx>
            <c:strRef>
              <c:f>'WLTC profile (1 trip)'!$A$630</c:f>
              <c:strCache>
                <c:ptCount val="1"/>
                <c:pt idx="0">
                  <c:v>Middle</c:v>
                </c:pt>
              </c:strCache>
            </c:strRef>
          </c:tx>
          <c:spPr>
            <a:ln w="19050" cap="rnd">
              <a:solidFill>
                <a:schemeClr val="accent5"/>
              </a:solidFill>
              <a:round/>
            </a:ln>
            <a:effectLst/>
          </c:spPr>
          <c:marker>
            <c:symbol val="none"/>
          </c:marker>
          <c:xVal>
            <c:numRef>
              <c:f>'WLTC profile (1 trip)'!$B$630:$B$1062</c:f>
              <c:numCache>
                <c:formatCode>General</c:formatCode>
                <c:ptCount val="433"/>
                <c:pt idx="0">
                  <c:v>590</c:v>
                </c:pt>
                <c:pt idx="1">
                  <c:v>591</c:v>
                </c:pt>
                <c:pt idx="2">
                  <c:v>592</c:v>
                </c:pt>
                <c:pt idx="3">
                  <c:v>593</c:v>
                </c:pt>
                <c:pt idx="4">
                  <c:v>594</c:v>
                </c:pt>
                <c:pt idx="5">
                  <c:v>595</c:v>
                </c:pt>
                <c:pt idx="6">
                  <c:v>596</c:v>
                </c:pt>
                <c:pt idx="7">
                  <c:v>597</c:v>
                </c:pt>
                <c:pt idx="8">
                  <c:v>598</c:v>
                </c:pt>
                <c:pt idx="9">
                  <c:v>599</c:v>
                </c:pt>
                <c:pt idx="10">
                  <c:v>600</c:v>
                </c:pt>
                <c:pt idx="11">
                  <c:v>601</c:v>
                </c:pt>
                <c:pt idx="12">
                  <c:v>602</c:v>
                </c:pt>
                <c:pt idx="13">
                  <c:v>603</c:v>
                </c:pt>
                <c:pt idx="14">
                  <c:v>604</c:v>
                </c:pt>
                <c:pt idx="15">
                  <c:v>605</c:v>
                </c:pt>
                <c:pt idx="16">
                  <c:v>606</c:v>
                </c:pt>
                <c:pt idx="17">
                  <c:v>607</c:v>
                </c:pt>
                <c:pt idx="18">
                  <c:v>608</c:v>
                </c:pt>
                <c:pt idx="19">
                  <c:v>609</c:v>
                </c:pt>
                <c:pt idx="20">
                  <c:v>610</c:v>
                </c:pt>
                <c:pt idx="21">
                  <c:v>611</c:v>
                </c:pt>
                <c:pt idx="22">
                  <c:v>612</c:v>
                </c:pt>
                <c:pt idx="23">
                  <c:v>613</c:v>
                </c:pt>
                <c:pt idx="24">
                  <c:v>614</c:v>
                </c:pt>
                <c:pt idx="25">
                  <c:v>615</c:v>
                </c:pt>
                <c:pt idx="26">
                  <c:v>616</c:v>
                </c:pt>
                <c:pt idx="27">
                  <c:v>617</c:v>
                </c:pt>
                <c:pt idx="28">
                  <c:v>618</c:v>
                </c:pt>
                <c:pt idx="29">
                  <c:v>619</c:v>
                </c:pt>
                <c:pt idx="30">
                  <c:v>620</c:v>
                </c:pt>
                <c:pt idx="31">
                  <c:v>621</c:v>
                </c:pt>
                <c:pt idx="32">
                  <c:v>622</c:v>
                </c:pt>
                <c:pt idx="33">
                  <c:v>623</c:v>
                </c:pt>
                <c:pt idx="34">
                  <c:v>624</c:v>
                </c:pt>
                <c:pt idx="35">
                  <c:v>625</c:v>
                </c:pt>
                <c:pt idx="36">
                  <c:v>626</c:v>
                </c:pt>
                <c:pt idx="37">
                  <c:v>627</c:v>
                </c:pt>
                <c:pt idx="38">
                  <c:v>628</c:v>
                </c:pt>
                <c:pt idx="39">
                  <c:v>629</c:v>
                </c:pt>
                <c:pt idx="40">
                  <c:v>630</c:v>
                </c:pt>
                <c:pt idx="41">
                  <c:v>631</c:v>
                </c:pt>
                <c:pt idx="42">
                  <c:v>632</c:v>
                </c:pt>
                <c:pt idx="43">
                  <c:v>633</c:v>
                </c:pt>
                <c:pt idx="44">
                  <c:v>634</c:v>
                </c:pt>
                <c:pt idx="45">
                  <c:v>635</c:v>
                </c:pt>
                <c:pt idx="46">
                  <c:v>636</c:v>
                </c:pt>
                <c:pt idx="47">
                  <c:v>637</c:v>
                </c:pt>
                <c:pt idx="48">
                  <c:v>638</c:v>
                </c:pt>
                <c:pt idx="49">
                  <c:v>639</c:v>
                </c:pt>
                <c:pt idx="50">
                  <c:v>640</c:v>
                </c:pt>
                <c:pt idx="51">
                  <c:v>641</c:v>
                </c:pt>
                <c:pt idx="52">
                  <c:v>642</c:v>
                </c:pt>
                <c:pt idx="53">
                  <c:v>643</c:v>
                </c:pt>
                <c:pt idx="54">
                  <c:v>644</c:v>
                </c:pt>
                <c:pt idx="55">
                  <c:v>645</c:v>
                </c:pt>
                <c:pt idx="56">
                  <c:v>646</c:v>
                </c:pt>
                <c:pt idx="57">
                  <c:v>647</c:v>
                </c:pt>
                <c:pt idx="58">
                  <c:v>648</c:v>
                </c:pt>
                <c:pt idx="59">
                  <c:v>649</c:v>
                </c:pt>
                <c:pt idx="60">
                  <c:v>650</c:v>
                </c:pt>
                <c:pt idx="61">
                  <c:v>651</c:v>
                </c:pt>
                <c:pt idx="62">
                  <c:v>652</c:v>
                </c:pt>
                <c:pt idx="63">
                  <c:v>653</c:v>
                </c:pt>
                <c:pt idx="64">
                  <c:v>654</c:v>
                </c:pt>
                <c:pt idx="65">
                  <c:v>655</c:v>
                </c:pt>
                <c:pt idx="66">
                  <c:v>656</c:v>
                </c:pt>
                <c:pt idx="67">
                  <c:v>657</c:v>
                </c:pt>
                <c:pt idx="68">
                  <c:v>658</c:v>
                </c:pt>
                <c:pt idx="69">
                  <c:v>659</c:v>
                </c:pt>
                <c:pt idx="70">
                  <c:v>660</c:v>
                </c:pt>
                <c:pt idx="71">
                  <c:v>661</c:v>
                </c:pt>
                <c:pt idx="72">
                  <c:v>662</c:v>
                </c:pt>
                <c:pt idx="73">
                  <c:v>663</c:v>
                </c:pt>
                <c:pt idx="74">
                  <c:v>664</c:v>
                </c:pt>
                <c:pt idx="75">
                  <c:v>665</c:v>
                </c:pt>
                <c:pt idx="76">
                  <c:v>666</c:v>
                </c:pt>
                <c:pt idx="77">
                  <c:v>667</c:v>
                </c:pt>
                <c:pt idx="78">
                  <c:v>668</c:v>
                </c:pt>
                <c:pt idx="79">
                  <c:v>669</c:v>
                </c:pt>
                <c:pt idx="80">
                  <c:v>670</c:v>
                </c:pt>
                <c:pt idx="81">
                  <c:v>671</c:v>
                </c:pt>
                <c:pt idx="82">
                  <c:v>672</c:v>
                </c:pt>
                <c:pt idx="83">
                  <c:v>673</c:v>
                </c:pt>
                <c:pt idx="84">
                  <c:v>674</c:v>
                </c:pt>
                <c:pt idx="85">
                  <c:v>675</c:v>
                </c:pt>
                <c:pt idx="86">
                  <c:v>676</c:v>
                </c:pt>
                <c:pt idx="87">
                  <c:v>677</c:v>
                </c:pt>
                <c:pt idx="88">
                  <c:v>678</c:v>
                </c:pt>
                <c:pt idx="89">
                  <c:v>679</c:v>
                </c:pt>
                <c:pt idx="90">
                  <c:v>680</c:v>
                </c:pt>
                <c:pt idx="91">
                  <c:v>681</c:v>
                </c:pt>
                <c:pt idx="92">
                  <c:v>682</c:v>
                </c:pt>
                <c:pt idx="93">
                  <c:v>683</c:v>
                </c:pt>
                <c:pt idx="94">
                  <c:v>684</c:v>
                </c:pt>
                <c:pt idx="95">
                  <c:v>685</c:v>
                </c:pt>
                <c:pt idx="96">
                  <c:v>686</c:v>
                </c:pt>
                <c:pt idx="97">
                  <c:v>687</c:v>
                </c:pt>
                <c:pt idx="98">
                  <c:v>688</c:v>
                </c:pt>
                <c:pt idx="99">
                  <c:v>689</c:v>
                </c:pt>
                <c:pt idx="100">
                  <c:v>690</c:v>
                </c:pt>
                <c:pt idx="101">
                  <c:v>691</c:v>
                </c:pt>
                <c:pt idx="102">
                  <c:v>692</c:v>
                </c:pt>
                <c:pt idx="103">
                  <c:v>693</c:v>
                </c:pt>
                <c:pt idx="104">
                  <c:v>694</c:v>
                </c:pt>
                <c:pt idx="105">
                  <c:v>695</c:v>
                </c:pt>
                <c:pt idx="106">
                  <c:v>696</c:v>
                </c:pt>
                <c:pt idx="107">
                  <c:v>697</c:v>
                </c:pt>
                <c:pt idx="108">
                  <c:v>698</c:v>
                </c:pt>
                <c:pt idx="109">
                  <c:v>699</c:v>
                </c:pt>
                <c:pt idx="110">
                  <c:v>700</c:v>
                </c:pt>
                <c:pt idx="111">
                  <c:v>701</c:v>
                </c:pt>
                <c:pt idx="112">
                  <c:v>702</c:v>
                </c:pt>
                <c:pt idx="113">
                  <c:v>703</c:v>
                </c:pt>
                <c:pt idx="114">
                  <c:v>704</c:v>
                </c:pt>
                <c:pt idx="115">
                  <c:v>705</c:v>
                </c:pt>
                <c:pt idx="116">
                  <c:v>706</c:v>
                </c:pt>
                <c:pt idx="117">
                  <c:v>707</c:v>
                </c:pt>
                <c:pt idx="118">
                  <c:v>708</c:v>
                </c:pt>
                <c:pt idx="119">
                  <c:v>709</c:v>
                </c:pt>
                <c:pt idx="120">
                  <c:v>710</c:v>
                </c:pt>
                <c:pt idx="121">
                  <c:v>711</c:v>
                </c:pt>
                <c:pt idx="122">
                  <c:v>712</c:v>
                </c:pt>
                <c:pt idx="123">
                  <c:v>713</c:v>
                </c:pt>
                <c:pt idx="124">
                  <c:v>714</c:v>
                </c:pt>
                <c:pt idx="125">
                  <c:v>715</c:v>
                </c:pt>
                <c:pt idx="126">
                  <c:v>716</c:v>
                </c:pt>
                <c:pt idx="127">
                  <c:v>717</c:v>
                </c:pt>
                <c:pt idx="128">
                  <c:v>718</c:v>
                </c:pt>
                <c:pt idx="129">
                  <c:v>719</c:v>
                </c:pt>
                <c:pt idx="130">
                  <c:v>720</c:v>
                </c:pt>
                <c:pt idx="131">
                  <c:v>721</c:v>
                </c:pt>
                <c:pt idx="132">
                  <c:v>722</c:v>
                </c:pt>
                <c:pt idx="133">
                  <c:v>723</c:v>
                </c:pt>
                <c:pt idx="134">
                  <c:v>724</c:v>
                </c:pt>
                <c:pt idx="135">
                  <c:v>725</c:v>
                </c:pt>
                <c:pt idx="136">
                  <c:v>726</c:v>
                </c:pt>
                <c:pt idx="137">
                  <c:v>727</c:v>
                </c:pt>
                <c:pt idx="138">
                  <c:v>728</c:v>
                </c:pt>
                <c:pt idx="139">
                  <c:v>729</c:v>
                </c:pt>
                <c:pt idx="140">
                  <c:v>730</c:v>
                </c:pt>
                <c:pt idx="141">
                  <c:v>731</c:v>
                </c:pt>
                <c:pt idx="142">
                  <c:v>732</c:v>
                </c:pt>
                <c:pt idx="143">
                  <c:v>733</c:v>
                </c:pt>
                <c:pt idx="144">
                  <c:v>734</c:v>
                </c:pt>
                <c:pt idx="145">
                  <c:v>735</c:v>
                </c:pt>
                <c:pt idx="146">
                  <c:v>736</c:v>
                </c:pt>
                <c:pt idx="147">
                  <c:v>737</c:v>
                </c:pt>
                <c:pt idx="148">
                  <c:v>738</c:v>
                </c:pt>
                <c:pt idx="149">
                  <c:v>739</c:v>
                </c:pt>
                <c:pt idx="150">
                  <c:v>740</c:v>
                </c:pt>
                <c:pt idx="151">
                  <c:v>741</c:v>
                </c:pt>
                <c:pt idx="152">
                  <c:v>742</c:v>
                </c:pt>
                <c:pt idx="153">
                  <c:v>743</c:v>
                </c:pt>
                <c:pt idx="154">
                  <c:v>744</c:v>
                </c:pt>
                <c:pt idx="155">
                  <c:v>745</c:v>
                </c:pt>
                <c:pt idx="156">
                  <c:v>746</c:v>
                </c:pt>
                <c:pt idx="157">
                  <c:v>747</c:v>
                </c:pt>
                <c:pt idx="158">
                  <c:v>748</c:v>
                </c:pt>
                <c:pt idx="159">
                  <c:v>749</c:v>
                </c:pt>
                <c:pt idx="160">
                  <c:v>750</c:v>
                </c:pt>
                <c:pt idx="161">
                  <c:v>751</c:v>
                </c:pt>
                <c:pt idx="162">
                  <c:v>752</c:v>
                </c:pt>
                <c:pt idx="163">
                  <c:v>753</c:v>
                </c:pt>
                <c:pt idx="164">
                  <c:v>754</c:v>
                </c:pt>
                <c:pt idx="165">
                  <c:v>755</c:v>
                </c:pt>
                <c:pt idx="166">
                  <c:v>756</c:v>
                </c:pt>
                <c:pt idx="167">
                  <c:v>757</c:v>
                </c:pt>
                <c:pt idx="168">
                  <c:v>758</c:v>
                </c:pt>
                <c:pt idx="169">
                  <c:v>759</c:v>
                </c:pt>
                <c:pt idx="170">
                  <c:v>760</c:v>
                </c:pt>
                <c:pt idx="171">
                  <c:v>761</c:v>
                </c:pt>
                <c:pt idx="172">
                  <c:v>762</c:v>
                </c:pt>
                <c:pt idx="173">
                  <c:v>763</c:v>
                </c:pt>
                <c:pt idx="174">
                  <c:v>764</c:v>
                </c:pt>
                <c:pt idx="175">
                  <c:v>765</c:v>
                </c:pt>
                <c:pt idx="176">
                  <c:v>766</c:v>
                </c:pt>
                <c:pt idx="177">
                  <c:v>767</c:v>
                </c:pt>
                <c:pt idx="178">
                  <c:v>768</c:v>
                </c:pt>
                <c:pt idx="179">
                  <c:v>769</c:v>
                </c:pt>
                <c:pt idx="180">
                  <c:v>770</c:v>
                </c:pt>
                <c:pt idx="181">
                  <c:v>771</c:v>
                </c:pt>
                <c:pt idx="182">
                  <c:v>772</c:v>
                </c:pt>
                <c:pt idx="183">
                  <c:v>773</c:v>
                </c:pt>
                <c:pt idx="184">
                  <c:v>774</c:v>
                </c:pt>
                <c:pt idx="185">
                  <c:v>775</c:v>
                </c:pt>
                <c:pt idx="186">
                  <c:v>776</c:v>
                </c:pt>
                <c:pt idx="187">
                  <c:v>777</c:v>
                </c:pt>
                <c:pt idx="188">
                  <c:v>778</c:v>
                </c:pt>
                <c:pt idx="189">
                  <c:v>779</c:v>
                </c:pt>
                <c:pt idx="190">
                  <c:v>780</c:v>
                </c:pt>
                <c:pt idx="191">
                  <c:v>781</c:v>
                </c:pt>
                <c:pt idx="192">
                  <c:v>782</c:v>
                </c:pt>
                <c:pt idx="193">
                  <c:v>783</c:v>
                </c:pt>
                <c:pt idx="194">
                  <c:v>784</c:v>
                </c:pt>
                <c:pt idx="195">
                  <c:v>785</c:v>
                </c:pt>
                <c:pt idx="196">
                  <c:v>786</c:v>
                </c:pt>
                <c:pt idx="197">
                  <c:v>787</c:v>
                </c:pt>
                <c:pt idx="198">
                  <c:v>788</c:v>
                </c:pt>
                <c:pt idx="199">
                  <c:v>789</c:v>
                </c:pt>
                <c:pt idx="200">
                  <c:v>790</c:v>
                </c:pt>
                <c:pt idx="201">
                  <c:v>791</c:v>
                </c:pt>
                <c:pt idx="202">
                  <c:v>792</c:v>
                </c:pt>
                <c:pt idx="203">
                  <c:v>793</c:v>
                </c:pt>
                <c:pt idx="204">
                  <c:v>794</c:v>
                </c:pt>
                <c:pt idx="205">
                  <c:v>795</c:v>
                </c:pt>
                <c:pt idx="206">
                  <c:v>796</c:v>
                </c:pt>
                <c:pt idx="207">
                  <c:v>797</c:v>
                </c:pt>
                <c:pt idx="208">
                  <c:v>798</c:v>
                </c:pt>
                <c:pt idx="209">
                  <c:v>799</c:v>
                </c:pt>
                <c:pt idx="210">
                  <c:v>800</c:v>
                </c:pt>
                <c:pt idx="211">
                  <c:v>801</c:v>
                </c:pt>
                <c:pt idx="212">
                  <c:v>802</c:v>
                </c:pt>
                <c:pt idx="213">
                  <c:v>803</c:v>
                </c:pt>
                <c:pt idx="214">
                  <c:v>804</c:v>
                </c:pt>
                <c:pt idx="215">
                  <c:v>805</c:v>
                </c:pt>
                <c:pt idx="216">
                  <c:v>806</c:v>
                </c:pt>
                <c:pt idx="217">
                  <c:v>807</c:v>
                </c:pt>
                <c:pt idx="218">
                  <c:v>808</c:v>
                </c:pt>
                <c:pt idx="219">
                  <c:v>809</c:v>
                </c:pt>
                <c:pt idx="220">
                  <c:v>810</c:v>
                </c:pt>
                <c:pt idx="221">
                  <c:v>811</c:v>
                </c:pt>
                <c:pt idx="222">
                  <c:v>812</c:v>
                </c:pt>
                <c:pt idx="223">
                  <c:v>813</c:v>
                </c:pt>
                <c:pt idx="224">
                  <c:v>814</c:v>
                </c:pt>
                <c:pt idx="225">
                  <c:v>815</c:v>
                </c:pt>
                <c:pt idx="226">
                  <c:v>816</c:v>
                </c:pt>
                <c:pt idx="227">
                  <c:v>817</c:v>
                </c:pt>
                <c:pt idx="228">
                  <c:v>818</c:v>
                </c:pt>
                <c:pt idx="229">
                  <c:v>819</c:v>
                </c:pt>
                <c:pt idx="230">
                  <c:v>820</c:v>
                </c:pt>
                <c:pt idx="231">
                  <c:v>821</c:v>
                </c:pt>
                <c:pt idx="232">
                  <c:v>822</c:v>
                </c:pt>
                <c:pt idx="233">
                  <c:v>823</c:v>
                </c:pt>
                <c:pt idx="234">
                  <c:v>824</c:v>
                </c:pt>
                <c:pt idx="235">
                  <c:v>825</c:v>
                </c:pt>
                <c:pt idx="236">
                  <c:v>826</c:v>
                </c:pt>
                <c:pt idx="237">
                  <c:v>827</c:v>
                </c:pt>
                <c:pt idx="238">
                  <c:v>828</c:v>
                </c:pt>
                <c:pt idx="239">
                  <c:v>829</c:v>
                </c:pt>
                <c:pt idx="240">
                  <c:v>830</c:v>
                </c:pt>
                <c:pt idx="241">
                  <c:v>831</c:v>
                </c:pt>
                <c:pt idx="242">
                  <c:v>832</c:v>
                </c:pt>
                <c:pt idx="243">
                  <c:v>833</c:v>
                </c:pt>
                <c:pt idx="244">
                  <c:v>834</c:v>
                </c:pt>
                <c:pt idx="245">
                  <c:v>835</c:v>
                </c:pt>
                <c:pt idx="246">
                  <c:v>836</c:v>
                </c:pt>
                <c:pt idx="247">
                  <c:v>837</c:v>
                </c:pt>
                <c:pt idx="248">
                  <c:v>838</c:v>
                </c:pt>
                <c:pt idx="249">
                  <c:v>839</c:v>
                </c:pt>
                <c:pt idx="250">
                  <c:v>840</c:v>
                </c:pt>
                <c:pt idx="251">
                  <c:v>841</c:v>
                </c:pt>
                <c:pt idx="252">
                  <c:v>842</c:v>
                </c:pt>
                <c:pt idx="253">
                  <c:v>843</c:v>
                </c:pt>
                <c:pt idx="254">
                  <c:v>844</c:v>
                </c:pt>
                <c:pt idx="255">
                  <c:v>845</c:v>
                </c:pt>
                <c:pt idx="256">
                  <c:v>846</c:v>
                </c:pt>
                <c:pt idx="257">
                  <c:v>847</c:v>
                </c:pt>
                <c:pt idx="258">
                  <c:v>848</c:v>
                </c:pt>
                <c:pt idx="259">
                  <c:v>849</c:v>
                </c:pt>
                <c:pt idx="260">
                  <c:v>850</c:v>
                </c:pt>
                <c:pt idx="261">
                  <c:v>851</c:v>
                </c:pt>
                <c:pt idx="262">
                  <c:v>852</c:v>
                </c:pt>
                <c:pt idx="263">
                  <c:v>853</c:v>
                </c:pt>
                <c:pt idx="264">
                  <c:v>854</c:v>
                </c:pt>
                <c:pt idx="265">
                  <c:v>855</c:v>
                </c:pt>
                <c:pt idx="266">
                  <c:v>856</c:v>
                </c:pt>
                <c:pt idx="267">
                  <c:v>857</c:v>
                </c:pt>
                <c:pt idx="268">
                  <c:v>858</c:v>
                </c:pt>
                <c:pt idx="269">
                  <c:v>859</c:v>
                </c:pt>
                <c:pt idx="270">
                  <c:v>860</c:v>
                </c:pt>
                <c:pt idx="271">
                  <c:v>861</c:v>
                </c:pt>
                <c:pt idx="272">
                  <c:v>862</c:v>
                </c:pt>
                <c:pt idx="273">
                  <c:v>863</c:v>
                </c:pt>
                <c:pt idx="274">
                  <c:v>864</c:v>
                </c:pt>
                <c:pt idx="275">
                  <c:v>865</c:v>
                </c:pt>
                <c:pt idx="276">
                  <c:v>866</c:v>
                </c:pt>
                <c:pt idx="277">
                  <c:v>867</c:v>
                </c:pt>
                <c:pt idx="278">
                  <c:v>868</c:v>
                </c:pt>
                <c:pt idx="279">
                  <c:v>869</c:v>
                </c:pt>
                <c:pt idx="280">
                  <c:v>870</c:v>
                </c:pt>
                <c:pt idx="281">
                  <c:v>871</c:v>
                </c:pt>
                <c:pt idx="282">
                  <c:v>872</c:v>
                </c:pt>
                <c:pt idx="283">
                  <c:v>873</c:v>
                </c:pt>
                <c:pt idx="284">
                  <c:v>874</c:v>
                </c:pt>
                <c:pt idx="285">
                  <c:v>875</c:v>
                </c:pt>
                <c:pt idx="286">
                  <c:v>876</c:v>
                </c:pt>
                <c:pt idx="287">
                  <c:v>877</c:v>
                </c:pt>
                <c:pt idx="288">
                  <c:v>878</c:v>
                </c:pt>
                <c:pt idx="289">
                  <c:v>879</c:v>
                </c:pt>
                <c:pt idx="290">
                  <c:v>880</c:v>
                </c:pt>
                <c:pt idx="291">
                  <c:v>881</c:v>
                </c:pt>
                <c:pt idx="292">
                  <c:v>882</c:v>
                </c:pt>
                <c:pt idx="293">
                  <c:v>883</c:v>
                </c:pt>
                <c:pt idx="294">
                  <c:v>884</c:v>
                </c:pt>
                <c:pt idx="295">
                  <c:v>885</c:v>
                </c:pt>
                <c:pt idx="296">
                  <c:v>886</c:v>
                </c:pt>
                <c:pt idx="297">
                  <c:v>887</c:v>
                </c:pt>
                <c:pt idx="298">
                  <c:v>888</c:v>
                </c:pt>
                <c:pt idx="299">
                  <c:v>889</c:v>
                </c:pt>
                <c:pt idx="300">
                  <c:v>890</c:v>
                </c:pt>
                <c:pt idx="301">
                  <c:v>891</c:v>
                </c:pt>
                <c:pt idx="302">
                  <c:v>892</c:v>
                </c:pt>
                <c:pt idx="303">
                  <c:v>893</c:v>
                </c:pt>
                <c:pt idx="304">
                  <c:v>894</c:v>
                </c:pt>
                <c:pt idx="305">
                  <c:v>895</c:v>
                </c:pt>
                <c:pt idx="306">
                  <c:v>896</c:v>
                </c:pt>
                <c:pt idx="307">
                  <c:v>897</c:v>
                </c:pt>
                <c:pt idx="308">
                  <c:v>898</c:v>
                </c:pt>
                <c:pt idx="309">
                  <c:v>899</c:v>
                </c:pt>
                <c:pt idx="310">
                  <c:v>900</c:v>
                </c:pt>
                <c:pt idx="311">
                  <c:v>901</c:v>
                </c:pt>
                <c:pt idx="312">
                  <c:v>902</c:v>
                </c:pt>
                <c:pt idx="313">
                  <c:v>903</c:v>
                </c:pt>
                <c:pt idx="314">
                  <c:v>904</c:v>
                </c:pt>
                <c:pt idx="315">
                  <c:v>905</c:v>
                </c:pt>
                <c:pt idx="316">
                  <c:v>906</c:v>
                </c:pt>
                <c:pt idx="317">
                  <c:v>907</c:v>
                </c:pt>
                <c:pt idx="318">
                  <c:v>908</c:v>
                </c:pt>
                <c:pt idx="319">
                  <c:v>909</c:v>
                </c:pt>
                <c:pt idx="320">
                  <c:v>910</c:v>
                </c:pt>
                <c:pt idx="321">
                  <c:v>911</c:v>
                </c:pt>
                <c:pt idx="322">
                  <c:v>912</c:v>
                </c:pt>
                <c:pt idx="323">
                  <c:v>913</c:v>
                </c:pt>
                <c:pt idx="324">
                  <c:v>914</c:v>
                </c:pt>
                <c:pt idx="325">
                  <c:v>915</c:v>
                </c:pt>
                <c:pt idx="326">
                  <c:v>916</c:v>
                </c:pt>
                <c:pt idx="327">
                  <c:v>917</c:v>
                </c:pt>
                <c:pt idx="328">
                  <c:v>918</c:v>
                </c:pt>
                <c:pt idx="329">
                  <c:v>919</c:v>
                </c:pt>
                <c:pt idx="330">
                  <c:v>920</c:v>
                </c:pt>
                <c:pt idx="331">
                  <c:v>921</c:v>
                </c:pt>
                <c:pt idx="332">
                  <c:v>922</c:v>
                </c:pt>
                <c:pt idx="333">
                  <c:v>923</c:v>
                </c:pt>
                <c:pt idx="334">
                  <c:v>924</c:v>
                </c:pt>
                <c:pt idx="335">
                  <c:v>925</c:v>
                </c:pt>
                <c:pt idx="336">
                  <c:v>926</c:v>
                </c:pt>
                <c:pt idx="337">
                  <c:v>927</c:v>
                </c:pt>
                <c:pt idx="338">
                  <c:v>928</c:v>
                </c:pt>
                <c:pt idx="339">
                  <c:v>929</c:v>
                </c:pt>
                <c:pt idx="340">
                  <c:v>930</c:v>
                </c:pt>
                <c:pt idx="341">
                  <c:v>931</c:v>
                </c:pt>
                <c:pt idx="342">
                  <c:v>932</c:v>
                </c:pt>
                <c:pt idx="343">
                  <c:v>933</c:v>
                </c:pt>
                <c:pt idx="344">
                  <c:v>934</c:v>
                </c:pt>
                <c:pt idx="345">
                  <c:v>935</c:v>
                </c:pt>
                <c:pt idx="346">
                  <c:v>936</c:v>
                </c:pt>
                <c:pt idx="347">
                  <c:v>937</c:v>
                </c:pt>
                <c:pt idx="348">
                  <c:v>938</c:v>
                </c:pt>
                <c:pt idx="349">
                  <c:v>939</c:v>
                </c:pt>
                <c:pt idx="350">
                  <c:v>940</c:v>
                </c:pt>
                <c:pt idx="351">
                  <c:v>941</c:v>
                </c:pt>
                <c:pt idx="352">
                  <c:v>942</c:v>
                </c:pt>
                <c:pt idx="353">
                  <c:v>943</c:v>
                </c:pt>
                <c:pt idx="354">
                  <c:v>944</c:v>
                </c:pt>
                <c:pt idx="355">
                  <c:v>945</c:v>
                </c:pt>
                <c:pt idx="356">
                  <c:v>946</c:v>
                </c:pt>
                <c:pt idx="357">
                  <c:v>947</c:v>
                </c:pt>
                <c:pt idx="358">
                  <c:v>948</c:v>
                </c:pt>
                <c:pt idx="359">
                  <c:v>949</c:v>
                </c:pt>
                <c:pt idx="360">
                  <c:v>950</c:v>
                </c:pt>
                <c:pt idx="361">
                  <c:v>951</c:v>
                </c:pt>
                <c:pt idx="362">
                  <c:v>952</c:v>
                </c:pt>
                <c:pt idx="363">
                  <c:v>953</c:v>
                </c:pt>
                <c:pt idx="364">
                  <c:v>954</c:v>
                </c:pt>
                <c:pt idx="365">
                  <c:v>955</c:v>
                </c:pt>
                <c:pt idx="366">
                  <c:v>956</c:v>
                </c:pt>
                <c:pt idx="367">
                  <c:v>957</c:v>
                </c:pt>
                <c:pt idx="368">
                  <c:v>958</c:v>
                </c:pt>
                <c:pt idx="369">
                  <c:v>959</c:v>
                </c:pt>
                <c:pt idx="370">
                  <c:v>960</c:v>
                </c:pt>
                <c:pt idx="371">
                  <c:v>961</c:v>
                </c:pt>
                <c:pt idx="372">
                  <c:v>962</c:v>
                </c:pt>
                <c:pt idx="373">
                  <c:v>963</c:v>
                </c:pt>
                <c:pt idx="374">
                  <c:v>964</c:v>
                </c:pt>
                <c:pt idx="375">
                  <c:v>965</c:v>
                </c:pt>
                <c:pt idx="376">
                  <c:v>966</c:v>
                </c:pt>
                <c:pt idx="377">
                  <c:v>967</c:v>
                </c:pt>
                <c:pt idx="378">
                  <c:v>968</c:v>
                </c:pt>
                <c:pt idx="379">
                  <c:v>969</c:v>
                </c:pt>
                <c:pt idx="380">
                  <c:v>970</c:v>
                </c:pt>
                <c:pt idx="381">
                  <c:v>971</c:v>
                </c:pt>
                <c:pt idx="382">
                  <c:v>972</c:v>
                </c:pt>
                <c:pt idx="383">
                  <c:v>973</c:v>
                </c:pt>
                <c:pt idx="384">
                  <c:v>974</c:v>
                </c:pt>
                <c:pt idx="385">
                  <c:v>975</c:v>
                </c:pt>
                <c:pt idx="386">
                  <c:v>976</c:v>
                </c:pt>
                <c:pt idx="387">
                  <c:v>977</c:v>
                </c:pt>
                <c:pt idx="388">
                  <c:v>978</c:v>
                </c:pt>
                <c:pt idx="389">
                  <c:v>979</c:v>
                </c:pt>
                <c:pt idx="390">
                  <c:v>980</c:v>
                </c:pt>
                <c:pt idx="391">
                  <c:v>981</c:v>
                </c:pt>
                <c:pt idx="392">
                  <c:v>982</c:v>
                </c:pt>
                <c:pt idx="393">
                  <c:v>983</c:v>
                </c:pt>
                <c:pt idx="394">
                  <c:v>984</c:v>
                </c:pt>
                <c:pt idx="395">
                  <c:v>985</c:v>
                </c:pt>
                <c:pt idx="396">
                  <c:v>986</c:v>
                </c:pt>
                <c:pt idx="397">
                  <c:v>987</c:v>
                </c:pt>
                <c:pt idx="398">
                  <c:v>988</c:v>
                </c:pt>
                <c:pt idx="399">
                  <c:v>989</c:v>
                </c:pt>
                <c:pt idx="400">
                  <c:v>990</c:v>
                </c:pt>
                <c:pt idx="401">
                  <c:v>991</c:v>
                </c:pt>
                <c:pt idx="402">
                  <c:v>992</c:v>
                </c:pt>
                <c:pt idx="403">
                  <c:v>993</c:v>
                </c:pt>
                <c:pt idx="404">
                  <c:v>994</c:v>
                </c:pt>
                <c:pt idx="405">
                  <c:v>995</c:v>
                </c:pt>
                <c:pt idx="406">
                  <c:v>996</c:v>
                </c:pt>
                <c:pt idx="407">
                  <c:v>997</c:v>
                </c:pt>
                <c:pt idx="408">
                  <c:v>998</c:v>
                </c:pt>
                <c:pt idx="409">
                  <c:v>999</c:v>
                </c:pt>
                <c:pt idx="410">
                  <c:v>1000</c:v>
                </c:pt>
                <c:pt idx="411">
                  <c:v>1001</c:v>
                </c:pt>
                <c:pt idx="412">
                  <c:v>1002</c:v>
                </c:pt>
                <c:pt idx="413">
                  <c:v>1003</c:v>
                </c:pt>
                <c:pt idx="414">
                  <c:v>1004</c:v>
                </c:pt>
                <c:pt idx="415">
                  <c:v>1005</c:v>
                </c:pt>
                <c:pt idx="416">
                  <c:v>1006</c:v>
                </c:pt>
                <c:pt idx="417">
                  <c:v>1007</c:v>
                </c:pt>
                <c:pt idx="418">
                  <c:v>1008</c:v>
                </c:pt>
                <c:pt idx="419">
                  <c:v>1009</c:v>
                </c:pt>
                <c:pt idx="420">
                  <c:v>1010</c:v>
                </c:pt>
                <c:pt idx="421">
                  <c:v>1011</c:v>
                </c:pt>
                <c:pt idx="422">
                  <c:v>1012</c:v>
                </c:pt>
                <c:pt idx="423">
                  <c:v>1013</c:v>
                </c:pt>
                <c:pt idx="424">
                  <c:v>1014</c:v>
                </c:pt>
                <c:pt idx="425">
                  <c:v>1015</c:v>
                </c:pt>
                <c:pt idx="426">
                  <c:v>1016</c:v>
                </c:pt>
                <c:pt idx="427">
                  <c:v>1017</c:v>
                </c:pt>
                <c:pt idx="428">
                  <c:v>1018</c:v>
                </c:pt>
                <c:pt idx="429">
                  <c:v>1019</c:v>
                </c:pt>
                <c:pt idx="430">
                  <c:v>1020</c:v>
                </c:pt>
                <c:pt idx="431">
                  <c:v>1021</c:v>
                </c:pt>
                <c:pt idx="432">
                  <c:v>1022</c:v>
                </c:pt>
              </c:numCache>
            </c:numRef>
          </c:xVal>
          <c:yVal>
            <c:numRef>
              <c:f>'WLTC profile (1 trip)'!$D$630:$D$1062</c:f>
              <c:numCache>
                <c:formatCode>0.0_ </c:formatCode>
                <c:ptCount val="433"/>
                <c:pt idx="0">
                  <c:v>0</c:v>
                </c:pt>
                <c:pt idx="1">
                  <c:v>0</c:v>
                </c:pt>
                <c:pt idx="2">
                  <c:v>0</c:v>
                </c:pt>
                <c:pt idx="3">
                  <c:v>0</c:v>
                </c:pt>
                <c:pt idx="4">
                  <c:v>0</c:v>
                </c:pt>
                <c:pt idx="5">
                  <c:v>0</c:v>
                </c:pt>
                <c:pt idx="6">
                  <c:v>0</c:v>
                </c:pt>
                <c:pt idx="7">
                  <c:v>0</c:v>
                </c:pt>
                <c:pt idx="8">
                  <c:v>0</c:v>
                </c:pt>
                <c:pt idx="9">
                  <c:v>0</c:v>
                </c:pt>
                <c:pt idx="10">
                  <c:v>0</c:v>
                </c:pt>
                <c:pt idx="11">
                  <c:v>1</c:v>
                </c:pt>
                <c:pt idx="12">
                  <c:v>2.1</c:v>
                </c:pt>
                <c:pt idx="13">
                  <c:v>4.8</c:v>
                </c:pt>
                <c:pt idx="14">
                  <c:v>9.1</c:v>
                </c:pt>
                <c:pt idx="15">
                  <c:v>14.2</c:v>
                </c:pt>
                <c:pt idx="16">
                  <c:v>19.8</c:v>
                </c:pt>
                <c:pt idx="17">
                  <c:v>25.5</c:v>
                </c:pt>
                <c:pt idx="18">
                  <c:v>30.5</c:v>
                </c:pt>
                <c:pt idx="19">
                  <c:v>34.799999999999997</c:v>
                </c:pt>
                <c:pt idx="20">
                  <c:v>38.799999999999997</c:v>
                </c:pt>
                <c:pt idx="21">
                  <c:v>42.9</c:v>
                </c:pt>
                <c:pt idx="22">
                  <c:v>46.4</c:v>
                </c:pt>
                <c:pt idx="23">
                  <c:v>48.3</c:v>
                </c:pt>
                <c:pt idx="24">
                  <c:v>48.7</c:v>
                </c:pt>
                <c:pt idx="25">
                  <c:v>48.5</c:v>
                </c:pt>
                <c:pt idx="26">
                  <c:v>48.4</c:v>
                </c:pt>
                <c:pt idx="27">
                  <c:v>48.2</c:v>
                </c:pt>
                <c:pt idx="28">
                  <c:v>47.8</c:v>
                </c:pt>
                <c:pt idx="29">
                  <c:v>47</c:v>
                </c:pt>
                <c:pt idx="30">
                  <c:v>45.9</c:v>
                </c:pt>
                <c:pt idx="31">
                  <c:v>44.9</c:v>
                </c:pt>
                <c:pt idx="32">
                  <c:v>44.4</c:v>
                </c:pt>
                <c:pt idx="33">
                  <c:v>44.3</c:v>
                </c:pt>
                <c:pt idx="34">
                  <c:v>44.5</c:v>
                </c:pt>
                <c:pt idx="35">
                  <c:v>45.1</c:v>
                </c:pt>
                <c:pt idx="36">
                  <c:v>45.7</c:v>
                </c:pt>
                <c:pt idx="37">
                  <c:v>46</c:v>
                </c:pt>
                <c:pt idx="38">
                  <c:v>46</c:v>
                </c:pt>
                <c:pt idx="39">
                  <c:v>46</c:v>
                </c:pt>
                <c:pt idx="40">
                  <c:v>46.1</c:v>
                </c:pt>
                <c:pt idx="41">
                  <c:v>46.7</c:v>
                </c:pt>
                <c:pt idx="42">
                  <c:v>47.7</c:v>
                </c:pt>
                <c:pt idx="43">
                  <c:v>48.9</c:v>
                </c:pt>
                <c:pt idx="44">
                  <c:v>50.3</c:v>
                </c:pt>
                <c:pt idx="45">
                  <c:v>51.6</c:v>
                </c:pt>
                <c:pt idx="46">
                  <c:v>52.6</c:v>
                </c:pt>
                <c:pt idx="47">
                  <c:v>53</c:v>
                </c:pt>
                <c:pt idx="48">
                  <c:v>53</c:v>
                </c:pt>
                <c:pt idx="49">
                  <c:v>52.9</c:v>
                </c:pt>
                <c:pt idx="50">
                  <c:v>52.7</c:v>
                </c:pt>
                <c:pt idx="51">
                  <c:v>52.6</c:v>
                </c:pt>
                <c:pt idx="52">
                  <c:v>53.1</c:v>
                </c:pt>
                <c:pt idx="53">
                  <c:v>54.3</c:v>
                </c:pt>
                <c:pt idx="54">
                  <c:v>55.2</c:v>
                </c:pt>
                <c:pt idx="55">
                  <c:v>55.5</c:v>
                </c:pt>
                <c:pt idx="56">
                  <c:v>55.9</c:v>
                </c:pt>
                <c:pt idx="57">
                  <c:v>56.3</c:v>
                </c:pt>
                <c:pt idx="58">
                  <c:v>56.7</c:v>
                </c:pt>
                <c:pt idx="59">
                  <c:v>56.9</c:v>
                </c:pt>
                <c:pt idx="60">
                  <c:v>56.8</c:v>
                </c:pt>
                <c:pt idx="61">
                  <c:v>56</c:v>
                </c:pt>
                <c:pt idx="62">
                  <c:v>54.2</c:v>
                </c:pt>
                <c:pt idx="63">
                  <c:v>52.1</c:v>
                </c:pt>
                <c:pt idx="64">
                  <c:v>50.1</c:v>
                </c:pt>
                <c:pt idx="65">
                  <c:v>47.2</c:v>
                </c:pt>
                <c:pt idx="66">
                  <c:v>43.2</c:v>
                </c:pt>
                <c:pt idx="67">
                  <c:v>39.200000000000003</c:v>
                </c:pt>
                <c:pt idx="68">
                  <c:v>36.5</c:v>
                </c:pt>
                <c:pt idx="69">
                  <c:v>34.299999999999997</c:v>
                </c:pt>
                <c:pt idx="70">
                  <c:v>31</c:v>
                </c:pt>
                <c:pt idx="71">
                  <c:v>26</c:v>
                </c:pt>
                <c:pt idx="72">
                  <c:v>20.7</c:v>
                </c:pt>
                <c:pt idx="73">
                  <c:v>15.4</c:v>
                </c:pt>
                <c:pt idx="74">
                  <c:v>13.1</c:v>
                </c:pt>
                <c:pt idx="75">
                  <c:v>12</c:v>
                </c:pt>
                <c:pt idx="76">
                  <c:v>12.5</c:v>
                </c:pt>
                <c:pt idx="77">
                  <c:v>14</c:v>
                </c:pt>
                <c:pt idx="78">
                  <c:v>19</c:v>
                </c:pt>
                <c:pt idx="79">
                  <c:v>23.2</c:v>
                </c:pt>
                <c:pt idx="80">
                  <c:v>28</c:v>
                </c:pt>
                <c:pt idx="81">
                  <c:v>32</c:v>
                </c:pt>
                <c:pt idx="82">
                  <c:v>34</c:v>
                </c:pt>
                <c:pt idx="83">
                  <c:v>36</c:v>
                </c:pt>
                <c:pt idx="84">
                  <c:v>38</c:v>
                </c:pt>
                <c:pt idx="85">
                  <c:v>40</c:v>
                </c:pt>
                <c:pt idx="86">
                  <c:v>40.299999999999997</c:v>
                </c:pt>
                <c:pt idx="87">
                  <c:v>40.5</c:v>
                </c:pt>
                <c:pt idx="88">
                  <c:v>39</c:v>
                </c:pt>
                <c:pt idx="89">
                  <c:v>35.700000000000003</c:v>
                </c:pt>
                <c:pt idx="90">
                  <c:v>31.8</c:v>
                </c:pt>
                <c:pt idx="91">
                  <c:v>27.1</c:v>
                </c:pt>
                <c:pt idx="92">
                  <c:v>22.8</c:v>
                </c:pt>
                <c:pt idx="93">
                  <c:v>21.1</c:v>
                </c:pt>
                <c:pt idx="94">
                  <c:v>18.899999999999999</c:v>
                </c:pt>
                <c:pt idx="95">
                  <c:v>18.899999999999999</c:v>
                </c:pt>
                <c:pt idx="96">
                  <c:v>21.3</c:v>
                </c:pt>
                <c:pt idx="97">
                  <c:v>23.9</c:v>
                </c:pt>
                <c:pt idx="98">
                  <c:v>25.9</c:v>
                </c:pt>
                <c:pt idx="99">
                  <c:v>28.4</c:v>
                </c:pt>
                <c:pt idx="100">
                  <c:v>30.3</c:v>
                </c:pt>
                <c:pt idx="101">
                  <c:v>30.9</c:v>
                </c:pt>
                <c:pt idx="102">
                  <c:v>31.1</c:v>
                </c:pt>
                <c:pt idx="103">
                  <c:v>31.8</c:v>
                </c:pt>
                <c:pt idx="104">
                  <c:v>32.700000000000003</c:v>
                </c:pt>
                <c:pt idx="105">
                  <c:v>33.200000000000003</c:v>
                </c:pt>
                <c:pt idx="106">
                  <c:v>32.4</c:v>
                </c:pt>
                <c:pt idx="107">
                  <c:v>28.3</c:v>
                </c:pt>
                <c:pt idx="108">
                  <c:v>25.8</c:v>
                </c:pt>
                <c:pt idx="109">
                  <c:v>23.1</c:v>
                </c:pt>
                <c:pt idx="110">
                  <c:v>21.8</c:v>
                </c:pt>
                <c:pt idx="111">
                  <c:v>21.2</c:v>
                </c:pt>
                <c:pt idx="112">
                  <c:v>21</c:v>
                </c:pt>
                <c:pt idx="113">
                  <c:v>21</c:v>
                </c:pt>
                <c:pt idx="114">
                  <c:v>20.9</c:v>
                </c:pt>
                <c:pt idx="115">
                  <c:v>19.899999999999999</c:v>
                </c:pt>
                <c:pt idx="116">
                  <c:v>17.899999999999999</c:v>
                </c:pt>
                <c:pt idx="117">
                  <c:v>15.1</c:v>
                </c:pt>
                <c:pt idx="118">
                  <c:v>12.8</c:v>
                </c:pt>
                <c:pt idx="119">
                  <c:v>12</c:v>
                </c:pt>
                <c:pt idx="120">
                  <c:v>13.2</c:v>
                </c:pt>
                <c:pt idx="121">
                  <c:v>17.100000000000001</c:v>
                </c:pt>
                <c:pt idx="122">
                  <c:v>21.1</c:v>
                </c:pt>
                <c:pt idx="123">
                  <c:v>21.8</c:v>
                </c:pt>
                <c:pt idx="124">
                  <c:v>21.2</c:v>
                </c:pt>
                <c:pt idx="125">
                  <c:v>18.5</c:v>
                </c:pt>
                <c:pt idx="126">
                  <c:v>13.9</c:v>
                </c:pt>
                <c:pt idx="127">
                  <c:v>12</c:v>
                </c:pt>
                <c:pt idx="128">
                  <c:v>12</c:v>
                </c:pt>
                <c:pt idx="129">
                  <c:v>13</c:v>
                </c:pt>
                <c:pt idx="130">
                  <c:v>16</c:v>
                </c:pt>
                <c:pt idx="131">
                  <c:v>18.5</c:v>
                </c:pt>
                <c:pt idx="132">
                  <c:v>20.6</c:v>
                </c:pt>
                <c:pt idx="133">
                  <c:v>22.5</c:v>
                </c:pt>
                <c:pt idx="134">
                  <c:v>24</c:v>
                </c:pt>
                <c:pt idx="135">
                  <c:v>26.6</c:v>
                </c:pt>
                <c:pt idx="136">
                  <c:v>29.9</c:v>
                </c:pt>
                <c:pt idx="137">
                  <c:v>34.799999999999997</c:v>
                </c:pt>
                <c:pt idx="138">
                  <c:v>37.799999999999997</c:v>
                </c:pt>
                <c:pt idx="139">
                  <c:v>40.200000000000003</c:v>
                </c:pt>
                <c:pt idx="140">
                  <c:v>41.6</c:v>
                </c:pt>
                <c:pt idx="141">
                  <c:v>41.9</c:v>
                </c:pt>
                <c:pt idx="142">
                  <c:v>42</c:v>
                </c:pt>
                <c:pt idx="143">
                  <c:v>42.2</c:v>
                </c:pt>
                <c:pt idx="144">
                  <c:v>42.4</c:v>
                </c:pt>
                <c:pt idx="145">
                  <c:v>42.7</c:v>
                </c:pt>
                <c:pt idx="146">
                  <c:v>43.1</c:v>
                </c:pt>
                <c:pt idx="147">
                  <c:v>43.7</c:v>
                </c:pt>
                <c:pt idx="148">
                  <c:v>44</c:v>
                </c:pt>
                <c:pt idx="149">
                  <c:v>44.1</c:v>
                </c:pt>
                <c:pt idx="150">
                  <c:v>45.3</c:v>
                </c:pt>
                <c:pt idx="151">
                  <c:v>46.4</c:v>
                </c:pt>
                <c:pt idx="152">
                  <c:v>47.2</c:v>
                </c:pt>
                <c:pt idx="153">
                  <c:v>47.3</c:v>
                </c:pt>
                <c:pt idx="154">
                  <c:v>47.4</c:v>
                </c:pt>
                <c:pt idx="155">
                  <c:v>47.4</c:v>
                </c:pt>
                <c:pt idx="156">
                  <c:v>47.5</c:v>
                </c:pt>
                <c:pt idx="157">
                  <c:v>47.9</c:v>
                </c:pt>
                <c:pt idx="158">
                  <c:v>48.6</c:v>
                </c:pt>
                <c:pt idx="159">
                  <c:v>49.4</c:v>
                </c:pt>
                <c:pt idx="160">
                  <c:v>49.8</c:v>
                </c:pt>
                <c:pt idx="161">
                  <c:v>49.8</c:v>
                </c:pt>
                <c:pt idx="162">
                  <c:v>49.7</c:v>
                </c:pt>
                <c:pt idx="163">
                  <c:v>49.3</c:v>
                </c:pt>
                <c:pt idx="164">
                  <c:v>48.5</c:v>
                </c:pt>
                <c:pt idx="165">
                  <c:v>47.6</c:v>
                </c:pt>
                <c:pt idx="166">
                  <c:v>46.3</c:v>
                </c:pt>
                <c:pt idx="167">
                  <c:v>43.7</c:v>
                </c:pt>
                <c:pt idx="168">
                  <c:v>39.299999999999997</c:v>
                </c:pt>
                <c:pt idx="169">
                  <c:v>34.1</c:v>
                </c:pt>
                <c:pt idx="170">
                  <c:v>29</c:v>
                </c:pt>
                <c:pt idx="171">
                  <c:v>23.7</c:v>
                </c:pt>
                <c:pt idx="172">
                  <c:v>18.399999999999999</c:v>
                </c:pt>
                <c:pt idx="173">
                  <c:v>14.3</c:v>
                </c:pt>
                <c:pt idx="174">
                  <c:v>12</c:v>
                </c:pt>
                <c:pt idx="175">
                  <c:v>12.8</c:v>
                </c:pt>
                <c:pt idx="176">
                  <c:v>16</c:v>
                </c:pt>
                <c:pt idx="177">
                  <c:v>19.100000000000001</c:v>
                </c:pt>
                <c:pt idx="178">
                  <c:v>22.4</c:v>
                </c:pt>
                <c:pt idx="179">
                  <c:v>25.6</c:v>
                </c:pt>
                <c:pt idx="180">
                  <c:v>30.1</c:v>
                </c:pt>
                <c:pt idx="181">
                  <c:v>35.299999999999997</c:v>
                </c:pt>
                <c:pt idx="182">
                  <c:v>39.9</c:v>
                </c:pt>
                <c:pt idx="183">
                  <c:v>44.5</c:v>
                </c:pt>
                <c:pt idx="184">
                  <c:v>47.5</c:v>
                </c:pt>
                <c:pt idx="185">
                  <c:v>50.9</c:v>
                </c:pt>
                <c:pt idx="186">
                  <c:v>54.1</c:v>
                </c:pt>
                <c:pt idx="187">
                  <c:v>56.3</c:v>
                </c:pt>
                <c:pt idx="188">
                  <c:v>58.1</c:v>
                </c:pt>
                <c:pt idx="189">
                  <c:v>59.8</c:v>
                </c:pt>
                <c:pt idx="190">
                  <c:v>61.1</c:v>
                </c:pt>
                <c:pt idx="191">
                  <c:v>62.1</c:v>
                </c:pt>
                <c:pt idx="192">
                  <c:v>62.8</c:v>
                </c:pt>
                <c:pt idx="193">
                  <c:v>63.3</c:v>
                </c:pt>
                <c:pt idx="194">
                  <c:v>63.6</c:v>
                </c:pt>
                <c:pt idx="195">
                  <c:v>64</c:v>
                </c:pt>
                <c:pt idx="196">
                  <c:v>64.7</c:v>
                </c:pt>
                <c:pt idx="197">
                  <c:v>65.2</c:v>
                </c:pt>
                <c:pt idx="198">
                  <c:v>65.3</c:v>
                </c:pt>
                <c:pt idx="199">
                  <c:v>65.3</c:v>
                </c:pt>
                <c:pt idx="200">
                  <c:v>65.400000000000006</c:v>
                </c:pt>
                <c:pt idx="201">
                  <c:v>65.7</c:v>
                </c:pt>
                <c:pt idx="202">
                  <c:v>66</c:v>
                </c:pt>
                <c:pt idx="203">
                  <c:v>65.599999999999994</c:v>
                </c:pt>
                <c:pt idx="204">
                  <c:v>63.5</c:v>
                </c:pt>
                <c:pt idx="205">
                  <c:v>59.7</c:v>
                </c:pt>
                <c:pt idx="206">
                  <c:v>54.6</c:v>
                </c:pt>
                <c:pt idx="207">
                  <c:v>49.3</c:v>
                </c:pt>
                <c:pt idx="208">
                  <c:v>44.9</c:v>
                </c:pt>
                <c:pt idx="209">
                  <c:v>42.3</c:v>
                </c:pt>
                <c:pt idx="210">
                  <c:v>41.4</c:v>
                </c:pt>
                <c:pt idx="211">
                  <c:v>41.3</c:v>
                </c:pt>
                <c:pt idx="212">
                  <c:v>42.1</c:v>
                </c:pt>
                <c:pt idx="213">
                  <c:v>44.7</c:v>
                </c:pt>
                <c:pt idx="214">
                  <c:v>48.4</c:v>
                </c:pt>
                <c:pt idx="215">
                  <c:v>51.4</c:v>
                </c:pt>
                <c:pt idx="216">
                  <c:v>52.7</c:v>
                </c:pt>
                <c:pt idx="217">
                  <c:v>53</c:v>
                </c:pt>
                <c:pt idx="218">
                  <c:v>52.5</c:v>
                </c:pt>
                <c:pt idx="219">
                  <c:v>51.3</c:v>
                </c:pt>
                <c:pt idx="220">
                  <c:v>49.7</c:v>
                </c:pt>
                <c:pt idx="221">
                  <c:v>47.4</c:v>
                </c:pt>
                <c:pt idx="222">
                  <c:v>43.7</c:v>
                </c:pt>
                <c:pt idx="223">
                  <c:v>39.700000000000003</c:v>
                </c:pt>
                <c:pt idx="224">
                  <c:v>35.5</c:v>
                </c:pt>
                <c:pt idx="225">
                  <c:v>31.1</c:v>
                </c:pt>
                <c:pt idx="226">
                  <c:v>26.3</c:v>
                </c:pt>
                <c:pt idx="227">
                  <c:v>21.9</c:v>
                </c:pt>
                <c:pt idx="228">
                  <c:v>18</c:v>
                </c:pt>
                <c:pt idx="229">
                  <c:v>17</c:v>
                </c:pt>
                <c:pt idx="230">
                  <c:v>18</c:v>
                </c:pt>
                <c:pt idx="231">
                  <c:v>21.4</c:v>
                </c:pt>
                <c:pt idx="232">
                  <c:v>24.8</c:v>
                </c:pt>
                <c:pt idx="233">
                  <c:v>27.9</c:v>
                </c:pt>
                <c:pt idx="234">
                  <c:v>30.8</c:v>
                </c:pt>
                <c:pt idx="235">
                  <c:v>33</c:v>
                </c:pt>
                <c:pt idx="236">
                  <c:v>35.1</c:v>
                </c:pt>
                <c:pt idx="237">
                  <c:v>37.1</c:v>
                </c:pt>
                <c:pt idx="238">
                  <c:v>38.9</c:v>
                </c:pt>
                <c:pt idx="239">
                  <c:v>41.4</c:v>
                </c:pt>
                <c:pt idx="240">
                  <c:v>44</c:v>
                </c:pt>
                <c:pt idx="241">
                  <c:v>46.3</c:v>
                </c:pt>
                <c:pt idx="242">
                  <c:v>47.7</c:v>
                </c:pt>
                <c:pt idx="243">
                  <c:v>48.2</c:v>
                </c:pt>
                <c:pt idx="244">
                  <c:v>48.7</c:v>
                </c:pt>
                <c:pt idx="245">
                  <c:v>49.3</c:v>
                </c:pt>
                <c:pt idx="246">
                  <c:v>49.8</c:v>
                </c:pt>
                <c:pt idx="247">
                  <c:v>50.2</c:v>
                </c:pt>
                <c:pt idx="248">
                  <c:v>50.9</c:v>
                </c:pt>
                <c:pt idx="249">
                  <c:v>51.8</c:v>
                </c:pt>
                <c:pt idx="250">
                  <c:v>52.5</c:v>
                </c:pt>
                <c:pt idx="251">
                  <c:v>53.3</c:v>
                </c:pt>
                <c:pt idx="252">
                  <c:v>54.5</c:v>
                </c:pt>
                <c:pt idx="253">
                  <c:v>55.7</c:v>
                </c:pt>
                <c:pt idx="254">
                  <c:v>56.5</c:v>
                </c:pt>
                <c:pt idx="255">
                  <c:v>56.8</c:v>
                </c:pt>
                <c:pt idx="256">
                  <c:v>57</c:v>
                </c:pt>
                <c:pt idx="257">
                  <c:v>57.2</c:v>
                </c:pt>
                <c:pt idx="258">
                  <c:v>57.7</c:v>
                </c:pt>
                <c:pt idx="259">
                  <c:v>58.7</c:v>
                </c:pt>
                <c:pt idx="260">
                  <c:v>60.1</c:v>
                </c:pt>
                <c:pt idx="261">
                  <c:v>61.1</c:v>
                </c:pt>
                <c:pt idx="262">
                  <c:v>61.7</c:v>
                </c:pt>
                <c:pt idx="263">
                  <c:v>62.3</c:v>
                </c:pt>
                <c:pt idx="264">
                  <c:v>62.9</c:v>
                </c:pt>
                <c:pt idx="265">
                  <c:v>63.3</c:v>
                </c:pt>
                <c:pt idx="266">
                  <c:v>63.4</c:v>
                </c:pt>
                <c:pt idx="267">
                  <c:v>63.5</c:v>
                </c:pt>
                <c:pt idx="268">
                  <c:v>64.5</c:v>
                </c:pt>
                <c:pt idx="269">
                  <c:v>65.8</c:v>
                </c:pt>
                <c:pt idx="270">
                  <c:v>66.8</c:v>
                </c:pt>
                <c:pt idx="271">
                  <c:v>67.400000000000006</c:v>
                </c:pt>
                <c:pt idx="272">
                  <c:v>68.8</c:v>
                </c:pt>
                <c:pt idx="273">
                  <c:v>71.099999999999994</c:v>
                </c:pt>
                <c:pt idx="274">
                  <c:v>72.3</c:v>
                </c:pt>
                <c:pt idx="275">
                  <c:v>72.8</c:v>
                </c:pt>
                <c:pt idx="276">
                  <c:v>73.400000000000006</c:v>
                </c:pt>
                <c:pt idx="277">
                  <c:v>74.599999999999994</c:v>
                </c:pt>
                <c:pt idx="278">
                  <c:v>76</c:v>
                </c:pt>
                <c:pt idx="279">
                  <c:v>76.599999999999994</c:v>
                </c:pt>
                <c:pt idx="280">
                  <c:v>76.5</c:v>
                </c:pt>
                <c:pt idx="281">
                  <c:v>76.2</c:v>
                </c:pt>
                <c:pt idx="282">
                  <c:v>75.8</c:v>
                </c:pt>
                <c:pt idx="283">
                  <c:v>75.400000000000006</c:v>
                </c:pt>
                <c:pt idx="284">
                  <c:v>74.8</c:v>
                </c:pt>
                <c:pt idx="285">
                  <c:v>73.900000000000006</c:v>
                </c:pt>
                <c:pt idx="286">
                  <c:v>72.7</c:v>
                </c:pt>
                <c:pt idx="287">
                  <c:v>71.3</c:v>
                </c:pt>
                <c:pt idx="288">
                  <c:v>70.400000000000006</c:v>
                </c:pt>
                <c:pt idx="289">
                  <c:v>70</c:v>
                </c:pt>
                <c:pt idx="290">
                  <c:v>70</c:v>
                </c:pt>
                <c:pt idx="291">
                  <c:v>69</c:v>
                </c:pt>
                <c:pt idx="292">
                  <c:v>68</c:v>
                </c:pt>
                <c:pt idx="293">
                  <c:v>68</c:v>
                </c:pt>
                <c:pt idx="294">
                  <c:v>68</c:v>
                </c:pt>
                <c:pt idx="295">
                  <c:v>68.099999999999994</c:v>
                </c:pt>
                <c:pt idx="296">
                  <c:v>68.400000000000006</c:v>
                </c:pt>
                <c:pt idx="297">
                  <c:v>68.599999999999994</c:v>
                </c:pt>
                <c:pt idx="298">
                  <c:v>68.7</c:v>
                </c:pt>
                <c:pt idx="299">
                  <c:v>68.5</c:v>
                </c:pt>
                <c:pt idx="300">
                  <c:v>68.099999999999994</c:v>
                </c:pt>
                <c:pt idx="301">
                  <c:v>67.3</c:v>
                </c:pt>
                <c:pt idx="302">
                  <c:v>66.2</c:v>
                </c:pt>
                <c:pt idx="303">
                  <c:v>64.8</c:v>
                </c:pt>
                <c:pt idx="304">
                  <c:v>63.6</c:v>
                </c:pt>
                <c:pt idx="305">
                  <c:v>62.6</c:v>
                </c:pt>
                <c:pt idx="306">
                  <c:v>62.1</c:v>
                </c:pt>
                <c:pt idx="307">
                  <c:v>61.9</c:v>
                </c:pt>
                <c:pt idx="308">
                  <c:v>61.9</c:v>
                </c:pt>
                <c:pt idx="309">
                  <c:v>61.8</c:v>
                </c:pt>
                <c:pt idx="310">
                  <c:v>61.5</c:v>
                </c:pt>
                <c:pt idx="311">
                  <c:v>60.9</c:v>
                </c:pt>
                <c:pt idx="312">
                  <c:v>59.7</c:v>
                </c:pt>
                <c:pt idx="313">
                  <c:v>54.6</c:v>
                </c:pt>
                <c:pt idx="314">
                  <c:v>49.3</c:v>
                </c:pt>
                <c:pt idx="315">
                  <c:v>44.9</c:v>
                </c:pt>
                <c:pt idx="316">
                  <c:v>42.3</c:v>
                </c:pt>
                <c:pt idx="317">
                  <c:v>41.4</c:v>
                </c:pt>
                <c:pt idx="318">
                  <c:v>41.3</c:v>
                </c:pt>
                <c:pt idx="319">
                  <c:v>42.1</c:v>
                </c:pt>
                <c:pt idx="320">
                  <c:v>44.7</c:v>
                </c:pt>
                <c:pt idx="321">
                  <c:v>48.4</c:v>
                </c:pt>
                <c:pt idx="322">
                  <c:v>51.4</c:v>
                </c:pt>
                <c:pt idx="323">
                  <c:v>52.7</c:v>
                </c:pt>
                <c:pt idx="324">
                  <c:v>54</c:v>
                </c:pt>
                <c:pt idx="325">
                  <c:v>57</c:v>
                </c:pt>
                <c:pt idx="326">
                  <c:v>58.1</c:v>
                </c:pt>
                <c:pt idx="327">
                  <c:v>59.2</c:v>
                </c:pt>
                <c:pt idx="328">
                  <c:v>59</c:v>
                </c:pt>
                <c:pt idx="329">
                  <c:v>59.1</c:v>
                </c:pt>
                <c:pt idx="330">
                  <c:v>59.5</c:v>
                </c:pt>
                <c:pt idx="331">
                  <c:v>60.5</c:v>
                </c:pt>
                <c:pt idx="332">
                  <c:v>62.3</c:v>
                </c:pt>
                <c:pt idx="333">
                  <c:v>63.9</c:v>
                </c:pt>
                <c:pt idx="334">
                  <c:v>65.099999999999994</c:v>
                </c:pt>
                <c:pt idx="335">
                  <c:v>64.099999999999994</c:v>
                </c:pt>
                <c:pt idx="336">
                  <c:v>62.7</c:v>
                </c:pt>
                <c:pt idx="337">
                  <c:v>62</c:v>
                </c:pt>
                <c:pt idx="338">
                  <c:v>61.3</c:v>
                </c:pt>
                <c:pt idx="339">
                  <c:v>60.9</c:v>
                </c:pt>
                <c:pt idx="340">
                  <c:v>60.5</c:v>
                </c:pt>
                <c:pt idx="341">
                  <c:v>60.2</c:v>
                </c:pt>
                <c:pt idx="342">
                  <c:v>59.8</c:v>
                </c:pt>
                <c:pt idx="343">
                  <c:v>59.4</c:v>
                </c:pt>
                <c:pt idx="344">
                  <c:v>58.6</c:v>
                </c:pt>
                <c:pt idx="345">
                  <c:v>57.5</c:v>
                </c:pt>
                <c:pt idx="346">
                  <c:v>56.6</c:v>
                </c:pt>
                <c:pt idx="347">
                  <c:v>56</c:v>
                </c:pt>
                <c:pt idx="348">
                  <c:v>55.5</c:v>
                </c:pt>
                <c:pt idx="349">
                  <c:v>55</c:v>
                </c:pt>
                <c:pt idx="350">
                  <c:v>54.4</c:v>
                </c:pt>
                <c:pt idx="351">
                  <c:v>54.1</c:v>
                </c:pt>
                <c:pt idx="352">
                  <c:v>54</c:v>
                </c:pt>
                <c:pt idx="353">
                  <c:v>53.9</c:v>
                </c:pt>
                <c:pt idx="354">
                  <c:v>53.9</c:v>
                </c:pt>
                <c:pt idx="355">
                  <c:v>54</c:v>
                </c:pt>
                <c:pt idx="356">
                  <c:v>54.2</c:v>
                </c:pt>
                <c:pt idx="357">
                  <c:v>55</c:v>
                </c:pt>
                <c:pt idx="358">
                  <c:v>55.8</c:v>
                </c:pt>
                <c:pt idx="359">
                  <c:v>56.2</c:v>
                </c:pt>
                <c:pt idx="360">
                  <c:v>56.1</c:v>
                </c:pt>
                <c:pt idx="361">
                  <c:v>55.1</c:v>
                </c:pt>
                <c:pt idx="362">
                  <c:v>52.7</c:v>
                </c:pt>
                <c:pt idx="363">
                  <c:v>48.4</c:v>
                </c:pt>
                <c:pt idx="364">
                  <c:v>43.1</c:v>
                </c:pt>
                <c:pt idx="365">
                  <c:v>37.799999999999997</c:v>
                </c:pt>
                <c:pt idx="366">
                  <c:v>32.5</c:v>
                </c:pt>
                <c:pt idx="367">
                  <c:v>27.2</c:v>
                </c:pt>
                <c:pt idx="368">
                  <c:v>25.1</c:v>
                </c:pt>
                <c:pt idx="369">
                  <c:v>26</c:v>
                </c:pt>
                <c:pt idx="370">
                  <c:v>29.3</c:v>
                </c:pt>
                <c:pt idx="371">
                  <c:v>34.6</c:v>
                </c:pt>
                <c:pt idx="372">
                  <c:v>40.4</c:v>
                </c:pt>
                <c:pt idx="373">
                  <c:v>45.3</c:v>
                </c:pt>
                <c:pt idx="374">
                  <c:v>49</c:v>
                </c:pt>
                <c:pt idx="375">
                  <c:v>51.1</c:v>
                </c:pt>
                <c:pt idx="376">
                  <c:v>52.1</c:v>
                </c:pt>
                <c:pt idx="377">
                  <c:v>52.2</c:v>
                </c:pt>
                <c:pt idx="378">
                  <c:v>52.1</c:v>
                </c:pt>
                <c:pt idx="379">
                  <c:v>51.7</c:v>
                </c:pt>
                <c:pt idx="380">
                  <c:v>50.9</c:v>
                </c:pt>
                <c:pt idx="381">
                  <c:v>49.2</c:v>
                </c:pt>
                <c:pt idx="382">
                  <c:v>45.9</c:v>
                </c:pt>
                <c:pt idx="383">
                  <c:v>40.6</c:v>
                </c:pt>
                <c:pt idx="384">
                  <c:v>35.299999999999997</c:v>
                </c:pt>
                <c:pt idx="385">
                  <c:v>30</c:v>
                </c:pt>
                <c:pt idx="386">
                  <c:v>24.7</c:v>
                </c:pt>
                <c:pt idx="387">
                  <c:v>19.3</c:v>
                </c:pt>
                <c:pt idx="388">
                  <c:v>16</c:v>
                </c:pt>
                <c:pt idx="389">
                  <c:v>13.2</c:v>
                </c:pt>
                <c:pt idx="390">
                  <c:v>10.7</c:v>
                </c:pt>
                <c:pt idx="391">
                  <c:v>8.8000000000000007</c:v>
                </c:pt>
                <c:pt idx="392">
                  <c:v>7.2</c:v>
                </c:pt>
                <c:pt idx="393">
                  <c:v>5.5</c:v>
                </c:pt>
                <c:pt idx="394">
                  <c:v>3.2</c:v>
                </c:pt>
                <c:pt idx="395">
                  <c:v>1.1000000000000001</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numCache>
            </c:numRef>
          </c:yVal>
          <c:smooth val="1"/>
          <c:extLst>
            <c:ext xmlns:c16="http://schemas.microsoft.com/office/drawing/2014/chart" uri="{C3380CC4-5D6E-409C-BE32-E72D297353CC}">
              <c16:uniqueId val="{00000001-5A75-45BD-9860-6522DBC8F5AE}"/>
            </c:ext>
          </c:extLst>
        </c:ser>
        <c:ser>
          <c:idx val="2"/>
          <c:order val="2"/>
          <c:tx>
            <c:strRef>
              <c:f>'WLTC profile (1 trip)'!$A$1063</c:f>
              <c:strCache>
                <c:ptCount val="1"/>
                <c:pt idx="0">
                  <c:v>High</c:v>
                </c:pt>
              </c:strCache>
            </c:strRef>
          </c:tx>
          <c:spPr>
            <a:ln w="19050" cap="rnd">
              <a:solidFill>
                <a:schemeClr val="accent4"/>
              </a:solidFill>
              <a:round/>
            </a:ln>
            <a:effectLst/>
          </c:spPr>
          <c:marker>
            <c:symbol val="none"/>
          </c:marker>
          <c:xVal>
            <c:numRef>
              <c:f>'WLTC profile (1 trip)'!$B$1063:$B$1517</c:f>
              <c:numCache>
                <c:formatCode>General</c:formatCode>
                <c:ptCount val="455"/>
                <c:pt idx="0">
                  <c:v>1023</c:v>
                </c:pt>
                <c:pt idx="1">
                  <c:v>1024</c:v>
                </c:pt>
                <c:pt idx="2">
                  <c:v>1025</c:v>
                </c:pt>
                <c:pt idx="3">
                  <c:v>1026</c:v>
                </c:pt>
                <c:pt idx="4">
                  <c:v>1027</c:v>
                </c:pt>
                <c:pt idx="5">
                  <c:v>1028</c:v>
                </c:pt>
                <c:pt idx="6">
                  <c:v>1029</c:v>
                </c:pt>
                <c:pt idx="7">
                  <c:v>1030</c:v>
                </c:pt>
                <c:pt idx="8">
                  <c:v>1031</c:v>
                </c:pt>
                <c:pt idx="9">
                  <c:v>1032</c:v>
                </c:pt>
                <c:pt idx="10">
                  <c:v>1033</c:v>
                </c:pt>
                <c:pt idx="11">
                  <c:v>1034</c:v>
                </c:pt>
                <c:pt idx="12">
                  <c:v>1035</c:v>
                </c:pt>
                <c:pt idx="13">
                  <c:v>1036</c:v>
                </c:pt>
                <c:pt idx="14">
                  <c:v>1037</c:v>
                </c:pt>
                <c:pt idx="15">
                  <c:v>1038</c:v>
                </c:pt>
                <c:pt idx="16">
                  <c:v>1039</c:v>
                </c:pt>
                <c:pt idx="17">
                  <c:v>1040</c:v>
                </c:pt>
                <c:pt idx="18">
                  <c:v>1041</c:v>
                </c:pt>
                <c:pt idx="19">
                  <c:v>1042</c:v>
                </c:pt>
                <c:pt idx="20">
                  <c:v>1043</c:v>
                </c:pt>
                <c:pt idx="21">
                  <c:v>1044</c:v>
                </c:pt>
                <c:pt idx="22">
                  <c:v>1045</c:v>
                </c:pt>
                <c:pt idx="23">
                  <c:v>1046</c:v>
                </c:pt>
                <c:pt idx="24">
                  <c:v>1047</c:v>
                </c:pt>
                <c:pt idx="25">
                  <c:v>1048</c:v>
                </c:pt>
                <c:pt idx="26">
                  <c:v>1049</c:v>
                </c:pt>
                <c:pt idx="27">
                  <c:v>1050</c:v>
                </c:pt>
                <c:pt idx="28">
                  <c:v>1051</c:v>
                </c:pt>
                <c:pt idx="29">
                  <c:v>1052</c:v>
                </c:pt>
                <c:pt idx="30">
                  <c:v>1053</c:v>
                </c:pt>
                <c:pt idx="31">
                  <c:v>1054</c:v>
                </c:pt>
                <c:pt idx="32">
                  <c:v>1055</c:v>
                </c:pt>
                <c:pt idx="33">
                  <c:v>1056</c:v>
                </c:pt>
                <c:pt idx="34">
                  <c:v>1057</c:v>
                </c:pt>
                <c:pt idx="35">
                  <c:v>1058</c:v>
                </c:pt>
                <c:pt idx="36">
                  <c:v>1059</c:v>
                </c:pt>
                <c:pt idx="37">
                  <c:v>1060</c:v>
                </c:pt>
                <c:pt idx="38">
                  <c:v>1061</c:v>
                </c:pt>
                <c:pt idx="39">
                  <c:v>1062</c:v>
                </c:pt>
                <c:pt idx="40">
                  <c:v>1063</c:v>
                </c:pt>
                <c:pt idx="41">
                  <c:v>1064</c:v>
                </c:pt>
                <c:pt idx="42">
                  <c:v>1065</c:v>
                </c:pt>
                <c:pt idx="43">
                  <c:v>1066</c:v>
                </c:pt>
                <c:pt idx="44">
                  <c:v>1067</c:v>
                </c:pt>
                <c:pt idx="45">
                  <c:v>1068</c:v>
                </c:pt>
                <c:pt idx="46">
                  <c:v>1069</c:v>
                </c:pt>
                <c:pt idx="47">
                  <c:v>1070</c:v>
                </c:pt>
                <c:pt idx="48">
                  <c:v>1071</c:v>
                </c:pt>
                <c:pt idx="49">
                  <c:v>1072</c:v>
                </c:pt>
                <c:pt idx="50">
                  <c:v>1073</c:v>
                </c:pt>
                <c:pt idx="51">
                  <c:v>1074</c:v>
                </c:pt>
                <c:pt idx="52">
                  <c:v>1075</c:v>
                </c:pt>
                <c:pt idx="53">
                  <c:v>1076</c:v>
                </c:pt>
                <c:pt idx="54">
                  <c:v>1077</c:v>
                </c:pt>
                <c:pt idx="55">
                  <c:v>1078</c:v>
                </c:pt>
                <c:pt idx="56">
                  <c:v>1079</c:v>
                </c:pt>
                <c:pt idx="57">
                  <c:v>1080</c:v>
                </c:pt>
                <c:pt idx="58">
                  <c:v>1081</c:v>
                </c:pt>
                <c:pt idx="59">
                  <c:v>1082</c:v>
                </c:pt>
                <c:pt idx="60">
                  <c:v>1083</c:v>
                </c:pt>
                <c:pt idx="61">
                  <c:v>1084</c:v>
                </c:pt>
                <c:pt idx="62">
                  <c:v>1085</c:v>
                </c:pt>
                <c:pt idx="63">
                  <c:v>1086</c:v>
                </c:pt>
                <c:pt idx="64">
                  <c:v>1087</c:v>
                </c:pt>
                <c:pt idx="65">
                  <c:v>1088</c:v>
                </c:pt>
                <c:pt idx="66">
                  <c:v>1089</c:v>
                </c:pt>
                <c:pt idx="67">
                  <c:v>1090</c:v>
                </c:pt>
                <c:pt idx="68">
                  <c:v>1091</c:v>
                </c:pt>
                <c:pt idx="69">
                  <c:v>1092</c:v>
                </c:pt>
                <c:pt idx="70">
                  <c:v>1093</c:v>
                </c:pt>
                <c:pt idx="71">
                  <c:v>1094</c:v>
                </c:pt>
                <c:pt idx="72">
                  <c:v>1095</c:v>
                </c:pt>
                <c:pt idx="73">
                  <c:v>1096</c:v>
                </c:pt>
                <c:pt idx="74">
                  <c:v>1097</c:v>
                </c:pt>
                <c:pt idx="75">
                  <c:v>1098</c:v>
                </c:pt>
                <c:pt idx="76">
                  <c:v>1099</c:v>
                </c:pt>
                <c:pt idx="77">
                  <c:v>1100</c:v>
                </c:pt>
                <c:pt idx="78">
                  <c:v>1101</c:v>
                </c:pt>
                <c:pt idx="79">
                  <c:v>1102</c:v>
                </c:pt>
                <c:pt idx="80">
                  <c:v>1103</c:v>
                </c:pt>
                <c:pt idx="81">
                  <c:v>1104</c:v>
                </c:pt>
                <c:pt idx="82">
                  <c:v>1105</c:v>
                </c:pt>
                <c:pt idx="83">
                  <c:v>1106</c:v>
                </c:pt>
                <c:pt idx="84">
                  <c:v>1107</c:v>
                </c:pt>
                <c:pt idx="85">
                  <c:v>1108</c:v>
                </c:pt>
                <c:pt idx="86">
                  <c:v>1109</c:v>
                </c:pt>
                <c:pt idx="87">
                  <c:v>1110</c:v>
                </c:pt>
                <c:pt idx="88">
                  <c:v>1111</c:v>
                </c:pt>
                <c:pt idx="89">
                  <c:v>1112</c:v>
                </c:pt>
                <c:pt idx="90">
                  <c:v>1113</c:v>
                </c:pt>
                <c:pt idx="91">
                  <c:v>1114</c:v>
                </c:pt>
                <c:pt idx="92">
                  <c:v>1115</c:v>
                </c:pt>
                <c:pt idx="93">
                  <c:v>1116</c:v>
                </c:pt>
                <c:pt idx="94">
                  <c:v>1117</c:v>
                </c:pt>
                <c:pt idx="95">
                  <c:v>1118</c:v>
                </c:pt>
                <c:pt idx="96">
                  <c:v>1119</c:v>
                </c:pt>
                <c:pt idx="97">
                  <c:v>1120</c:v>
                </c:pt>
                <c:pt idx="98">
                  <c:v>1121</c:v>
                </c:pt>
                <c:pt idx="99">
                  <c:v>1122</c:v>
                </c:pt>
                <c:pt idx="100">
                  <c:v>1123</c:v>
                </c:pt>
                <c:pt idx="101">
                  <c:v>1124</c:v>
                </c:pt>
                <c:pt idx="102">
                  <c:v>1125</c:v>
                </c:pt>
                <c:pt idx="103">
                  <c:v>1126</c:v>
                </c:pt>
                <c:pt idx="104">
                  <c:v>1127</c:v>
                </c:pt>
                <c:pt idx="105">
                  <c:v>1128</c:v>
                </c:pt>
                <c:pt idx="106">
                  <c:v>1129</c:v>
                </c:pt>
                <c:pt idx="107">
                  <c:v>1130</c:v>
                </c:pt>
                <c:pt idx="108">
                  <c:v>1131</c:v>
                </c:pt>
                <c:pt idx="109">
                  <c:v>1132</c:v>
                </c:pt>
                <c:pt idx="110">
                  <c:v>1133</c:v>
                </c:pt>
                <c:pt idx="111">
                  <c:v>1134</c:v>
                </c:pt>
                <c:pt idx="112">
                  <c:v>1135</c:v>
                </c:pt>
                <c:pt idx="113">
                  <c:v>1136</c:v>
                </c:pt>
                <c:pt idx="114">
                  <c:v>1137</c:v>
                </c:pt>
                <c:pt idx="115">
                  <c:v>1138</c:v>
                </c:pt>
                <c:pt idx="116">
                  <c:v>1139</c:v>
                </c:pt>
                <c:pt idx="117">
                  <c:v>1140</c:v>
                </c:pt>
                <c:pt idx="118">
                  <c:v>1141</c:v>
                </c:pt>
                <c:pt idx="119">
                  <c:v>1142</c:v>
                </c:pt>
                <c:pt idx="120">
                  <c:v>1143</c:v>
                </c:pt>
                <c:pt idx="121">
                  <c:v>1144</c:v>
                </c:pt>
                <c:pt idx="122">
                  <c:v>1145</c:v>
                </c:pt>
                <c:pt idx="123">
                  <c:v>1146</c:v>
                </c:pt>
                <c:pt idx="124">
                  <c:v>1147</c:v>
                </c:pt>
                <c:pt idx="125">
                  <c:v>1148</c:v>
                </c:pt>
                <c:pt idx="126">
                  <c:v>1149</c:v>
                </c:pt>
                <c:pt idx="127">
                  <c:v>1150</c:v>
                </c:pt>
                <c:pt idx="128">
                  <c:v>1151</c:v>
                </c:pt>
                <c:pt idx="129">
                  <c:v>1152</c:v>
                </c:pt>
                <c:pt idx="130">
                  <c:v>1153</c:v>
                </c:pt>
                <c:pt idx="131">
                  <c:v>1154</c:v>
                </c:pt>
                <c:pt idx="132">
                  <c:v>1155</c:v>
                </c:pt>
                <c:pt idx="133">
                  <c:v>1156</c:v>
                </c:pt>
                <c:pt idx="134">
                  <c:v>1157</c:v>
                </c:pt>
                <c:pt idx="135">
                  <c:v>1158</c:v>
                </c:pt>
                <c:pt idx="136">
                  <c:v>1159</c:v>
                </c:pt>
                <c:pt idx="137">
                  <c:v>1160</c:v>
                </c:pt>
                <c:pt idx="138">
                  <c:v>1161</c:v>
                </c:pt>
                <c:pt idx="139">
                  <c:v>1162</c:v>
                </c:pt>
                <c:pt idx="140">
                  <c:v>1163</c:v>
                </c:pt>
                <c:pt idx="141">
                  <c:v>1164</c:v>
                </c:pt>
                <c:pt idx="142">
                  <c:v>1165</c:v>
                </c:pt>
                <c:pt idx="143">
                  <c:v>1166</c:v>
                </c:pt>
                <c:pt idx="144">
                  <c:v>1167</c:v>
                </c:pt>
                <c:pt idx="145">
                  <c:v>1168</c:v>
                </c:pt>
                <c:pt idx="146">
                  <c:v>1169</c:v>
                </c:pt>
                <c:pt idx="147">
                  <c:v>1170</c:v>
                </c:pt>
                <c:pt idx="148">
                  <c:v>1171</c:v>
                </c:pt>
                <c:pt idx="149">
                  <c:v>1172</c:v>
                </c:pt>
                <c:pt idx="150">
                  <c:v>1173</c:v>
                </c:pt>
                <c:pt idx="151">
                  <c:v>1174</c:v>
                </c:pt>
                <c:pt idx="152">
                  <c:v>1175</c:v>
                </c:pt>
                <c:pt idx="153">
                  <c:v>1176</c:v>
                </c:pt>
                <c:pt idx="154">
                  <c:v>1177</c:v>
                </c:pt>
                <c:pt idx="155">
                  <c:v>1178</c:v>
                </c:pt>
                <c:pt idx="156">
                  <c:v>1179</c:v>
                </c:pt>
                <c:pt idx="157">
                  <c:v>1180</c:v>
                </c:pt>
                <c:pt idx="158">
                  <c:v>1181</c:v>
                </c:pt>
                <c:pt idx="159">
                  <c:v>1182</c:v>
                </c:pt>
                <c:pt idx="160">
                  <c:v>1183</c:v>
                </c:pt>
                <c:pt idx="161">
                  <c:v>1184</c:v>
                </c:pt>
                <c:pt idx="162">
                  <c:v>1185</c:v>
                </c:pt>
                <c:pt idx="163">
                  <c:v>1186</c:v>
                </c:pt>
                <c:pt idx="164">
                  <c:v>1187</c:v>
                </c:pt>
                <c:pt idx="165">
                  <c:v>1188</c:v>
                </c:pt>
                <c:pt idx="166">
                  <c:v>1189</c:v>
                </c:pt>
                <c:pt idx="167">
                  <c:v>1190</c:v>
                </c:pt>
                <c:pt idx="168">
                  <c:v>1191</c:v>
                </c:pt>
                <c:pt idx="169">
                  <c:v>1192</c:v>
                </c:pt>
                <c:pt idx="170">
                  <c:v>1193</c:v>
                </c:pt>
                <c:pt idx="171">
                  <c:v>1194</c:v>
                </c:pt>
                <c:pt idx="172">
                  <c:v>1195</c:v>
                </c:pt>
                <c:pt idx="173">
                  <c:v>1196</c:v>
                </c:pt>
                <c:pt idx="174">
                  <c:v>1197</c:v>
                </c:pt>
                <c:pt idx="175">
                  <c:v>1198</c:v>
                </c:pt>
                <c:pt idx="176">
                  <c:v>1199</c:v>
                </c:pt>
                <c:pt idx="177">
                  <c:v>1200</c:v>
                </c:pt>
                <c:pt idx="178">
                  <c:v>1201</c:v>
                </c:pt>
                <c:pt idx="179">
                  <c:v>1202</c:v>
                </c:pt>
                <c:pt idx="180">
                  <c:v>1203</c:v>
                </c:pt>
                <c:pt idx="181">
                  <c:v>1204</c:v>
                </c:pt>
                <c:pt idx="182">
                  <c:v>1205</c:v>
                </c:pt>
                <c:pt idx="183">
                  <c:v>1206</c:v>
                </c:pt>
                <c:pt idx="184">
                  <c:v>1207</c:v>
                </c:pt>
                <c:pt idx="185">
                  <c:v>1208</c:v>
                </c:pt>
                <c:pt idx="186">
                  <c:v>1209</c:v>
                </c:pt>
                <c:pt idx="187">
                  <c:v>1210</c:v>
                </c:pt>
                <c:pt idx="188">
                  <c:v>1211</c:v>
                </c:pt>
                <c:pt idx="189">
                  <c:v>1212</c:v>
                </c:pt>
                <c:pt idx="190">
                  <c:v>1213</c:v>
                </c:pt>
                <c:pt idx="191">
                  <c:v>1214</c:v>
                </c:pt>
                <c:pt idx="192">
                  <c:v>1215</c:v>
                </c:pt>
                <c:pt idx="193">
                  <c:v>1216</c:v>
                </c:pt>
                <c:pt idx="194">
                  <c:v>1217</c:v>
                </c:pt>
                <c:pt idx="195">
                  <c:v>1218</c:v>
                </c:pt>
                <c:pt idx="196">
                  <c:v>1219</c:v>
                </c:pt>
                <c:pt idx="197">
                  <c:v>1220</c:v>
                </c:pt>
                <c:pt idx="198">
                  <c:v>1221</c:v>
                </c:pt>
                <c:pt idx="199">
                  <c:v>1222</c:v>
                </c:pt>
                <c:pt idx="200">
                  <c:v>1223</c:v>
                </c:pt>
                <c:pt idx="201">
                  <c:v>1224</c:v>
                </c:pt>
                <c:pt idx="202">
                  <c:v>1225</c:v>
                </c:pt>
                <c:pt idx="203">
                  <c:v>1226</c:v>
                </c:pt>
                <c:pt idx="204">
                  <c:v>1227</c:v>
                </c:pt>
                <c:pt idx="205">
                  <c:v>1228</c:v>
                </c:pt>
                <c:pt idx="206">
                  <c:v>1229</c:v>
                </c:pt>
                <c:pt idx="207">
                  <c:v>1230</c:v>
                </c:pt>
                <c:pt idx="208">
                  <c:v>1231</c:v>
                </c:pt>
                <c:pt idx="209">
                  <c:v>1232</c:v>
                </c:pt>
                <c:pt idx="210">
                  <c:v>1233</c:v>
                </c:pt>
                <c:pt idx="211">
                  <c:v>1234</c:v>
                </c:pt>
                <c:pt idx="212">
                  <c:v>1235</c:v>
                </c:pt>
                <c:pt idx="213">
                  <c:v>1236</c:v>
                </c:pt>
                <c:pt idx="214">
                  <c:v>1237</c:v>
                </c:pt>
                <c:pt idx="215">
                  <c:v>1238</c:v>
                </c:pt>
                <c:pt idx="216">
                  <c:v>1239</c:v>
                </c:pt>
                <c:pt idx="217">
                  <c:v>1240</c:v>
                </c:pt>
                <c:pt idx="218">
                  <c:v>1241</c:v>
                </c:pt>
                <c:pt idx="219">
                  <c:v>1242</c:v>
                </c:pt>
                <c:pt idx="220">
                  <c:v>1243</c:v>
                </c:pt>
                <c:pt idx="221">
                  <c:v>1244</c:v>
                </c:pt>
                <c:pt idx="222">
                  <c:v>1245</c:v>
                </c:pt>
                <c:pt idx="223">
                  <c:v>1246</c:v>
                </c:pt>
                <c:pt idx="224">
                  <c:v>1247</c:v>
                </c:pt>
                <c:pt idx="225">
                  <c:v>1248</c:v>
                </c:pt>
                <c:pt idx="226">
                  <c:v>1249</c:v>
                </c:pt>
                <c:pt idx="227">
                  <c:v>1250</c:v>
                </c:pt>
                <c:pt idx="228">
                  <c:v>1251</c:v>
                </c:pt>
                <c:pt idx="229">
                  <c:v>1252</c:v>
                </c:pt>
                <c:pt idx="230">
                  <c:v>1253</c:v>
                </c:pt>
                <c:pt idx="231">
                  <c:v>1254</c:v>
                </c:pt>
                <c:pt idx="232">
                  <c:v>1255</c:v>
                </c:pt>
                <c:pt idx="233">
                  <c:v>1256</c:v>
                </c:pt>
                <c:pt idx="234">
                  <c:v>1257</c:v>
                </c:pt>
                <c:pt idx="235">
                  <c:v>1258</c:v>
                </c:pt>
                <c:pt idx="236">
                  <c:v>1259</c:v>
                </c:pt>
                <c:pt idx="237">
                  <c:v>1260</c:v>
                </c:pt>
                <c:pt idx="238">
                  <c:v>1261</c:v>
                </c:pt>
                <c:pt idx="239">
                  <c:v>1262</c:v>
                </c:pt>
                <c:pt idx="240">
                  <c:v>1263</c:v>
                </c:pt>
                <c:pt idx="241">
                  <c:v>1264</c:v>
                </c:pt>
                <c:pt idx="242">
                  <c:v>1265</c:v>
                </c:pt>
                <c:pt idx="243">
                  <c:v>1266</c:v>
                </c:pt>
                <c:pt idx="244">
                  <c:v>1267</c:v>
                </c:pt>
                <c:pt idx="245">
                  <c:v>1268</c:v>
                </c:pt>
                <c:pt idx="246">
                  <c:v>1269</c:v>
                </c:pt>
                <c:pt idx="247">
                  <c:v>1270</c:v>
                </c:pt>
                <c:pt idx="248">
                  <c:v>1271</c:v>
                </c:pt>
                <c:pt idx="249">
                  <c:v>1272</c:v>
                </c:pt>
                <c:pt idx="250">
                  <c:v>1273</c:v>
                </c:pt>
                <c:pt idx="251">
                  <c:v>1274</c:v>
                </c:pt>
                <c:pt idx="252">
                  <c:v>1275</c:v>
                </c:pt>
                <c:pt idx="253">
                  <c:v>1276</c:v>
                </c:pt>
                <c:pt idx="254">
                  <c:v>1277</c:v>
                </c:pt>
                <c:pt idx="255">
                  <c:v>1278</c:v>
                </c:pt>
                <c:pt idx="256">
                  <c:v>1279</c:v>
                </c:pt>
                <c:pt idx="257">
                  <c:v>1280</c:v>
                </c:pt>
                <c:pt idx="258">
                  <c:v>1281</c:v>
                </c:pt>
                <c:pt idx="259">
                  <c:v>1282</c:v>
                </c:pt>
                <c:pt idx="260">
                  <c:v>1283</c:v>
                </c:pt>
                <c:pt idx="261">
                  <c:v>1284</c:v>
                </c:pt>
                <c:pt idx="262">
                  <c:v>1285</c:v>
                </c:pt>
                <c:pt idx="263">
                  <c:v>1286</c:v>
                </c:pt>
                <c:pt idx="264">
                  <c:v>1287</c:v>
                </c:pt>
                <c:pt idx="265">
                  <c:v>1288</c:v>
                </c:pt>
                <c:pt idx="266">
                  <c:v>1289</c:v>
                </c:pt>
                <c:pt idx="267">
                  <c:v>1290</c:v>
                </c:pt>
                <c:pt idx="268">
                  <c:v>1291</c:v>
                </c:pt>
                <c:pt idx="269">
                  <c:v>1292</c:v>
                </c:pt>
                <c:pt idx="270">
                  <c:v>1293</c:v>
                </c:pt>
                <c:pt idx="271">
                  <c:v>1294</c:v>
                </c:pt>
                <c:pt idx="272">
                  <c:v>1295</c:v>
                </c:pt>
                <c:pt idx="273">
                  <c:v>1296</c:v>
                </c:pt>
                <c:pt idx="274">
                  <c:v>1297</c:v>
                </c:pt>
                <c:pt idx="275">
                  <c:v>1298</c:v>
                </c:pt>
                <c:pt idx="276">
                  <c:v>1299</c:v>
                </c:pt>
                <c:pt idx="277">
                  <c:v>1300</c:v>
                </c:pt>
                <c:pt idx="278">
                  <c:v>1301</c:v>
                </c:pt>
                <c:pt idx="279">
                  <c:v>1302</c:v>
                </c:pt>
                <c:pt idx="280">
                  <c:v>1303</c:v>
                </c:pt>
                <c:pt idx="281">
                  <c:v>1304</c:v>
                </c:pt>
                <c:pt idx="282">
                  <c:v>1305</c:v>
                </c:pt>
                <c:pt idx="283">
                  <c:v>1306</c:v>
                </c:pt>
                <c:pt idx="284">
                  <c:v>1307</c:v>
                </c:pt>
                <c:pt idx="285">
                  <c:v>1308</c:v>
                </c:pt>
                <c:pt idx="286">
                  <c:v>1309</c:v>
                </c:pt>
                <c:pt idx="287">
                  <c:v>1310</c:v>
                </c:pt>
                <c:pt idx="288">
                  <c:v>1311</c:v>
                </c:pt>
                <c:pt idx="289">
                  <c:v>1312</c:v>
                </c:pt>
                <c:pt idx="290">
                  <c:v>1313</c:v>
                </c:pt>
                <c:pt idx="291">
                  <c:v>1314</c:v>
                </c:pt>
                <c:pt idx="292">
                  <c:v>1315</c:v>
                </c:pt>
                <c:pt idx="293">
                  <c:v>1316</c:v>
                </c:pt>
                <c:pt idx="294">
                  <c:v>1317</c:v>
                </c:pt>
                <c:pt idx="295">
                  <c:v>1318</c:v>
                </c:pt>
                <c:pt idx="296">
                  <c:v>1319</c:v>
                </c:pt>
                <c:pt idx="297">
                  <c:v>1320</c:v>
                </c:pt>
                <c:pt idx="298">
                  <c:v>1321</c:v>
                </c:pt>
                <c:pt idx="299">
                  <c:v>1322</c:v>
                </c:pt>
                <c:pt idx="300">
                  <c:v>1323</c:v>
                </c:pt>
                <c:pt idx="301">
                  <c:v>1324</c:v>
                </c:pt>
                <c:pt idx="302">
                  <c:v>1325</c:v>
                </c:pt>
                <c:pt idx="303">
                  <c:v>1326</c:v>
                </c:pt>
                <c:pt idx="304">
                  <c:v>1327</c:v>
                </c:pt>
                <c:pt idx="305">
                  <c:v>1328</c:v>
                </c:pt>
                <c:pt idx="306">
                  <c:v>1329</c:v>
                </c:pt>
                <c:pt idx="307">
                  <c:v>1330</c:v>
                </c:pt>
                <c:pt idx="308">
                  <c:v>1331</c:v>
                </c:pt>
                <c:pt idx="309">
                  <c:v>1332</c:v>
                </c:pt>
                <c:pt idx="310">
                  <c:v>1333</c:v>
                </c:pt>
                <c:pt idx="311">
                  <c:v>1334</c:v>
                </c:pt>
                <c:pt idx="312">
                  <c:v>1335</c:v>
                </c:pt>
                <c:pt idx="313">
                  <c:v>1336</c:v>
                </c:pt>
                <c:pt idx="314">
                  <c:v>1337</c:v>
                </c:pt>
                <c:pt idx="315">
                  <c:v>1338</c:v>
                </c:pt>
                <c:pt idx="316">
                  <c:v>1339</c:v>
                </c:pt>
                <c:pt idx="317">
                  <c:v>1340</c:v>
                </c:pt>
                <c:pt idx="318">
                  <c:v>1341</c:v>
                </c:pt>
                <c:pt idx="319">
                  <c:v>1342</c:v>
                </c:pt>
                <c:pt idx="320">
                  <c:v>1343</c:v>
                </c:pt>
                <c:pt idx="321">
                  <c:v>1344</c:v>
                </c:pt>
                <c:pt idx="322">
                  <c:v>1345</c:v>
                </c:pt>
                <c:pt idx="323">
                  <c:v>1346</c:v>
                </c:pt>
                <c:pt idx="324">
                  <c:v>1347</c:v>
                </c:pt>
                <c:pt idx="325">
                  <c:v>1348</c:v>
                </c:pt>
                <c:pt idx="326">
                  <c:v>1349</c:v>
                </c:pt>
                <c:pt idx="327">
                  <c:v>1350</c:v>
                </c:pt>
                <c:pt idx="328">
                  <c:v>1351</c:v>
                </c:pt>
                <c:pt idx="329">
                  <c:v>1352</c:v>
                </c:pt>
                <c:pt idx="330">
                  <c:v>1353</c:v>
                </c:pt>
                <c:pt idx="331">
                  <c:v>1354</c:v>
                </c:pt>
                <c:pt idx="332">
                  <c:v>1355</c:v>
                </c:pt>
                <c:pt idx="333">
                  <c:v>1356</c:v>
                </c:pt>
                <c:pt idx="334">
                  <c:v>1357</c:v>
                </c:pt>
                <c:pt idx="335">
                  <c:v>1358</c:v>
                </c:pt>
                <c:pt idx="336">
                  <c:v>1359</c:v>
                </c:pt>
                <c:pt idx="337">
                  <c:v>1360</c:v>
                </c:pt>
                <c:pt idx="338">
                  <c:v>1361</c:v>
                </c:pt>
                <c:pt idx="339">
                  <c:v>1362</c:v>
                </c:pt>
                <c:pt idx="340">
                  <c:v>1363</c:v>
                </c:pt>
                <c:pt idx="341">
                  <c:v>1364</c:v>
                </c:pt>
                <c:pt idx="342">
                  <c:v>1365</c:v>
                </c:pt>
                <c:pt idx="343">
                  <c:v>1366</c:v>
                </c:pt>
                <c:pt idx="344">
                  <c:v>1367</c:v>
                </c:pt>
                <c:pt idx="345">
                  <c:v>1368</c:v>
                </c:pt>
                <c:pt idx="346">
                  <c:v>1369</c:v>
                </c:pt>
                <c:pt idx="347">
                  <c:v>1370</c:v>
                </c:pt>
                <c:pt idx="348">
                  <c:v>1371</c:v>
                </c:pt>
                <c:pt idx="349">
                  <c:v>1372</c:v>
                </c:pt>
                <c:pt idx="350">
                  <c:v>1373</c:v>
                </c:pt>
                <c:pt idx="351">
                  <c:v>1374</c:v>
                </c:pt>
                <c:pt idx="352">
                  <c:v>1375</c:v>
                </c:pt>
                <c:pt idx="353">
                  <c:v>1376</c:v>
                </c:pt>
                <c:pt idx="354">
                  <c:v>1377</c:v>
                </c:pt>
                <c:pt idx="355">
                  <c:v>1378</c:v>
                </c:pt>
                <c:pt idx="356">
                  <c:v>1379</c:v>
                </c:pt>
                <c:pt idx="357">
                  <c:v>1380</c:v>
                </c:pt>
                <c:pt idx="358">
                  <c:v>1381</c:v>
                </c:pt>
                <c:pt idx="359">
                  <c:v>1382</c:v>
                </c:pt>
                <c:pt idx="360">
                  <c:v>1383</c:v>
                </c:pt>
                <c:pt idx="361">
                  <c:v>1384</c:v>
                </c:pt>
                <c:pt idx="362">
                  <c:v>1385</c:v>
                </c:pt>
                <c:pt idx="363">
                  <c:v>1386</c:v>
                </c:pt>
                <c:pt idx="364">
                  <c:v>1387</c:v>
                </c:pt>
                <c:pt idx="365">
                  <c:v>1388</c:v>
                </c:pt>
                <c:pt idx="366">
                  <c:v>1389</c:v>
                </c:pt>
                <c:pt idx="367">
                  <c:v>1390</c:v>
                </c:pt>
                <c:pt idx="368">
                  <c:v>1391</c:v>
                </c:pt>
                <c:pt idx="369">
                  <c:v>1392</c:v>
                </c:pt>
                <c:pt idx="370">
                  <c:v>1393</c:v>
                </c:pt>
                <c:pt idx="371">
                  <c:v>1394</c:v>
                </c:pt>
                <c:pt idx="372">
                  <c:v>1395</c:v>
                </c:pt>
                <c:pt idx="373">
                  <c:v>1396</c:v>
                </c:pt>
                <c:pt idx="374">
                  <c:v>1397</c:v>
                </c:pt>
                <c:pt idx="375">
                  <c:v>1398</c:v>
                </c:pt>
                <c:pt idx="376">
                  <c:v>1399</c:v>
                </c:pt>
                <c:pt idx="377">
                  <c:v>1400</c:v>
                </c:pt>
                <c:pt idx="378">
                  <c:v>1401</c:v>
                </c:pt>
                <c:pt idx="379">
                  <c:v>1402</c:v>
                </c:pt>
                <c:pt idx="380">
                  <c:v>1403</c:v>
                </c:pt>
                <c:pt idx="381">
                  <c:v>1404</c:v>
                </c:pt>
                <c:pt idx="382">
                  <c:v>1405</c:v>
                </c:pt>
                <c:pt idx="383">
                  <c:v>1406</c:v>
                </c:pt>
                <c:pt idx="384">
                  <c:v>1407</c:v>
                </c:pt>
                <c:pt idx="385">
                  <c:v>1408</c:v>
                </c:pt>
                <c:pt idx="386">
                  <c:v>1409</c:v>
                </c:pt>
                <c:pt idx="387">
                  <c:v>1410</c:v>
                </c:pt>
                <c:pt idx="388">
                  <c:v>1411</c:v>
                </c:pt>
                <c:pt idx="389">
                  <c:v>1412</c:v>
                </c:pt>
                <c:pt idx="390">
                  <c:v>1413</c:v>
                </c:pt>
                <c:pt idx="391">
                  <c:v>1414</c:v>
                </c:pt>
                <c:pt idx="392">
                  <c:v>1415</c:v>
                </c:pt>
                <c:pt idx="393">
                  <c:v>1416</c:v>
                </c:pt>
                <c:pt idx="394">
                  <c:v>1417</c:v>
                </c:pt>
                <c:pt idx="395">
                  <c:v>1418</c:v>
                </c:pt>
                <c:pt idx="396">
                  <c:v>1419</c:v>
                </c:pt>
                <c:pt idx="397">
                  <c:v>1420</c:v>
                </c:pt>
                <c:pt idx="398">
                  <c:v>1421</c:v>
                </c:pt>
                <c:pt idx="399">
                  <c:v>1422</c:v>
                </c:pt>
                <c:pt idx="400">
                  <c:v>1423</c:v>
                </c:pt>
                <c:pt idx="401">
                  <c:v>1424</c:v>
                </c:pt>
                <c:pt idx="402">
                  <c:v>1425</c:v>
                </c:pt>
                <c:pt idx="403">
                  <c:v>1426</c:v>
                </c:pt>
                <c:pt idx="404">
                  <c:v>1427</c:v>
                </c:pt>
                <c:pt idx="405">
                  <c:v>1428</c:v>
                </c:pt>
                <c:pt idx="406">
                  <c:v>1429</c:v>
                </c:pt>
                <c:pt idx="407">
                  <c:v>1430</c:v>
                </c:pt>
                <c:pt idx="408">
                  <c:v>1431</c:v>
                </c:pt>
                <c:pt idx="409">
                  <c:v>1432</c:v>
                </c:pt>
                <c:pt idx="410">
                  <c:v>1433</c:v>
                </c:pt>
                <c:pt idx="411">
                  <c:v>1434</c:v>
                </c:pt>
                <c:pt idx="412">
                  <c:v>1435</c:v>
                </c:pt>
                <c:pt idx="413">
                  <c:v>1436</c:v>
                </c:pt>
                <c:pt idx="414">
                  <c:v>1437</c:v>
                </c:pt>
                <c:pt idx="415">
                  <c:v>1438</c:v>
                </c:pt>
                <c:pt idx="416">
                  <c:v>1439</c:v>
                </c:pt>
                <c:pt idx="417">
                  <c:v>1440</c:v>
                </c:pt>
                <c:pt idx="418">
                  <c:v>1441</c:v>
                </c:pt>
                <c:pt idx="419">
                  <c:v>1442</c:v>
                </c:pt>
                <c:pt idx="420">
                  <c:v>1443</c:v>
                </c:pt>
                <c:pt idx="421">
                  <c:v>1444</c:v>
                </c:pt>
                <c:pt idx="422">
                  <c:v>1445</c:v>
                </c:pt>
                <c:pt idx="423">
                  <c:v>1446</c:v>
                </c:pt>
                <c:pt idx="424">
                  <c:v>1447</c:v>
                </c:pt>
                <c:pt idx="425">
                  <c:v>1448</c:v>
                </c:pt>
                <c:pt idx="426">
                  <c:v>1449</c:v>
                </c:pt>
                <c:pt idx="427">
                  <c:v>1450</c:v>
                </c:pt>
                <c:pt idx="428">
                  <c:v>1451</c:v>
                </c:pt>
                <c:pt idx="429">
                  <c:v>1452</c:v>
                </c:pt>
                <c:pt idx="430">
                  <c:v>1453</c:v>
                </c:pt>
                <c:pt idx="431">
                  <c:v>1454</c:v>
                </c:pt>
                <c:pt idx="432">
                  <c:v>1455</c:v>
                </c:pt>
                <c:pt idx="433">
                  <c:v>1456</c:v>
                </c:pt>
                <c:pt idx="434">
                  <c:v>1457</c:v>
                </c:pt>
                <c:pt idx="435">
                  <c:v>1458</c:v>
                </c:pt>
                <c:pt idx="436">
                  <c:v>1459</c:v>
                </c:pt>
                <c:pt idx="437">
                  <c:v>1460</c:v>
                </c:pt>
                <c:pt idx="438">
                  <c:v>1461</c:v>
                </c:pt>
                <c:pt idx="439">
                  <c:v>1462</c:v>
                </c:pt>
                <c:pt idx="440">
                  <c:v>1463</c:v>
                </c:pt>
                <c:pt idx="441">
                  <c:v>1464</c:v>
                </c:pt>
                <c:pt idx="442">
                  <c:v>1465</c:v>
                </c:pt>
                <c:pt idx="443">
                  <c:v>1466</c:v>
                </c:pt>
                <c:pt idx="444">
                  <c:v>1467</c:v>
                </c:pt>
                <c:pt idx="445">
                  <c:v>1468</c:v>
                </c:pt>
                <c:pt idx="446">
                  <c:v>1469</c:v>
                </c:pt>
                <c:pt idx="447">
                  <c:v>1470</c:v>
                </c:pt>
                <c:pt idx="448">
                  <c:v>1471</c:v>
                </c:pt>
                <c:pt idx="449">
                  <c:v>1472</c:v>
                </c:pt>
                <c:pt idx="450">
                  <c:v>1473</c:v>
                </c:pt>
                <c:pt idx="451">
                  <c:v>1474</c:v>
                </c:pt>
                <c:pt idx="452">
                  <c:v>1475</c:v>
                </c:pt>
                <c:pt idx="453">
                  <c:v>1476</c:v>
                </c:pt>
                <c:pt idx="454">
                  <c:v>1477</c:v>
                </c:pt>
              </c:numCache>
            </c:numRef>
          </c:xVal>
          <c:yVal>
            <c:numRef>
              <c:f>'WLTC profile (1 trip)'!$D$1063:$D$1517</c:f>
              <c:numCache>
                <c:formatCode>0.0_ </c:formatCode>
                <c:ptCount val="455"/>
                <c:pt idx="0">
                  <c:v>0</c:v>
                </c:pt>
                <c:pt idx="1">
                  <c:v>0</c:v>
                </c:pt>
                <c:pt idx="2">
                  <c:v>0</c:v>
                </c:pt>
                <c:pt idx="3">
                  <c:v>0</c:v>
                </c:pt>
                <c:pt idx="4">
                  <c:v>0.8</c:v>
                </c:pt>
                <c:pt idx="5">
                  <c:v>3.6</c:v>
                </c:pt>
                <c:pt idx="6">
                  <c:v>8.6</c:v>
                </c:pt>
                <c:pt idx="7">
                  <c:v>14.6</c:v>
                </c:pt>
                <c:pt idx="8">
                  <c:v>20</c:v>
                </c:pt>
                <c:pt idx="9">
                  <c:v>24.4</c:v>
                </c:pt>
                <c:pt idx="10">
                  <c:v>28.2</c:v>
                </c:pt>
                <c:pt idx="11">
                  <c:v>31.7</c:v>
                </c:pt>
                <c:pt idx="12">
                  <c:v>35</c:v>
                </c:pt>
                <c:pt idx="13">
                  <c:v>37.6</c:v>
                </c:pt>
                <c:pt idx="14">
                  <c:v>39.700000000000003</c:v>
                </c:pt>
                <c:pt idx="15">
                  <c:v>41.5</c:v>
                </c:pt>
                <c:pt idx="16">
                  <c:v>43.6</c:v>
                </c:pt>
                <c:pt idx="17">
                  <c:v>46</c:v>
                </c:pt>
                <c:pt idx="18">
                  <c:v>48.4</c:v>
                </c:pt>
                <c:pt idx="19">
                  <c:v>50.5</c:v>
                </c:pt>
                <c:pt idx="20">
                  <c:v>51.9</c:v>
                </c:pt>
                <c:pt idx="21">
                  <c:v>52.6</c:v>
                </c:pt>
                <c:pt idx="22">
                  <c:v>52.8</c:v>
                </c:pt>
                <c:pt idx="23">
                  <c:v>52.9</c:v>
                </c:pt>
                <c:pt idx="24">
                  <c:v>53.1</c:v>
                </c:pt>
                <c:pt idx="25">
                  <c:v>53.3</c:v>
                </c:pt>
                <c:pt idx="26">
                  <c:v>53.1</c:v>
                </c:pt>
                <c:pt idx="27">
                  <c:v>52.3</c:v>
                </c:pt>
                <c:pt idx="28">
                  <c:v>50.7</c:v>
                </c:pt>
                <c:pt idx="29">
                  <c:v>48.8</c:v>
                </c:pt>
                <c:pt idx="30">
                  <c:v>46.5</c:v>
                </c:pt>
                <c:pt idx="31">
                  <c:v>43.8</c:v>
                </c:pt>
                <c:pt idx="32">
                  <c:v>40.299999999999997</c:v>
                </c:pt>
                <c:pt idx="33">
                  <c:v>36</c:v>
                </c:pt>
                <c:pt idx="34">
                  <c:v>30.7</c:v>
                </c:pt>
                <c:pt idx="35">
                  <c:v>25.4</c:v>
                </c:pt>
                <c:pt idx="36">
                  <c:v>21</c:v>
                </c:pt>
                <c:pt idx="37">
                  <c:v>16.7</c:v>
                </c:pt>
                <c:pt idx="38">
                  <c:v>13.4</c:v>
                </c:pt>
                <c:pt idx="39">
                  <c:v>12</c:v>
                </c:pt>
                <c:pt idx="40">
                  <c:v>12.1</c:v>
                </c:pt>
                <c:pt idx="41">
                  <c:v>12.8</c:v>
                </c:pt>
                <c:pt idx="42">
                  <c:v>15.6</c:v>
                </c:pt>
                <c:pt idx="43">
                  <c:v>19.899999999999999</c:v>
                </c:pt>
                <c:pt idx="44">
                  <c:v>23.4</c:v>
                </c:pt>
                <c:pt idx="45">
                  <c:v>24.6</c:v>
                </c:pt>
                <c:pt idx="46">
                  <c:v>25.2</c:v>
                </c:pt>
                <c:pt idx="47">
                  <c:v>26.4</c:v>
                </c:pt>
                <c:pt idx="48">
                  <c:v>28.8</c:v>
                </c:pt>
                <c:pt idx="49">
                  <c:v>31.8</c:v>
                </c:pt>
                <c:pt idx="50">
                  <c:v>35.299999999999997</c:v>
                </c:pt>
                <c:pt idx="51">
                  <c:v>39.5</c:v>
                </c:pt>
                <c:pt idx="52">
                  <c:v>44.5</c:v>
                </c:pt>
                <c:pt idx="53">
                  <c:v>49.3</c:v>
                </c:pt>
                <c:pt idx="54">
                  <c:v>53.3</c:v>
                </c:pt>
                <c:pt idx="55">
                  <c:v>56.4</c:v>
                </c:pt>
                <c:pt idx="56">
                  <c:v>58.9</c:v>
                </c:pt>
                <c:pt idx="57">
                  <c:v>61.2</c:v>
                </c:pt>
                <c:pt idx="58">
                  <c:v>62.6</c:v>
                </c:pt>
                <c:pt idx="59">
                  <c:v>63</c:v>
                </c:pt>
                <c:pt idx="60">
                  <c:v>62.5</c:v>
                </c:pt>
                <c:pt idx="61">
                  <c:v>60.9</c:v>
                </c:pt>
                <c:pt idx="62">
                  <c:v>59.3</c:v>
                </c:pt>
                <c:pt idx="63">
                  <c:v>58.6</c:v>
                </c:pt>
                <c:pt idx="64">
                  <c:v>58.6</c:v>
                </c:pt>
                <c:pt idx="65">
                  <c:v>58.7</c:v>
                </c:pt>
                <c:pt idx="66">
                  <c:v>58.8</c:v>
                </c:pt>
                <c:pt idx="67">
                  <c:v>58.8</c:v>
                </c:pt>
                <c:pt idx="68">
                  <c:v>58.8</c:v>
                </c:pt>
                <c:pt idx="69">
                  <c:v>59.1</c:v>
                </c:pt>
                <c:pt idx="70">
                  <c:v>60.1</c:v>
                </c:pt>
                <c:pt idx="71">
                  <c:v>61.7</c:v>
                </c:pt>
                <c:pt idx="72">
                  <c:v>63</c:v>
                </c:pt>
                <c:pt idx="73">
                  <c:v>63.7</c:v>
                </c:pt>
                <c:pt idx="74">
                  <c:v>63.9</c:v>
                </c:pt>
                <c:pt idx="75">
                  <c:v>63.5</c:v>
                </c:pt>
                <c:pt idx="76">
                  <c:v>62.3</c:v>
                </c:pt>
                <c:pt idx="77">
                  <c:v>60.3</c:v>
                </c:pt>
                <c:pt idx="78">
                  <c:v>58.9</c:v>
                </c:pt>
                <c:pt idx="79">
                  <c:v>58.4</c:v>
                </c:pt>
                <c:pt idx="80">
                  <c:v>58.8</c:v>
                </c:pt>
                <c:pt idx="81">
                  <c:v>60.2</c:v>
                </c:pt>
                <c:pt idx="82">
                  <c:v>62.3</c:v>
                </c:pt>
                <c:pt idx="83">
                  <c:v>63.9</c:v>
                </c:pt>
                <c:pt idx="84">
                  <c:v>64.5</c:v>
                </c:pt>
                <c:pt idx="85">
                  <c:v>64.400000000000006</c:v>
                </c:pt>
                <c:pt idx="86">
                  <c:v>63.5</c:v>
                </c:pt>
                <c:pt idx="87">
                  <c:v>62</c:v>
                </c:pt>
                <c:pt idx="88">
                  <c:v>61.2</c:v>
                </c:pt>
                <c:pt idx="89">
                  <c:v>61.3</c:v>
                </c:pt>
                <c:pt idx="90">
                  <c:v>62.6</c:v>
                </c:pt>
                <c:pt idx="91">
                  <c:v>65.3</c:v>
                </c:pt>
                <c:pt idx="92">
                  <c:v>68</c:v>
                </c:pt>
                <c:pt idx="93">
                  <c:v>69.400000000000006</c:v>
                </c:pt>
                <c:pt idx="94">
                  <c:v>69.7</c:v>
                </c:pt>
                <c:pt idx="95">
                  <c:v>69.3</c:v>
                </c:pt>
                <c:pt idx="96">
                  <c:v>68.099999999999994</c:v>
                </c:pt>
                <c:pt idx="97">
                  <c:v>66.900000000000006</c:v>
                </c:pt>
                <c:pt idx="98">
                  <c:v>66.2</c:v>
                </c:pt>
                <c:pt idx="99">
                  <c:v>65.7</c:v>
                </c:pt>
                <c:pt idx="100">
                  <c:v>64.900000000000006</c:v>
                </c:pt>
                <c:pt idx="101">
                  <c:v>63.2</c:v>
                </c:pt>
                <c:pt idx="102">
                  <c:v>60.3</c:v>
                </c:pt>
                <c:pt idx="103">
                  <c:v>55.8</c:v>
                </c:pt>
                <c:pt idx="104">
                  <c:v>50.5</c:v>
                </c:pt>
                <c:pt idx="105">
                  <c:v>45.2</c:v>
                </c:pt>
                <c:pt idx="106">
                  <c:v>40.1</c:v>
                </c:pt>
                <c:pt idx="107">
                  <c:v>36.200000000000003</c:v>
                </c:pt>
                <c:pt idx="108">
                  <c:v>32.9</c:v>
                </c:pt>
                <c:pt idx="109">
                  <c:v>29.8</c:v>
                </c:pt>
                <c:pt idx="110">
                  <c:v>26.6</c:v>
                </c:pt>
                <c:pt idx="111">
                  <c:v>23</c:v>
                </c:pt>
                <c:pt idx="112">
                  <c:v>19.399999999999999</c:v>
                </c:pt>
                <c:pt idx="113">
                  <c:v>16.3</c:v>
                </c:pt>
                <c:pt idx="114">
                  <c:v>14.6</c:v>
                </c:pt>
                <c:pt idx="115">
                  <c:v>14.2</c:v>
                </c:pt>
                <c:pt idx="116">
                  <c:v>14.3</c:v>
                </c:pt>
                <c:pt idx="117">
                  <c:v>14.6</c:v>
                </c:pt>
                <c:pt idx="118">
                  <c:v>15.1</c:v>
                </c:pt>
                <c:pt idx="119">
                  <c:v>16.399999999999999</c:v>
                </c:pt>
                <c:pt idx="120">
                  <c:v>19.100000000000001</c:v>
                </c:pt>
                <c:pt idx="121">
                  <c:v>22.5</c:v>
                </c:pt>
                <c:pt idx="122">
                  <c:v>24.4</c:v>
                </c:pt>
                <c:pt idx="123">
                  <c:v>24.8</c:v>
                </c:pt>
                <c:pt idx="124">
                  <c:v>22.7</c:v>
                </c:pt>
                <c:pt idx="125">
                  <c:v>17.399999999999999</c:v>
                </c:pt>
                <c:pt idx="126">
                  <c:v>13.8</c:v>
                </c:pt>
                <c:pt idx="127">
                  <c:v>12</c:v>
                </c:pt>
                <c:pt idx="128">
                  <c:v>12</c:v>
                </c:pt>
                <c:pt idx="129">
                  <c:v>12</c:v>
                </c:pt>
                <c:pt idx="130">
                  <c:v>13.9</c:v>
                </c:pt>
                <c:pt idx="131">
                  <c:v>18.8</c:v>
                </c:pt>
                <c:pt idx="132">
                  <c:v>25.1</c:v>
                </c:pt>
                <c:pt idx="133">
                  <c:v>29.8</c:v>
                </c:pt>
                <c:pt idx="134">
                  <c:v>33.799999999999997</c:v>
                </c:pt>
                <c:pt idx="135">
                  <c:v>38.200000000000003</c:v>
                </c:pt>
                <c:pt idx="136">
                  <c:v>43.4</c:v>
                </c:pt>
                <c:pt idx="137">
                  <c:v>48.9</c:v>
                </c:pt>
                <c:pt idx="138">
                  <c:v>53.8</c:v>
                </c:pt>
                <c:pt idx="139">
                  <c:v>57.8</c:v>
                </c:pt>
                <c:pt idx="140">
                  <c:v>61.5</c:v>
                </c:pt>
                <c:pt idx="141">
                  <c:v>65</c:v>
                </c:pt>
                <c:pt idx="142">
                  <c:v>68.400000000000006</c:v>
                </c:pt>
                <c:pt idx="143">
                  <c:v>71.599999999999994</c:v>
                </c:pt>
                <c:pt idx="144">
                  <c:v>73</c:v>
                </c:pt>
                <c:pt idx="145">
                  <c:v>74.3</c:v>
                </c:pt>
                <c:pt idx="146">
                  <c:v>76.2</c:v>
                </c:pt>
                <c:pt idx="147">
                  <c:v>77.900000000000006</c:v>
                </c:pt>
                <c:pt idx="148">
                  <c:v>79.5</c:v>
                </c:pt>
                <c:pt idx="149">
                  <c:v>81</c:v>
                </c:pt>
                <c:pt idx="150">
                  <c:v>82.3</c:v>
                </c:pt>
                <c:pt idx="151">
                  <c:v>83.5</c:v>
                </c:pt>
                <c:pt idx="152">
                  <c:v>84.6</c:v>
                </c:pt>
                <c:pt idx="153">
                  <c:v>85.5</c:v>
                </c:pt>
                <c:pt idx="154">
                  <c:v>86.3</c:v>
                </c:pt>
                <c:pt idx="155">
                  <c:v>87.1</c:v>
                </c:pt>
                <c:pt idx="156">
                  <c:v>88.1</c:v>
                </c:pt>
                <c:pt idx="157">
                  <c:v>89.1</c:v>
                </c:pt>
                <c:pt idx="158">
                  <c:v>90.1</c:v>
                </c:pt>
                <c:pt idx="159">
                  <c:v>91</c:v>
                </c:pt>
                <c:pt idx="160">
                  <c:v>91.7</c:v>
                </c:pt>
                <c:pt idx="161">
                  <c:v>92.3</c:v>
                </c:pt>
                <c:pt idx="162">
                  <c:v>92.8</c:v>
                </c:pt>
                <c:pt idx="163">
                  <c:v>93.1</c:v>
                </c:pt>
                <c:pt idx="164">
                  <c:v>93.1</c:v>
                </c:pt>
                <c:pt idx="165">
                  <c:v>93.1</c:v>
                </c:pt>
                <c:pt idx="166">
                  <c:v>93.1</c:v>
                </c:pt>
                <c:pt idx="167">
                  <c:v>93.1</c:v>
                </c:pt>
                <c:pt idx="168">
                  <c:v>93.1</c:v>
                </c:pt>
                <c:pt idx="169">
                  <c:v>93.1</c:v>
                </c:pt>
                <c:pt idx="170">
                  <c:v>93.1</c:v>
                </c:pt>
                <c:pt idx="171">
                  <c:v>93.1</c:v>
                </c:pt>
                <c:pt idx="172">
                  <c:v>93.1</c:v>
                </c:pt>
                <c:pt idx="173">
                  <c:v>93.2</c:v>
                </c:pt>
                <c:pt idx="174">
                  <c:v>93.2</c:v>
                </c:pt>
                <c:pt idx="175">
                  <c:v>93.3</c:v>
                </c:pt>
                <c:pt idx="176">
                  <c:v>93.7</c:v>
                </c:pt>
                <c:pt idx="177">
                  <c:v>94.2</c:v>
                </c:pt>
                <c:pt idx="178">
                  <c:v>95</c:v>
                </c:pt>
                <c:pt idx="179">
                  <c:v>95.8</c:v>
                </c:pt>
                <c:pt idx="180">
                  <c:v>96.4</c:v>
                </c:pt>
                <c:pt idx="181">
                  <c:v>96.8</c:v>
                </c:pt>
                <c:pt idx="182">
                  <c:v>97</c:v>
                </c:pt>
                <c:pt idx="183">
                  <c:v>97.1</c:v>
                </c:pt>
                <c:pt idx="184">
                  <c:v>97.2</c:v>
                </c:pt>
                <c:pt idx="185">
                  <c:v>97.3</c:v>
                </c:pt>
                <c:pt idx="186">
                  <c:v>97.4</c:v>
                </c:pt>
                <c:pt idx="187">
                  <c:v>97.4</c:v>
                </c:pt>
                <c:pt idx="188">
                  <c:v>97.4</c:v>
                </c:pt>
                <c:pt idx="189">
                  <c:v>97.4</c:v>
                </c:pt>
                <c:pt idx="190">
                  <c:v>97.3</c:v>
                </c:pt>
                <c:pt idx="191">
                  <c:v>97.3</c:v>
                </c:pt>
                <c:pt idx="192">
                  <c:v>97.3</c:v>
                </c:pt>
                <c:pt idx="193">
                  <c:v>97.3</c:v>
                </c:pt>
                <c:pt idx="194">
                  <c:v>97.2</c:v>
                </c:pt>
                <c:pt idx="195">
                  <c:v>97.1</c:v>
                </c:pt>
                <c:pt idx="196">
                  <c:v>97</c:v>
                </c:pt>
                <c:pt idx="197">
                  <c:v>96.9</c:v>
                </c:pt>
                <c:pt idx="198">
                  <c:v>96.7</c:v>
                </c:pt>
                <c:pt idx="199">
                  <c:v>96.4</c:v>
                </c:pt>
                <c:pt idx="200">
                  <c:v>96.1</c:v>
                </c:pt>
                <c:pt idx="201">
                  <c:v>95.7</c:v>
                </c:pt>
                <c:pt idx="202">
                  <c:v>95.5</c:v>
                </c:pt>
                <c:pt idx="203">
                  <c:v>95.3</c:v>
                </c:pt>
                <c:pt idx="204">
                  <c:v>95.2</c:v>
                </c:pt>
                <c:pt idx="205">
                  <c:v>95</c:v>
                </c:pt>
                <c:pt idx="206">
                  <c:v>94.9</c:v>
                </c:pt>
                <c:pt idx="207">
                  <c:v>94.7</c:v>
                </c:pt>
                <c:pt idx="208">
                  <c:v>94.5</c:v>
                </c:pt>
                <c:pt idx="209">
                  <c:v>94.4</c:v>
                </c:pt>
                <c:pt idx="210">
                  <c:v>94.4</c:v>
                </c:pt>
                <c:pt idx="211">
                  <c:v>94.3</c:v>
                </c:pt>
                <c:pt idx="212">
                  <c:v>94.3</c:v>
                </c:pt>
                <c:pt idx="213">
                  <c:v>94.1</c:v>
                </c:pt>
                <c:pt idx="214">
                  <c:v>93.9</c:v>
                </c:pt>
                <c:pt idx="215">
                  <c:v>93.4</c:v>
                </c:pt>
                <c:pt idx="216">
                  <c:v>92.8</c:v>
                </c:pt>
                <c:pt idx="217">
                  <c:v>92</c:v>
                </c:pt>
                <c:pt idx="218">
                  <c:v>91.3</c:v>
                </c:pt>
                <c:pt idx="219">
                  <c:v>90.6</c:v>
                </c:pt>
                <c:pt idx="220">
                  <c:v>90</c:v>
                </c:pt>
                <c:pt idx="221">
                  <c:v>89.3</c:v>
                </c:pt>
                <c:pt idx="222">
                  <c:v>88.7</c:v>
                </c:pt>
                <c:pt idx="223">
                  <c:v>88.1</c:v>
                </c:pt>
                <c:pt idx="224">
                  <c:v>87.4</c:v>
                </c:pt>
                <c:pt idx="225">
                  <c:v>86.7</c:v>
                </c:pt>
                <c:pt idx="226">
                  <c:v>86</c:v>
                </c:pt>
                <c:pt idx="227">
                  <c:v>85.3</c:v>
                </c:pt>
                <c:pt idx="228">
                  <c:v>84.7</c:v>
                </c:pt>
                <c:pt idx="229">
                  <c:v>84.1</c:v>
                </c:pt>
                <c:pt idx="230">
                  <c:v>83.5</c:v>
                </c:pt>
                <c:pt idx="231">
                  <c:v>82.9</c:v>
                </c:pt>
                <c:pt idx="232">
                  <c:v>82.3</c:v>
                </c:pt>
                <c:pt idx="233">
                  <c:v>81.7</c:v>
                </c:pt>
                <c:pt idx="234">
                  <c:v>81.099999999999994</c:v>
                </c:pt>
                <c:pt idx="235">
                  <c:v>80.5</c:v>
                </c:pt>
                <c:pt idx="236">
                  <c:v>79.900000000000006</c:v>
                </c:pt>
                <c:pt idx="237">
                  <c:v>79.400000000000006</c:v>
                </c:pt>
                <c:pt idx="238">
                  <c:v>79</c:v>
                </c:pt>
                <c:pt idx="239">
                  <c:v>78.7</c:v>
                </c:pt>
                <c:pt idx="240">
                  <c:v>78.7</c:v>
                </c:pt>
                <c:pt idx="241">
                  <c:v>78.8</c:v>
                </c:pt>
                <c:pt idx="242">
                  <c:v>79.099999999999994</c:v>
                </c:pt>
                <c:pt idx="243">
                  <c:v>79.400000000000006</c:v>
                </c:pt>
                <c:pt idx="244">
                  <c:v>79.599999999999994</c:v>
                </c:pt>
                <c:pt idx="245">
                  <c:v>79.8</c:v>
                </c:pt>
                <c:pt idx="246">
                  <c:v>79.8</c:v>
                </c:pt>
                <c:pt idx="247">
                  <c:v>79.599999999999994</c:v>
                </c:pt>
                <c:pt idx="248">
                  <c:v>79.3</c:v>
                </c:pt>
                <c:pt idx="249">
                  <c:v>78.900000000000006</c:v>
                </c:pt>
                <c:pt idx="250">
                  <c:v>78.5</c:v>
                </c:pt>
                <c:pt idx="251">
                  <c:v>78.2</c:v>
                </c:pt>
                <c:pt idx="252">
                  <c:v>77.900000000000006</c:v>
                </c:pt>
                <c:pt idx="253">
                  <c:v>77.7</c:v>
                </c:pt>
                <c:pt idx="254">
                  <c:v>77.7</c:v>
                </c:pt>
                <c:pt idx="255">
                  <c:v>77.8</c:v>
                </c:pt>
                <c:pt idx="256">
                  <c:v>77.900000000000006</c:v>
                </c:pt>
                <c:pt idx="257">
                  <c:v>78.099999999999994</c:v>
                </c:pt>
                <c:pt idx="258">
                  <c:v>78.3</c:v>
                </c:pt>
                <c:pt idx="259">
                  <c:v>78.3</c:v>
                </c:pt>
                <c:pt idx="260">
                  <c:v>78.400000000000006</c:v>
                </c:pt>
                <c:pt idx="261">
                  <c:v>78.400000000000006</c:v>
                </c:pt>
                <c:pt idx="262">
                  <c:v>78.400000000000006</c:v>
                </c:pt>
                <c:pt idx="263">
                  <c:v>78.2</c:v>
                </c:pt>
                <c:pt idx="264">
                  <c:v>78</c:v>
                </c:pt>
                <c:pt idx="265">
                  <c:v>77.7</c:v>
                </c:pt>
                <c:pt idx="266">
                  <c:v>77.3</c:v>
                </c:pt>
                <c:pt idx="267">
                  <c:v>76.900000000000006</c:v>
                </c:pt>
                <c:pt idx="268">
                  <c:v>76.599999999999994</c:v>
                </c:pt>
                <c:pt idx="269">
                  <c:v>76.2</c:v>
                </c:pt>
                <c:pt idx="270">
                  <c:v>75.7</c:v>
                </c:pt>
                <c:pt idx="271">
                  <c:v>75.2</c:v>
                </c:pt>
                <c:pt idx="272">
                  <c:v>74.7</c:v>
                </c:pt>
                <c:pt idx="273">
                  <c:v>74.400000000000006</c:v>
                </c:pt>
                <c:pt idx="274">
                  <c:v>74.3</c:v>
                </c:pt>
                <c:pt idx="275">
                  <c:v>74.400000000000006</c:v>
                </c:pt>
                <c:pt idx="276">
                  <c:v>74.599999999999994</c:v>
                </c:pt>
                <c:pt idx="277">
                  <c:v>74.900000000000006</c:v>
                </c:pt>
                <c:pt idx="278">
                  <c:v>75.099999999999994</c:v>
                </c:pt>
                <c:pt idx="279">
                  <c:v>75.3</c:v>
                </c:pt>
                <c:pt idx="280">
                  <c:v>75.5</c:v>
                </c:pt>
                <c:pt idx="281">
                  <c:v>75.8</c:v>
                </c:pt>
                <c:pt idx="282">
                  <c:v>75.900000000000006</c:v>
                </c:pt>
                <c:pt idx="283">
                  <c:v>76</c:v>
                </c:pt>
                <c:pt idx="284">
                  <c:v>76</c:v>
                </c:pt>
                <c:pt idx="285">
                  <c:v>76</c:v>
                </c:pt>
                <c:pt idx="286">
                  <c:v>75.900000000000006</c:v>
                </c:pt>
                <c:pt idx="287">
                  <c:v>75.900000000000006</c:v>
                </c:pt>
                <c:pt idx="288">
                  <c:v>75.8</c:v>
                </c:pt>
                <c:pt idx="289">
                  <c:v>75.7</c:v>
                </c:pt>
                <c:pt idx="290">
                  <c:v>75.5</c:v>
                </c:pt>
                <c:pt idx="291">
                  <c:v>75.2</c:v>
                </c:pt>
                <c:pt idx="292">
                  <c:v>75</c:v>
                </c:pt>
                <c:pt idx="293">
                  <c:v>74.7</c:v>
                </c:pt>
                <c:pt idx="294">
                  <c:v>74.099999999999994</c:v>
                </c:pt>
                <c:pt idx="295">
                  <c:v>73.7</c:v>
                </c:pt>
                <c:pt idx="296">
                  <c:v>73.3</c:v>
                </c:pt>
                <c:pt idx="297">
                  <c:v>73.5</c:v>
                </c:pt>
                <c:pt idx="298">
                  <c:v>74</c:v>
                </c:pt>
                <c:pt idx="299">
                  <c:v>74.900000000000006</c:v>
                </c:pt>
                <c:pt idx="300">
                  <c:v>76.099999999999994</c:v>
                </c:pt>
                <c:pt idx="301">
                  <c:v>77.7</c:v>
                </c:pt>
                <c:pt idx="302">
                  <c:v>79.2</c:v>
                </c:pt>
                <c:pt idx="303">
                  <c:v>80.3</c:v>
                </c:pt>
                <c:pt idx="304">
                  <c:v>80.8</c:v>
                </c:pt>
                <c:pt idx="305">
                  <c:v>81</c:v>
                </c:pt>
                <c:pt idx="306">
                  <c:v>81</c:v>
                </c:pt>
                <c:pt idx="307">
                  <c:v>81</c:v>
                </c:pt>
                <c:pt idx="308">
                  <c:v>81</c:v>
                </c:pt>
                <c:pt idx="309">
                  <c:v>81</c:v>
                </c:pt>
                <c:pt idx="310">
                  <c:v>80.900000000000006</c:v>
                </c:pt>
                <c:pt idx="311">
                  <c:v>80.599999999999994</c:v>
                </c:pt>
                <c:pt idx="312">
                  <c:v>80.3</c:v>
                </c:pt>
                <c:pt idx="313">
                  <c:v>80</c:v>
                </c:pt>
                <c:pt idx="314">
                  <c:v>79.900000000000006</c:v>
                </c:pt>
                <c:pt idx="315">
                  <c:v>79.8</c:v>
                </c:pt>
                <c:pt idx="316">
                  <c:v>79.8</c:v>
                </c:pt>
                <c:pt idx="317">
                  <c:v>79.8</c:v>
                </c:pt>
                <c:pt idx="318">
                  <c:v>79.900000000000006</c:v>
                </c:pt>
                <c:pt idx="319">
                  <c:v>80</c:v>
                </c:pt>
                <c:pt idx="320">
                  <c:v>80.400000000000006</c:v>
                </c:pt>
                <c:pt idx="321">
                  <c:v>80.8</c:v>
                </c:pt>
                <c:pt idx="322">
                  <c:v>81.2</c:v>
                </c:pt>
                <c:pt idx="323">
                  <c:v>81.5</c:v>
                </c:pt>
                <c:pt idx="324">
                  <c:v>81.599999999999994</c:v>
                </c:pt>
                <c:pt idx="325">
                  <c:v>81.599999999999994</c:v>
                </c:pt>
                <c:pt idx="326">
                  <c:v>81.400000000000006</c:v>
                </c:pt>
                <c:pt idx="327">
                  <c:v>80.7</c:v>
                </c:pt>
                <c:pt idx="328">
                  <c:v>79.599999999999994</c:v>
                </c:pt>
                <c:pt idx="329">
                  <c:v>78.2</c:v>
                </c:pt>
                <c:pt idx="330">
                  <c:v>76.8</c:v>
                </c:pt>
                <c:pt idx="331">
                  <c:v>75.3</c:v>
                </c:pt>
                <c:pt idx="332">
                  <c:v>73.8</c:v>
                </c:pt>
                <c:pt idx="333">
                  <c:v>72.099999999999994</c:v>
                </c:pt>
                <c:pt idx="334">
                  <c:v>70.2</c:v>
                </c:pt>
                <c:pt idx="335">
                  <c:v>68.2</c:v>
                </c:pt>
                <c:pt idx="336">
                  <c:v>66.099999999999994</c:v>
                </c:pt>
                <c:pt idx="337">
                  <c:v>63.8</c:v>
                </c:pt>
                <c:pt idx="338">
                  <c:v>61.6</c:v>
                </c:pt>
                <c:pt idx="339">
                  <c:v>60.2</c:v>
                </c:pt>
                <c:pt idx="340">
                  <c:v>59.8</c:v>
                </c:pt>
                <c:pt idx="341">
                  <c:v>60.4</c:v>
                </c:pt>
                <c:pt idx="342">
                  <c:v>61.8</c:v>
                </c:pt>
                <c:pt idx="343">
                  <c:v>62.6</c:v>
                </c:pt>
                <c:pt idx="344">
                  <c:v>62.7</c:v>
                </c:pt>
                <c:pt idx="345">
                  <c:v>61.9</c:v>
                </c:pt>
                <c:pt idx="346">
                  <c:v>60</c:v>
                </c:pt>
                <c:pt idx="347">
                  <c:v>58.4</c:v>
                </c:pt>
                <c:pt idx="348">
                  <c:v>57.8</c:v>
                </c:pt>
                <c:pt idx="349">
                  <c:v>57.8</c:v>
                </c:pt>
                <c:pt idx="350">
                  <c:v>57.8</c:v>
                </c:pt>
                <c:pt idx="351">
                  <c:v>57.3</c:v>
                </c:pt>
                <c:pt idx="352">
                  <c:v>56.2</c:v>
                </c:pt>
                <c:pt idx="353">
                  <c:v>54.3</c:v>
                </c:pt>
                <c:pt idx="354">
                  <c:v>50.8</c:v>
                </c:pt>
                <c:pt idx="355">
                  <c:v>45.5</c:v>
                </c:pt>
                <c:pt idx="356">
                  <c:v>40.200000000000003</c:v>
                </c:pt>
                <c:pt idx="357">
                  <c:v>34.9</c:v>
                </c:pt>
                <c:pt idx="358">
                  <c:v>29.6</c:v>
                </c:pt>
                <c:pt idx="359">
                  <c:v>27.3</c:v>
                </c:pt>
                <c:pt idx="360">
                  <c:v>29.3</c:v>
                </c:pt>
                <c:pt idx="361">
                  <c:v>32.9</c:v>
                </c:pt>
                <c:pt idx="362">
                  <c:v>35.6</c:v>
                </c:pt>
                <c:pt idx="363">
                  <c:v>36.700000000000003</c:v>
                </c:pt>
                <c:pt idx="364">
                  <c:v>37.6</c:v>
                </c:pt>
                <c:pt idx="365">
                  <c:v>39.4</c:v>
                </c:pt>
                <c:pt idx="366">
                  <c:v>42.5</c:v>
                </c:pt>
                <c:pt idx="367">
                  <c:v>46.5</c:v>
                </c:pt>
                <c:pt idx="368">
                  <c:v>50.2</c:v>
                </c:pt>
                <c:pt idx="369">
                  <c:v>52.8</c:v>
                </c:pt>
                <c:pt idx="370">
                  <c:v>54.3</c:v>
                </c:pt>
                <c:pt idx="371">
                  <c:v>54.9</c:v>
                </c:pt>
                <c:pt idx="372">
                  <c:v>54.9</c:v>
                </c:pt>
                <c:pt idx="373">
                  <c:v>54.7</c:v>
                </c:pt>
                <c:pt idx="374">
                  <c:v>54.1</c:v>
                </c:pt>
                <c:pt idx="375">
                  <c:v>53.2</c:v>
                </c:pt>
                <c:pt idx="376">
                  <c:v>52.1</c:v>
                </c:pt>
                <c:pt idx="377">
                  <c:v>50.7</c:v>
                </c:pt>
                <c:pt idx="378">
                  <c:v>49.1</c:v>
                </c:pt>
                <c:pt idx="379">
                  <c:v>47.4</c:v>
                </c:pt>
                <c:pt idx="380">
                  <c:v>45.2</c:v>
                </c:pt>
                <c:pt idx="381">
                  <c:v>41.8</c:v>
                </c:pt>
                <c:pt idx="382">
                  <c:v>36.5</c:v>
                </c:pt>
                <c:pt idx="383">
                  <c:v>31.2</c:v>
                </c:pt>
                <c:pt idx="384">
                  <c:v>27.6</c:v>
                </c:pt>
                <c:pt idx="385">
                  <c:v>26.9</c:v>
                </c:pt>
                <c:pt idx="386">
                  <c:v>27.3</c:v>
                </c:pt>
                <c:pt idx="387">
                  <c:v>27.5</c:v>
                </c:pt>
                <c:pt idx="388">
                  <c:v>27.4</c:v>
                </c:pt>
                <c:pt idx="389">
                  <c:v>27.1</c:v>
                </c:pt>
                <c:pt idx="390">
                  <c:v>26.7</c:v>
                </c:pt>
                <c:pt idx="391">
                  <c:v>26.8</c:v>
                </c:pt>
                <c:pt idx="392">
                  <c:v>28.2</c:v>
                </c:pt>
                <c:pt idx="393">
                  <c:v>31.1</c:v>
                </c:pt>
                <c:pt idx="394">
                  <c:v>34.799999999999997</c:v>
                </c:pt>
                <c:pt idx="395">
                  <c:v>38.4</c:v>
                </c:pt>
                <c:pt idx="396">
                  <c:v>40.9</c:v>
                </c:pt>
                <c:pt idx="397">
                  <c:v>41.7</c:v>
                </c:pt>
                <c:pt idx="398">
                  <c:v>40.9</c:v>
                </c:pt>
                <c:pt idx="399">
                  <c:v>38.299999999999997</c:v>
                </c:pt>
                <c:pt idx="400">
                  <c:v>35.299999999999997</c:v>
                </c:pt>
                <c:pt idx="401">
                  <c:v>34.299999999999997</c:v>
                </c:pt>
                <c:pt idx="402">
                  <c:v>34.6</c:v>
                </c:pt>
                <c:pt idx="403">
                  <c:v>36.299999999999997</c:v>
                </c:pt>
                <c:pt idx="404">
                  <c:v>39.5</c:v>
                </c:pt>
                <c:pt idx="405">
                  <c:v>41.8</c:v>
                </c:pt>
                <c:pt idx="406">
                  <c:v>42.5</c:v>
                </c:pt>
                <c:pt idx="407">
                  <c:v>41.9</c:v>
                </c:pt>
                <c:pt idx="408">
                  <c:v>40.1</c:v>
                </c:pt>
                <c:pt idx="409">
                  <c:v>36.6</c:v>
                </c:pt>
                <c:pt idx="410">
                  <c:v>31.3</c:v>
                </c:pt>
                <c:pt idx="411">
                  <c:v>26</c:v>
                </c:pt>
                <c:pt idx="412">
                  <c:v>20.6</c:v>
                </c:pt>
                <c:pt idx="413">
                  <c:v>19.100000000000001</c:v>
                </c:pt>
                <c:pt idx="414">
                  <c:v>19.7</c:v>
                </c:pt>
                <c:pt idx="415">
                  <c:v>21.1</c:v>
                </c:pt>
                <c:pt idx="416">
                  <c:v>22</c:v>
                </c:pt>
                <c:pt idx="417">
                  <c:v>22.1</c:v>
                </c:pt>
                <c:pt idx="418">
                  <c:v>21.4</c:v>
                </c:pt>
                <c:pt idx="419">
                  <c:v>19.600000000000001</c:v>
                </c:pt>
                <c:pt idx="420">
                  <c:v>18.3</c:v>
                </c:pt>
                <c:pt idx="421">
                  <c:v>18</c:v>
                </c:pt>
                <c:pt idx="422">
                  <c:v>18.3</c:v>
                </c:pt>
                <c:pt idx="423">
                  <c:v>18.5</c:v>
                </c:pt>
                <c:pt idx="424">
                  <c:v>17.899999999999999</c:v>
                </c:pt>
                <c:pt idx="425">
                  <c:v>15</c:v>
                </c:pt>
                <c:pt idx="426">
                  <c:v>9.9</c:v>
                </c:pt>
                <c:pt idx="427">
                  <c:v>4.5999999999999996</c:v>
                </c:pt>
                <c:pt idx="428">
                  <c:v>1.2</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numCache>
            </c:numRef>
          </c:yVal>
          <c:smooth val="1"/>
          <c:extLst>
            <c:ext xmlns:c16="http://schemas.microsoft.com/office/drawing/2014/chart" uri="{C3380CC4-5D6E-409C-BE32-E72D297353CC}">
              <c16:uniqueId val="{00000002-5A75-45BD-9860-6522DBC8F5AE}"/>
            </c:ext>
          </c:extLst>
        </c:ser>
        <c:ser>
          <c:idx val="3"/>
          <c:order val="3"/>
          <c:tx>
            <c:strRef>
              <c:f>'WLTC profile (1 trip)'!$A$1518</c:f>
              <c:strCache>
                <c:ptCount val="1"/>
                <c:pt idx="0">
                  <c:v>Extra-high</c:v>
                </c:pt>
              </c:strCache>
            </c:strRef>
          </c:tx>
          <c:spPr>
            <a:ln w="19050" cap="rnd">
              <a:solidFill>
                <a:schemeClr val="accent6">
                  <a:lumMod val="60000"/>
                </a:schemeClr>
              </a:solidFill>
              <a:round/>
            </a:ln>
            <a:effectLst/>
          </c:spPr>
          <c:marker>
            <c:symbol val="none"/>
          </c:marker>
          <c:xVal>
            <c:numRef>
              <c:f>'WLTC profile (1 trip)'!$B$1518:$B$1840</c:f>
              <c:numCache>
                <c:formatCode>General</c:formatCode>
                <c:ptCount val="323"/>
                <c:pt idx="0">
                  <c:v>1478</c:v>
                </c:pt>
                <c:pt idx="1">
                  <c:v>1479</c:v>
                </c:pt>
                <c:pt idx="2">
                  <c:v>1480</c:v>
                </c:pt>
                <c:pt idx="3">
                  <c:v>1481</c:v>
                </c:pt>
                <c:pt idx="4">
                  <c:v>1482</c:v>
                </c:pt>
                <c:pt idx="5">
                  <c:v>1483</c:v>
                </c:pt>
                <c:pt idx="6">
                  <c:v>1484</c:v>
                </c:pt>
                <c:pt idx="7">
                  <c:v>1485</c:v>
                </c:pt>
                <c:pt idx="8">
                  <c:v>1486</c:v>
                </c:pt>
                <c:pt idx="9">
                  <c:v>1487</c:v>
                </c:pt>
                <c:pt idx="10">
                  <c:v>1488</c:v>
                </c:pt>
                <c:pt idx="11">
                  <c:v>1489</c:v>
                </c:pt>
                <c:pt idx="12">
                  <c:v>1490</c:v>
                </c:pt>
                <c:pt idx="13">
                  <c:v>1491</c:v>
                </c:pt>
                <c:pt idx="14">
                  <c:v>1492</c:v>
                </c:pt>
                <c:pt idx="15">
                  <c:v>1493</c:v>
                </c:pt>
                <c:pt idx="16">
                  <c:v>1494</c:v>
                </c:pt>
                <c:pt idx="17">
                  <c:v>1495</c:v>
                </c:pt>
                <c:pt idx="18">
                  <c:v>1496</c:v>
                </c:pt>
                <c:pt idx="19">
                  <c:v>1497</c:v>
                </c:pt>
                <c:pt idx="20">
                  <c:v>1498</c:v>
                </c:pt>
                <c:pt idx="21">
                  <c:v>1499</c:v>
                </c:pt>
                <c:pt idx="22">
                  <c:v>1500</c:v>
                </c:pt>
                <c:pt idx="23">
                  <c:v>1501</c:v>
                </c:pt>
                <c:pt idx="24">
                  <c:v>1502</c:v>
                </c:pt>
                <c:pt idx="25">
                  <c:v>1503</c:v>
                </c:pt>
                <c:pt idx="26">
                  <c:v>1504</c:v>
                </c:pt>
                <c:pt idx="27">
                  <c:v>1505</c:v>
                </c:pt>
                <c:pt idx="28">
                  <c:v>1506</c:v>
                </c:pt>
                <c:pt idx="29">
                  <c:v>1507</c:v>
                </c:pt>
                <c:pt idx="30">
                  <c:v>1508</c:v>
                </c:pt>
                <c:pt idx="31">
                  <c:v>1509</c:v>
                </c:pt>
                <c:pt idx="32">
                  <c:v>1510</c:v>
                </c:pt>
                <c:pt idx="33">
                  <c:v>1511</c:v>
                </c:pt>
                <c:pt idx="34">
                  <c:v>1512</c:v>
                </c:pt>
                <c:pt idx="35">
                  <c:v>1513</c:v>
                </c:pt>
                <c:pt idx="36">
                  <c:v>1514</c:v>
                </c:pt>
                <c:pt idx="37">
                  <c:v>1515</c:v>
                </c:pt>
                <c:pt idx="38">
                  <c:v>1516</c:v>
                </c:pt>
                <c:pt idx="39">
                  <c:v>1517</c:v>
                </c:pt>
                <c:pt idx="40">
                  <c:v>1518</c:v>
                </c:pt>
                <c:pt idx="41">
                  <c:v>1519</c:v>
                </c:pt>
                <c:pt idx="42">
                  <c:v>1520</c:v>
                </c:pt>
                <c:pt idx="43">
                  <c:v>1521</c:v>
                </c:pt>
                <c:pt idx="44">
                  <c:v>1522</c:v>
                </c:pt>
                <c:pt idx="45">
                  <c:v>1523</c:v>
                </c:pt>
                <c:pt idx="46">
                  <c:v>1524</c:v>
                </c:pt>
                <c:pt idx="47">
                  <c:v>1525</c:v>
                </c:pt>
                <c:pt idx="48">
                  <c:v>1526</c:v>
                </c:pt>
                <c:pt idx="49">
                  <c:v>1527</c:v>
                </c:pt>
                <c:pt idx="50">
                  <c:v>1528</c:v>
                </c:pt>
                <c:pt idx="51">
                  <c:v>1529</c:v>
                </c:pt>
                <c:pt idx="52">
                  <c:v>1530</c:v>
                </c:pt>
                <c:pt idx="53">
                  <c:v>1531</c:v>
                </c:pt>
                <c:pt idx="54">
                  <c:v>1532</c:v>
                </c:pt>
                <c:pt idx="55">
                  <c:v>1533</c:v>
                </c:pt>
                <c:pt idx="56">
                  <c:v>1534</c:v>
                </c:pt>
                <c:pt idx="57">
                  <c:v>1535</c:v>
                </c:pt>
                <c:pt idx="58">
                  <c:v>1536</c:v>
                </c:pt>
                <c:pt idx="59">
                  <c:v>1537</c:v>
                </c:pt>
                <c:pt idx="60">
                  <c:v>1538</c:v>
                </c:pt>
                <c:pt idx="61">
                  <c:v>1539</c:v>
                </c:pt>
                <c:pt idx="62">
                  <c:v>1540</c:v>
                </c:pt>
                <c:pt idx="63">
                  <c:v>1541</c:v>
                </c:pt>
                <c:pt idx="64">
                  <c:v>1542</c:v>
                </c:pt>
                <c:pt idx="65">
                  <c:v>1543</c:v>
                </c:pt>
                <c:pt idx="66">
                  <c:v>1544</c:v>
                </c:pt>
                <c:pt idx="67">
                  <c:v>1545</c:v>
                </c:pt>
                <c:pt idx="68">
                  <c:v>1546</c:v>
                </c:pt>
                <c:pt idx="69">
                  <c:v>1547</c:v>
                </c:pt>
                <c:pt idx="70">
                  <c:v>1548</c:v>
                </c:pt>
                <c:pt idx="71">
                  <c:v>1549</c:v>
                </c:pt>
                <c:pt idx="72">
                  <c:v>1550</c:v>
                </c:pt>
                <c:pt idx="73">
                  <c:v>1551</c:v>
                </c:pt>
                <c:pt idx="74">
                  <c:v>1552</c:v>
                </c:pt>
                <c:pt idx="75">
                  <c:v>1553</c:v>
                </c:pt>
                <c:pt idx="76">
                  <c:v>1554</c:v>
                </c:pt>
                <c:pt idx="77">
                  <c:v>1555</c:v>
                </c:pt>
                <c:pt idx="78">
                  <c:v>1556</c:v>
                </c:pt>
                <c:pt idx="79">
                  <c:v>1557</c:v>
                </c:pt>
                <c:pt idx="80">
                  <c:v>1558</c:v>
                </c:pt>
                <c:pt idx="81">
                  <c:v>1559</c:v>
                </c:pt>
                <c:pt idx="82">
                  <c:v>1560</c:v>
                </c:pt>
                <c:pt idx="83">
                  <c:v>1561</c:v>
                </c:pt>
                <c:pt idx="84">
                  <c:v>1562</c:v>
                </c:pt>
                <c:pt idx="85">
                  <c:v>1563</c:v>
                </c:pt>
                <c:pt idx="86">
                  <c:v>1564</c:v>
                </c:pt>
                <c:pt idx="87">
                  <c:v>1565</c:v>
                </c:pt>
                <c:pt idx="88">
                  <c:v>1566</c:v>
                </c:pt>
                <c:pt idx="89">
                  <c:v>1567</c:v>
                </c:pt>
                <c:pt idx="90">
                  <c:v>1568</c:v>
                </c:pt>
                <c:pt idx="91">
                  <c:v>1569</c:v>
                </c:pt>
                <c:pt idx="92">
                  <c:v>1570</c:v>
                </c:pt>
                <c:pt idx="93">
                  <c:v>1571</c:v>
                </c:pt>
                <c:pt idx="94">
                  <c:v>1572</c:v>
                </c:pt>
                <c:pt idx="95">
                  <c:v>1573</c:v>
                </c:pt>
                <c:pt idx="96">
                  <c:v>1574</c:v>
                </c:pt>
                <c:pt idx="97">
                  <c:v>1575</c:v>
                </c:pt>
                <c:pt idx="98">
                  <c:v>1576</c:v>
                </c:pt>
                <c:pt idx="99">
                  <c:v>1577</c:v>
                </c:pt>
                <c:pt idx="100">
                  <c:v>1578</c:v>
                </c:pt>
                <c:pt idx="101">
                  <c:v>1579</c:v>
                </c:pt>
                <c:pt idx="102">
                  <c:v>1580</c:v>
                </c:pt>
                <c:pt idx="103">
                  <c:v>1581</c:v>
                </c:pt>
                <c:pt idx="104">
                  <c:v>1582</c:v>
                </c:pt>
                <c:pt idx="105">
                  <c:v>1583</c:v>
                </c:pt>
                <c:pt idx="106">
                  <c:v>1584</c:v>
                </c:pt>
                <c:pt idx="107">
                  <c:v>1585</c:v>
                </c:pt>
                <c:pt idx="108">
                  <c:v>1586</c:v>
                </c:pt>
                <c:pt idx="109">
                  <c:v>1587</c:v>
                </c:pt>
                <c:pt idx="110">
                  <c:v>1588</c:v>
                </c:pt>
                <c:pt idx="111">
                  <c:v>1589</c:v>
                </c:pt>
                <c:pt idx="112">
                  <c:v>1590</c:v>
                </c:pt>
                <c:pt idx="113">
                  <c:v>1591</c:v>
                </c:pt>
                <c:pt idx="114">
                  <c:v>1592</c:v>
                </c:pt>
                <c:pt idx="115">
                  <c:v>1593</c:v>
                </c:pt>
                <c:pt idx="116">
                  <c:v>1594</c:v>
                </c:pt>
                <c:pt idx="117">
                  <c:v>1595</c:v>
                </c:pt>
                <c:pt idx="118">
                  <c:v>1596</c:v>
                </c:pt>
                <c:pt idx="119">
                  <c:v>1597</c:v>
                </c:pt>
                <c:pt idx="120">
                  <c:v>1598</c:v>
                </c:pt>
                <c:pt idx="121">
                  <c:v>1599</c:v>
                </c:pt>
                <c:pt idx="122">
                  <c:v>1600</c:v>
                </c:pt>
                <c:pt idx="123">
                  <c:v>1601</c:v>
                </c:pt>
                <c:pt idx="124">
                  <c:v>1602</c:v>
                </c:pt>
                <c:pt idx="125">
                  <c:v>1603</c:v>
                </c:pt>
                <c:pt idx="126">
                  <c:v>1604</c:v>
                </c:pt>
                <c:pt idx="127">
                  <c:v>1605</c:v>
                </c:pt>
                <c:pt idx="128">
                  <c:v>1606</c:v>
                </c:pt>
                <c:pt idx="129">
                  <c:v>1607</c:v>
                </c:pt>
                <c:pt idx="130">
                  <c:v>1608</c:v>
                </c:pt>
                <c:pt idx="131">
                  <c:v>1609</c:v>
                </c:pt>
                <c:pt idx="132">
                  <c:v>1610</c:v>
                </c:pt>
                <c:pt idx="133">
                  <c:v>1611</c:v>
                </c:pt>
                <c:pt idx="134">
                  <c:v>1612</c:v>
                </c:pt>
                <c:pt idx="135">
                  <c:v>1613</c:v>
                </c:pt>
                <c:pt idx="136">
                  <c:v>1614</c:v>
                </c:pt>
                <c:pt idx="137">
                  <c:v>1615</c:v>
                </c:pt>
                <c:pt idx="138">
                  <c:v>1616</c:v>
                </c:pt>
                <c:pt idx="139">
                  <c:v>1617</c:v>
                </c:pt>
                <c:pt idx="140">
                  <c:v>1618</c:v>
                </c:pt>
                <c:pt idx="141">
                  <c:v>1619</c:v>
                </c:pt>
                <c:pt idx="142">
                  <c:v>1620</c:v>
                </c:pt>
                <c:pt idx="143">
                  <c:v>1621</c:v>
                </c:pt>
                <c:pt idx="144">
                  <c:v>1622</c:v>
                </c:pt>
                <c:pt idx="145">
                  <c:v>1623</c:v>
                </c:pt>
                <c:pt idx="146">
                  <c:v>1624</c:v>
                </c:pt>
                <c:pt idx="147">
                  <c:v>1625</c:v>
                </c:pt>
                <c:pt idx="148">
                  <c:v>1626</c:v>
                </c:pt>
                <c:pt idx="149">
                  <c:v>1627</c:v>
                </c:pt>
                <c:pt idx="150">
                  <c:v>1628</c:v>
                </c:pt>
                <c:pt idx="151">
                  <c:v>1629</c:v>
                </c:pt>
                <c:pt idx="152">
                  <c:v>1630</c:v>
                </c:pt>
                <c:pt idx="153">
                  <c:v>1631</c:v>
                </c:pt>
                <c:pt idx="154">
                  <c:v>1632</c:v>
                </c:pt>
                <c:pt idx="155">
                  <c:v>1633</c:v>
                </c:pt>
                <c:pt idx="156">
                  <c:v>1634</c:v>
                </c:pt>
                <c:pt idx="157">
                  <c:v>1635</c:v>
                </c:pt>
                <c:pt idx="158">
                  <c:v>1636</c:v>
                </c:pt>
                <c:pt idx="159">
                  <c:v>1637</c:v>
                </c:pt>
                <c:pt idx="160">
                  <c:v>1638</c:v>
                </c:pt>
                <c:pt idx="161">
                  <c:v>1639</c:v>
                </c:pt>
                <c:pt idx="162">
                  <c:v>1640</c:v>
                </c:pt>
                <c:pt idx="163">
                  <c:v>1641</c:v>
                </c:pt>
                <c:pt idx="164">
                  <c:v>1642</c:v>
                </c:pt>
                <c:pt idx="165">
                  <c:v>1643</c:v>
                </c:pt>
                <c:pt idx="166">
                  <c:v>1644</c:v>
                </c:pt>
                <c:pt idx="167">
                  <c:v>1645</c:v>
                </c:pt>
                <c:pt idx="168">
                  <c:v>1646</c:v>
                </c:pt>
                <c:pt idx="169">
                  <c:v>1647</c:v>
                </c:pt>
                <c:pt idx="170">
                  <c:v>1648</c:v>
                </c:pt>
                <c:pt idx="171">
                  <c:v>1649</c:v>
                </c:pt>
                <c:pt idx="172">
                  <c:v>1650</c:v>
                </c:pt>
                <c:pt idx="173">
                  <c:v>1651</c:v>
                </c:pt>
                <c:pt idx="174">
                  <c:v>1652</c:v>
                </c:pt>
                <c:pt idx="175">
                  <c:v>1653</c:v>
                </c:pt>
                <c:pt idx="176">
                  <c:v>1654</c:v>
                </c:pt>
                <c:pt idx="177">
                  <c:v>1655</c:v>
                </c:pt>
                <c:pt idx="178">
                  <c:v>1656</c:v>
                </c:pt>
                <c:pt idx="179">
                  <c:v>1657</c:v>
                </c:pt>
                <c:pt idx="180">
                  <c:v>1658</c:v>
                </c:pt>
                <c:pt idx="181">
                  <c:v>1659</c:v>
                </c:pt>
                <c:pt idx="182">
                  <c:v>1660</c:v>
                </c:pt>
                <c:pt idx="183">
                  <c:v>1661</c:v>
                </c:pt>
                <c:pt idx="184">
                  <c:v>1662</c:v>
                </c:pt>
                <c:pt idx="185">
                  <c:v>1663</c:v>
                </c:pt>
                <c:pt idx="186">
                  <c:v>1664</c:v>
                </c:pt>
                <c:pt idx="187">
                  <c:v>1665</c:v>
                </c:pt>
                <c:pt idx="188">
                  <c:v>1666</c:v>
                </c:pt>
                <c:pt idx="189">
                  <c:v>1667</c:v>
                </c:pt>
                <c:pt idx="190">
                  <c:v>1668</c:v>
                </c:pt>
                <c:pt idx="191">
                  <c:v>1669</c:v>
                </c:pt>
                <c:pt idx="192">
                  <c:v>1670</c:v>
                </c:pt>
                <c:pt idx="193">
                  <c:v>1671</c:v>
                </c:pt>
                <c:pt idx="194">
                  <c:v>1672</c:v>
                </c:pt>
                <c:pt idx="195">
                  <c:v>1673</c:v>
                </c:pt>
                <c:pt idx="196">
                  <c:v>1674</c:v>
                </c:pt>
                <c:pt idx="197">
                  <c:v>1675</c:v>
                </c:pt>
                <c:pt idx="198">
                  <c:v>1676</c:v>
                </c:pt>
                <c:pt idx="199">
                  <c:v>1677</c:v>
                </c:pt>
                <c:pt idx="200">
                  <c:v>1678</c:v>
                </c:pt>
                <c:pt idx="201">
                  <c:v>1679</c:v>
                </c:pt>
                <c:pt idx="202">
                  <c:v>1680</c:v>
                </c:pt>
                <c:pt idx="203">
                  <c:v>1681</c:v>
                </c:pt>
                <c:pt idx="204">
                  <c:v>1682</c:v>
                </c:pt>
                <c:pt idx="205">
                  <c:v>1683</c:v>
                </c:pt>
                <c:pt idx="206">
                  <c:v>1684</c:v>
                </c:pt>
                <c:pt idx="207">
                  <c:v>1685</c:v>
                </c:pt>
                <c:pt idx="208">
                  <c:v>1686</c:v>
                </c:pt>
                <c:pt idx="209">
                  <c:v>1687</c:v>
                </c:pt>
                <c:pt idx="210">
                  <c:v>1688</c:v>
                </c:pt>
                <c:pt idx="211">
                  <c:v>1689</c:v>
                </c:pt>
                <c:pt idx="212">
                  <c:v>1690</c:v>
                </c:pt>
                <c:pt idx="213">
                  <c:v>1691</c:v>
                </c:pt>
                <c:pt idx="214">
                  <c:v>1692</c:v>
                </c:pt>
                <c:pt idx="215">
                  <c:v>1693</c:v>
                </c:pt>
                <c:pt idx="216">
                  <c:v>1694</c:v>
                </c:pt>
                <c:pt idx="217">
                  <c:v>1695</c:v>
                </c:pt>
                <c:pt idx="218">
                  <c:v>1696</c:v>
                </c:pt>
                <c:pt idx="219">
                  <c:v>1697</c:v>
                </c:pt>
                <c:pt idx="220">
                  <c:v>1698</c:v>
                </c:pt>
                <c:pt idx="221">
                  <c:v>1699</c:v>
                </c:pt>
                <c:pt idx="222">
                  <c:v>1700</c:v>
                </c:pt>
                <c:pt idx="223">
                  <c:v>1701</c:v>
                </c:pt>
                <c:pt idx="224">
                  <c:v>1702</c:v>
                </c:pt>
                <c:pt idx="225">
                  <c:v>1703</c:v>
                </c:pt>
                <c:pt idx="226">
                  <c:v>1704</c:v>
                </c:pt>
                <c:pt idx="227">
                  <c:v>1705</c:v>
                </c:pt>
                <c:pt idx="228">
                  <c:v>1706</c:v>
                </c:pt>
                <c:pt idx="229">
                  <c:v>1707</c:v>
                </c:pt>
                <c:pt idx="230">
                  <c:v>1708</c:v>
                </c:pt>
                <c:pt idx="231">
                  <c:v>1709</c:v>
                </c:pt>
                <c:pt idx="232">
                  <c:v>1710</c:v>
                </c:pt>
                <c:pt idx="233">
                  <c:v>1711</c:v>
                </c:pt>
                <c:pt idx="234">
                  <c:v>1712</c:v>
                </c:pt>
                <c:pt idx="235">
                  <c:v>1713</c:v>
                </c:pt>
                <c:pt idx="236">
                  <c:v>1714</c:v>
                </c:pt>
                <c:pt idx="237">
                  <c:v>1715</c:v>
                </c:pt>
                <c:pt idx="238">
                  <c:v>1716</c:v>
                </c:pt>
                <c:pt idx="239">
                  <c:v>1717</c:v>
                </c:pt>
                <c:pt idx="240">
                  <c:v>1718</c:v>
                </c:pt>
                <c:pt idx="241">
                  <c:v>1719</c:v>
                </c:pt>
                <c:pt idx="242">
                  <c:v>1720</c:v>
                </c:pt>
                <c:pt idx="243">
                  <c:v>1721</c:v>
                </c:pt>
                <c:pt idx="244">
                  <c:v>1722</c:v>
                </c:pt>
                <c:pt idx="245">
                  <c:v>1723</c:v>
                </c:pt>
                <c:pt idx="246">
                  <c:v>1724</c:v>
                </c:pt>
                <c:pt idx="247">
                  <c:v>1725</c:v>
                </c:pt>
                <c:pt idx="248">
                  <c:v>1726</c:v>
                </c:pt>
                <c:pt idx="249">
                  <c:v>1727</c:v>
                </c:pt>
                <c:pt idx="250">
                  <c:v>1728</c:v>
                </c:pt>
                <c:pt idx="251">
                  <c:v>1729</c:v>
                </c:pt>
                <c:pt idx="252">
                  <c:v>1730</c:v>
                </c:pt>
                <c:pt idx="253">
                  <c:v>1731</c:v>
                </c:pt>
                <c:pt idx="254">
                  <c:v>1732</c:v>
                </c:pt>
                <c:pt idx="255">
                  <c:v>1733</c:v>
                </c:pt>
                <c:pt idx="256">
                  <c:v>1734</c:v>
                </c:pt>
                <c:pt idx="257">
                  <c:v>1735</c:v>
                </c:pt>
                <c:pt idx="258">
                  <c:v>1736</c:v>
                </c:pt>
                <c:pt idx="259">
                  <c:v>1737</c:v>
                </c:pt>
                <c:pt idx="260">
                  <c:v>1738</c:v>
                </c:pt>
                <c:pt idx="261">
                  <c:v>1739</c:v>
                </c:pt>
                <c:pt idx="262">
                  <c:v>1740</c:v>
                </c:pt>
                <c:pt idx="263">
                  <c:v>1741</c:v>
                </c:pt>
                <c:pt idx="264">
                  <c:v>1742</c:v>
                </c:pt>
                <c:pt idx="265">
                  <c:v>1743</c:v>
                </c:pt>
                <c:pt idx="266">
                  <c:v>1744</c:v>
                </c:pt>
                <c:pt idx="267">
                  <c:v>1745</c:v>
                </c:pt>
                <c:pt idx="268">
                  <c:v>1746</c:v>
                </c:pt>
                <c:pt idx="269">
                  <c:v>1747</c:v>
                </c:pt>
                <c:pt idx="270">
                  <c:v>1748</c:v>
                </c:pt>
                <c:pt idx="271">
                  <c:v>1749</c:v>
                </c:pt>
                <c:pt idx="272">
                  <c:v>1750</c:v>
                </c:pt>
                <c:pt idx="273">
                  <c:v>1751</c:v>
                </c:pt>
                <c:pt idx="274">
                  <c:v>1752</c:v>
                </c:pt>
                <c:pt idx="275">
                  <c:v>1753</c:v>
                </c:pt>
                <c:pt idx="276">
                  <c:v>1754</c:v>
                </c:pt>
                <c:pt idx="277">
                  <c:v>1755</c:v>
                </c:pt>
                <c:pt idx="278">
                  <c:v>1756</c:v>
                </c:pt>
                <c:pt idx="279">
                  <c:v>1757</c:v>
                </c:pt>
                <c:pt idx="280">
                  <c:v>1758</c:v>
                </c:pt>
                <c:pt idx="281">
                  <c:v>1759</c:v>
                </c:pt>
                <c:pt idx="282">
                  <c:v>1760</c:v>
                </c:pt>
                <c:pt idx="283">
                  <c:v>1761</c:v>
                </c:pt>
                <c:pt idx="284">
                  <c:v>1762</c:v>
                </c:pt>
                <c:pt idx="285">
                  <c:v>1763</c:v>
                </c:pt>
                <c:pt idx="286">
                  <c:v>1764</c:v>
                </c:pt>
                <c:pt idx="287">
                  <c:v>1765</c:v>
                </c:pt>
                <c:pt idx="288">
                  <c:v>1766</c:v>
                </c:pt>
                <c:pt idx="289">
                  <c:v>1767</c:v>
                </c:pt>
                <c:pt idx="290">
                  <c:v>1768</c:v>
                </c:pt>
                <c:pt idx="291">
                  <c:v>1769</c:v>
                </c:pt>
                <c:pt idx="292">
                  <c:v>1770</c:v>
                </c:pt>
                <c:pt idx="293">
                  <c:v>1771</c:v>
                </c:pt>
                <c:pt idx="294">
                  <c:v>1772</c:v>
                </c:pt>
                <c:pt idx="295">
                  <c:v>1773</c:v>
                </c:pt>
                <c:pt idx="296">
                  <c:v>1774</c:v>
                </c:pt>
                <c:pt idx="297">
                  <c:v>1775</c:v>
                </c:pt>
                <c:pt idx="298">
                  <c:v>1776</c:v>
                </c:pt>
                <c:pt idx="299">
                  <c:v>1777</c:v>
                </c:pt>
                <c:pt idx="300">
                  <c:v>1778</c:v>
                </c:pt>
                <c:pt idx="301">
                  <c:v>1779</c:v>
                </c:pt>
                <c:pt idx="302">
                  <c:v>1780</c:v>
                </c:pt>
                <c:pt idx="303">
                  <c:v>1781</c:v>
                </c:pt>
                <c:pt idx="304">
                  <c:v>1782</c:v>
                </c:pt>
                <c:pt idx="305">
                  <c:v>1783</c:v>
                </c:pt>
                <c:pt idx="306">
                  <c:v>1784</c:v>
                </c:pt>
                <c:pt idx="307">
                  <c:v>1785</c:v>
                </c:pt>
                <c:pt idx="308">
                  <c:v>1786</c:v>
                </c:pt>
                <c:pt idx="309">
                  <c:v>1787</c:v>
                </c:pt>
                <c:pt idx="310">
                  <c:v>1788</c:v>
                </c:pt>
                <c:pt idx="311">
                  <c:v>1789</c:v>
                </c:pt>
                <c:pt idx="312">
                  <c:v>1790</c:v>
                </c:pt>
                <c:pt idx="313">
                  <c:v>1791</c:v>
                </c:pt>
                <c:pt idx="314">
                  <c:v>1792</c:v>
                </c:pt>
                <c:pt idx="315">
                  <c:v>1793</c:v>
                </c:pt>
                <c:pt idx="316">
                  <c:v>1794</c:v>
                </c:pt>
                <c:pt idx="317">
                  <c:v>1795</c:v>
                </c:pt>
                <c:pt idx="318">
                  <c:v>1796</c:v>
                </c:pt>
                <c:pt idx="319">
                  <c:v>1797</c:v>
                </c:pt>
                <c:pt idx="320">
                  <c:v>1798</c:v>
                </c:pt>
                <c:pt idx="321">
                  <c:v>1799</c:v>
                </c:pt>
                <c:pt idx="322">
                  <c:v>1800</c:v>
                </c:pt>
              </c:numCache>
            </c:numRef>
          </c:xVal>
          <c:yVal>
            <c:numRef>
              <c:f>'WLTC profile (1 trip)'!$D$1518:$D$1840</c:f>
              <c:numCache>
                <c:formatCode>0.0_ </c:formatCode>
                <c:ptCount val="323"/>
                <c:pt idx="0">
                  <c:v>0</c:v>
                </c:pt>
                <c:pt idx="1">
                  <c:v>2.2000000000000002</c:v>
                </c:pt>
                <c:pt idx="2">
                  <c:v>4.4000000000000004</c:v>
                </c:pt>
                <c:pt idx="3">
                  <c:v>6.3</c:v>
                </c:pt>
                <c:pt idx="4">
                  <c:v>7.9</c:v>
                </c:pt>
                <c:pt idx="5">
                  <c:v>9.1999999999999993</c:v>
                </c:pt>
                <c:pt idx="6">
                  <c:v>10.4</c:v>
                </c:pt>
                <c:pt idx="7">
                  <c:v>11.5</c:v>
                </c:pt>
                <c:pt idx="8">
                  <c:v>12.9</c:v>
                </c:pt>
                <c:pt idx="9">
                  <c:v>14.7</c:v>
                </c:pt>
                <c:pt idx="10">
                  <c:v>17</c:v>
                </c:pt>
                <c:pt idx="11">
                  <c:v>19.8</c:v>
                </c:pt>
                <c:pt idx="12">
                  <c:v>23.1</c:v>
                </c:pt>
                <c:pt idx="13">
                  <c:v>26.7</c:v>
                </c:pt>
                <c:pt idx="14">
                  <c:v>30.5</c:v>
                </c:pt>
                <c:pt idx="15">
                  <c:v>34.1</c:v>
                </c:pt>
                <c:pt idx="16">
                  <c:v>37.5</c:v>
                </c:pt>
                <c:pt idx="17">
                  <c:v>40.6</c:v>
                </c:pt>
                <c:pt idx="18">
                  <c:v>43.3</c:v>
                </c:pt>
                <c:pt idx="19">
                  <c:v>45.7</c:v>
                </c:pt>
                <c:pt idx="20">
                  <c:v>47.7</c:v>
                </c:pt>
                <c:pt idx="21">
                  <c:v>49.3</c:v>
                </c:pt>
                <c:pt idx="22">
                  <c:v>50.5</c:v>
                </c:pt>
                <c:pt idx="23">
                  <c:v>51.3</c:v>
                </c:pt>
                <c:pt idx="24">
                  <c:v>52.1</c:v>
                </c:pt>
                <c:pt idx="25">
                  <c:v>52.7</c:v>
                </c:pt>
                <c:pt idx="26">
                  <c:v>53.4</c:v>
                </c:pt>
                <c:pt idx="27">
                  <c:v>54</c:v>
                </c:pt>
                <c:pt idx="28">
                  <c:v>54.5</c:v>
                </c:pt>
                <c:pt idx="29">
                  <c:v>55</c:v>
                </c:pt>
                <c:pt idx="30">
                  <c:v>55.6</c:v>
                </c:pt>
                <c:pt idx="31">
                  <c:v>56.3</c:v>
                </c:pt>
                <c:pt idx="32">
                  <c:v>57.2</c:v>
                </c:pt>
                <c:pt idx="33">
                  <c:v>58.5</c:v>
                </c:pt>
                <c:pt idx="34">
                  <c:v>60.2</c:v>
                </c:pt>
                <c:pt idx="35">
                  <c:v>62.3</c:v>
                </c:pt>
                <c:pt idx="36">
                  <c:v>64.7</c:v>
                </c:pt>
                <c:pt idx="37">
                  <c:v>67.099999999999994</c:v>
                </c:pt>
                <c:pt idx="38">
                  <c:v>69.2</c:v>
                </c:pt>
                <c:pt idx="39">
                  <c:v>70.7</c:v>
                </c:pt>
                <c:pt idx="40">
                  <c:v>71.900000000000006</c:v>
                </c:pt>
                <c:pt idx="41">
                  <c:v>72.7</c:v>
                </c:pt>
                <c:pt idx="42">
                  <c:v>73.400000000000006</c:v>
                </c:pt>
                <c:pt idx="43">
                  <c:v>73.8</c:v>
                </c:pt>
                <c:pt idx="44">
                  <c:v>74.099999999999994</c:v>
                </c:pt>
                <c:pt idx="45">
                  <c:v>74</c:v>
                </c:pt>
                <c:pt idx="46">
                  <c:v>73.599999999999994</c:v>
                </c:pt>
                <c:pt idx="47">
                  <c:v>72.5</c:v>
                </c:pt>
                <c:pt idx="48">
                  <c:v>70.8</c:v>
                </c:pt>
                <c:pt idx="49">
                  <c:v>68.599999999999994</c:v>
                </c:pt>
                <c:pt idx="50">
                  <c:v>66.2</c:v>
                </c:pt>
                <c:pt idx="51">
                  <c:v>64</c:v>
                </c:pt>
                <c:pt idx="52">
                  <c:v>62.2</c:v>
                </c:pt>
                <c:pt idx="53">
                  <c:v>60.9</c:v>
                </c:pt>
                <c:pt idx="54">
                  <c:v>60.2</c:v>
                </c:pt>
                <c:pt idx="55">
                  <c:v>60</c:v>
                </c:pt>
                <c:pt idx="56">
                  <c:v>60.4</c:v>
                </c:pt>
                <c:pt idx="57">
                  <c:v>61.4</c:v>
                </c:pt>
                <c:pt idx="58">
                  <c:v>63.2</c:v>
                </c:pt>
                <c:pt idx="59">
                  <c:v>65.599999999999994</c:v>
                </c:pt>
                <c:pt idx="60">
                  <c:v>68.400000000000006</c:v>
                </c:pt>
                <c:pt idx="61">
                  <c:v>71.599999999999994</c:v>
                </c:pt>
                <c:pt idx="62">
                  <c:v>74.900000000000006</c:v>
                </c:pt>
                <c:pt idx="63">
                  <c:v>78.400000000000006</c:v>
                </c:pt>
                <c:pt idx="64">
                  <c:v>81.8</c:v>
                </c:pt>
                <c:pt idx="65">
                  <c:v>84.9</c:v>
                </c:pt>
                <c:pt idx="66">
                  <c:v>87.4</c:v>
                </c:pt>
                <c:pt idx="67">
                  <c:v>89</c:v>
                </c:pt>
                <c:pt idx="68">
                  <c:v>90</c:v>
                </c:pt>
                <c:pt idx="69">
                  <c:v>90.6</c:v>
                </c:pt>
                <c:pt idx="70">
                  <c:v>91</c:v>
                </c:pt>
                <c:pt idx="71">
                  <c:v>91.5</c:v>
                </c:pt>
                <c:pt idx="72">
                  <c:v>92</c:v>
                </c:pt>
                <c:pt idx="73">
                  <c:v>92.7</c:v>
                </c:pt>
                <c:pt idx="74">
                  <c:v>93.4</c:v>
                </c:pt>
                <c:pt idx="75">
                  <c:v>94.2</c:v>
                </c:pt>
                <c:pt idx="76">
                  <c:v>94.9</c:v>
                </c:pt>
                <c:pt idx="77">
                  <c:v>95.7</c:v>
                </c:pt>
                <c:pt idx="78">
                  <c:v>96.6</c:v>
                </c:pt>
                <c:pt idx="79">
                  <c:v>97.7</c:v>
                </c:pt>
                <c:pt idx="80">
                  <c:v>98.9</c:v>
                </c:pt>
                <c:pt idx="81">
                  <c:v>100.4</c:v>
                </c:pt>
                <c:pt idx="82">
                  <c:v>102</c:v>
                </c:pt>
                <c:pt idx="83">
                  <c:v>103.6</c:v>
                </c:pt>
                <c:pt idx="84">
                  <c:v>105.2</c:v>
                </c:pt>
                <c:pt idx="85">
                  <c:v>106.8</c:v>
                </c:pt>
                <c:pt idx="86">
                  <c:v>108.5</c:v>
                </c:pt>
                <c:pt idx="87">
                  <c:v>110.2</c:v>
                </c:pt>
                <c:pt idx="88">
                  <c:v>111.9</c:v>
                </c:pt>
                <c:pt idx="89">
                  <c:v>113.7</c:v>
                </c:pt>
                <c:pt idx="90">
                  <c:v>115.3</c:v>
                </c:pt>
                <c:pt idx="91">
                  <c:v>116.8</c:v>
                </c:pt>
                <c:pt idx="92">
                  <c:v>118.2</c:v>
                </c:pt>
                <c:pt idx="93">
                  <c:v>119.5</c:v>
                </c:pt>
                <c:pt idx="94">
                  <c:v>120.7</c:v>
                </c:pt>
                <c:pt idx="95">
                  <c:v>121.8</c:v>
                </c:pt>
                <c:pt idx="96">
                  <c:v>122.6</c:v>
                </c:pt>
                <c:pt idx="97">
                  <c:v>123.2</c:v>
                </c:pt>
                <c:pt idx="98">
                  <c:v>123.6</c:v>
                </c:pt>
                <c:pt idx="99">
                  <c:v>123.7</c:v>
                </c:pt>
                <c:pt idx="100">
                  <c:v>123.6</c:v>
                </c:pt>
                <c:pt idx="101">
                  <c:v>123.3</c:v>
                </c:pt>
                <c:pt idx="102">
                  <c:v>123</c:v>
                </c:pt>
                <c:pt idx="103">
                  <c:v>122.5</c:v>
                </c:pt>
                <c:pt idx="104">
                  <c:v>122.1</c:v>
                </c:pt>
                <c:pt idx="105">
                  <c:v>121.5</c:v>
                </c:pt>
                <c:pt idx="106">
                  <c:v>120.8</c:v>
                </c:pt>
                <c:pt idx="107">
                  <c:v>120</c:v>
                </c:pt>
                <c:pt idx="108">
                  <c:v>119.1</c:v>
                </c:pt>
                <c:pt idx="109">
                  <c:v>118.1</c:v>
                </c:pt>
                <c:pt idx="110">
                  <c:v>117.1</c:v>
                </c:pt>
                <c:pt idx="111">
                  <c:v>116.2</c:v>
                </c:pt>
                <c:pt idx="112">
                  <c:v>115.5</c:v>
                </c:pt>
                <c:pt idx="113">
                  <c:v>114.9</c:v>
                </c:pt>
                <c:pt idx="114">
                  <c:v>114.5</c:v>
                </c:pt>
                <c:pt idx="115">
                  <c:v>114.1</c:v>
                </c:pt>
                <c:pt idx="116">
                  <c:v>113.9</c:v>
                </c:pt>
                <c:pt idx="117">
                  <c:v>113.7</c:v>
                </c:pt>
                <c:pt idx="118">
                  <c:v>113.3</c:v>
                </c:pt>
                <c:pt idx="119">
                  <c:v>112.9</c:v>
                </c:pt>
                <c:pt idx="120">
                  <c:v>112.2</c:v>
                </c:pt>
                <c:pt idx="121">
                  <c:v>111.4</c:v>
                </c:pt>
                <c:pt idx="122">
                  <c:v>110.5</c:v>
                </c:pt>
                <c:pt idx="123">
                  <c:v>109.5</c:v>
                </c:pt>
                <c:pt idx="124">
                  <c:v>108.5</c:v>
                </c:pt>
                <c:pt idx="125">
                  <c:v>107.7</c:v>
                </c:pt>
                <c:pt idx="126">
                  <c:v>107.1</c:v>
                </c:pt>
                <c:pt idx="127">
                  <c:v>106.6</c:v>
                </c:pt>
                <c:pt idx="128">
                  <c:v>106.4</c:v>
                </c:pt>
                <c:pt idx="129">
                  <c:v>106.2</c:v>
                </c:pt>
                <c:pt idx="130">
                  <c:v>106.2</c:v>
                </c:pt>
                <c:pt idx="131">
                  <c:v>106.2</c:v>
                </c:pt>
                <c:pt idx="132">
                  <c:v>106.4</c:v>
                </c:pt>
                <c:pt idx="133">
                  <c:v>106.5</c:v>
                </c:pt>
                <c:pt idx="134">
                  <c:v>106.8</c:v>
                </c:pt>
                <c:pt idx="135">
                  <c:v>107.2</c:v>
                </c:pt>
                <c:pt idx="136">
                  <c:v>107.8</c:v>
                </c:pt>
                <c:pt idx="137">
                  <c:v>108.5</c:v>
                </c:pt>
                <c:pt idx="138">
                  <c:v>109.4</c:v>
                </c:pt>
                <c:pt idx="139">
                  <c:v>110.5</c:v>
                </c:pt>
                <c:pt idx="140">
                  <c:v>111.7</c:v>
                </c:pt>
                <c:pt idx="141">
                  <c:v>113</c:v>
                </c:pt>
                <c:pt idx="142">
                  <c:v>114.1</c:v>
                </c:pt>
                <c:pt idx="143">
                  <c:v>115.1</c:v>
                </c:pt>
                <c:pt idx="144">
                  <c:v>115.9</c:v>
                </c:pt>
                <c:pt idx="145">
                  <c:v>116.5</c:v>
                </c:pt>
                <c:pt idx="146">
                  <c:v>116.7</c:v>
                </c:pt>
                <c:pt idx="147">
                  <c:v>116.6</c:v>
                </c:pt>
                <c:pt idx="148">
                  <c:v>116.2</c:v>
                </c:pt>
                <c:pt idx="149">
                  <c:v>115.2</c:v>
                </c:pt>
                <c:pt idx="150">
                  <c:v>113.8</c:v>
                </c:pt>
                <c:pt idx="151">
                  <c:v>112</c:v>
                </c:pt>
                <c:pt idx="152">
                  <c:v>110.1</c:v>
                </c:pt>
                <c:pt idx="153">
                  <c:v>108.3</c:v>
                </c:pt>
                <c:pt idx="154">
                  <c:v>107</c:v>
                </c:pt>
                <c:pt idx="155">
                  <c:v>106.1</c:v>
                </c:pt>
                <c:pt idx="156">
                  <c:v>105.8</c:v>
                </c:pt>
                <c:pt idx="157">
                  <c:v>105.7</c:v>
                </c:pt>
                <c:pt idx="158">
                  <c:v>105.7</c:v>
                </c:pt>
                <c:pt idx="159">
                  <c:v>105.6</c:v>
                </c:pt>
                <c:pt idx="160">
                  <c:v>105.3</c:v>
                </c:pt>
                <c:pt idx="161">
                  <c:v>104.9</c:v>
                </c:pt>
                <c:pt idx="162">
                  <c:v>104.4</c:v>
                </c:pt>
                <c:pt idx="163">
                  <c:v>104</c:v>
                </c:pt>
                <c:pt idx="164">
                  <c:v>103.8</c:v>
                </c:pt>
                <c:pt idx="165">
                  <c:v>103.9</c:v>
                </c:pt>
                <c:pt idx="166">
                  <c:v>104.4</c:v>
                </c:pt>
                <c:pt idx="167">
                  <c:v>105.1</c:v>
                </c:pt>
                <c:pt idx="168">
                  <c:v>106.1</c:v>
                </c:pt>
                <c:pt idx="169">
                  <c:v>107.2</c:v>
                </c:pt>
                <c:pt idx="170">
                  <c:v>108.5</c:v>
                </c:pt>
                <c:pt idx="171">
                  <c:v>109.9</c:v>
                </c:pt>
                <c:pt idx="172">
                  <c:v>111.3</c:v>
                </c:pt>
                <c:pt idx="173">
                  <c:v>112.7</c:v>
                </c:pt>
                <c:pt idx="174">
                  <c:v>113.9</c:v>
                </c:pt>
                <c:pt idx="175">
                  <c:v>115</c:v>
                </c:pt>
                <c:pt idx="176">
                  <c:v>116</c:v>
                </c:pt>
                <c:pt idx="177">
                  <c:v>116.8</c:v>
                </c:pt>
                <c:pt idx="178">
                  <c:v>117.6</c:v>
                </c:pt>
                <c:pt idx="179">
                  <c:v>118.4</c:v>
                </c:pt>
                <c:pt idx="180">
                  <c:v>119.2</c:v>
                </c:pt>
                <c:pt idx="181">
                  <c:v>120</c:v>
                </c:pt>
                <c:pt idx="182">
                  <c:v>120.8</c:v>
                </c:pt>
                <c:pt idx="183">
                  <c:v>121.6</c:v>
                </c:pt>
                <c:pt idx="184">
                  <c:v>122.3</c:v>
                </c:pt>
                <c:pt idx="185">
                  <c:v>123.1</c:v>
                </c:pt>
                <c:pt idx="186">
                  <c:v>123.8</c:v>
                </c:pt>
                <c:pt idx="187">
                  <c:v>124.4</c:v>
                </c:pt>
                <c:pt idx="188">
                  <c:v>125</c:v>
                </c:pt>
                <c:pt idx="189">
                  <c:v>125.4</c:v>
                </c:pt>
                <c:pt idx="190">
                  <c:v>125.8</c:v>
                </c:pt>
                <c:pt idx="191">
                  <c:v>126.1</c:v>
                </c:pt>
                <c:pt idx="192">
                  <c:v>126.4</c:v>
                </c:pt>
                <c:pt idx="193">
                  <c:v>126.6</c:v>
                </c:pt>
                <c:pt idx="194">
                  <c:v>126.7</c:v>
                </c:pt>
                <c:pt idx="195">
                  <c:v>126.8</c:v>
                </c:pt>
                <c:pt idx="196">
                  <c:v>126.9</c:v>
                </c:pt>
                <c:pt idx="197">
                  <c:v>126.9</c:v>
                </c:pt>
                <c:pt idx="198">
                  <c:v>126.9</c:v>
                </c:pt>
                <c:pt idx="199">
                  <c:v>126.8</c:v>
                </c:pt>
                <c:pt idx="200">
                  <c:v>126.6</c:v>
                </c:pt>
                <c:pt idx="201">
                  <c:v>126.3</c:v>
                </c:pt>
                <c:pt idx="202">
                  <c:v>126</c:v>
                </c:pt>
                <c:pt idx="203">
                  <c:v>125.7</c:v>
                </c:pt>
                <c:pt idx="204">
                  <c:v>125.6</c:v>
                </c:pt>
                <c:pt idx="205">
                  <c:v>125.6</c:v>
                </c:pt>
                <c:pt idx="206">
                  <c:v>125.8</c:v>
                </c:pt>
                <c:pt idx="207">
                  <c:v>126.2</c:v>
                </c:pt>
                <c:pt idx="208">
                  <c:v>126.6</c:v>
                </c:pt>
                <c:pt idx="209">
                  <c:v>127</c:v>
                </c:pt>
                <c:pt idx="210">
                  <c:v>127.4</c:v>
                </c:pt>
                <c:pt idx="211">
                  <c:v>127.6</c:v>
                </c:pt>
                <c:pt idx="212">
                  <c:v>127.8</c:v>
                </c:pt>
                <c:pt idx="213">
                  <c:v>127.9</c:v>
                </c:pt>
                <c:pt idx="214">
                  <c:v>128</c:v>
                </c:pt>
                <c:pt idx="215">
                  <c:v>128.1</c:v>
                </c:pt>
                <c:pt idx="216">
                  <c:v>128.19999999999999</c:v>
                </c:pt>
                <c:pt idx="217">
                  <c:v>128.30000000000001</c:v>
                </c:pt>
                <c:pt idx="218">
                  <c:v>128.4</c:v>
                </c:pt>
                <c:pt idx="219">
                  <c:v>128.5</c:v>
                </c:pt>
                <c:pt idx="220">
                  <c:v>128.6</c:v>
                </c:pt>
                <c:pt idx="221">
                  <c:v>128.6</c:v>
                </c:pt>
                <c:pt idx="222">
                  <c:v>128.5</c:v>
                </c:pt>
                <c:pt idx="223">
                  <c:v>128.30000000000001</c:v>
                </c:pt>
                <c:pt idx="224">
                  <c:v>128.1</c:v>
                </c:pt>
                <c:pt idx="225">
                  <c:v>127.9</c:v>
                </c:pt>
                <c:pt idx="226">
                  <c:v>127.6</c:v>
                </c:pt>
                <c:pt idx="227">
                  <c:v>127.4</c:v>
                </c:pt>
                <c:pt idx="228">
                  <c:v>127.2</c:v>
                </c:pt>
                <c:pt idx="229">
                  <c:v>127</c:v>
                </c:pt>
                <c:pt idx="230">
                  <c:v>126.9</c:v>
                </c:pt>
                <c:pt idx="231">
                  <c:v>126.8</c:v>
                </c:pt>
                <c:pt idx="232">
                  <c:v>126.7</c:v>
                </c:pt>
                <c:pt idx="233">
                  <c:v>126.8</c:v>
                </c:pt>
                <c:pt idx="234">
                  <c:v>126.9</c:v>
                </c:pt>
                <c:pt idx="235">
                  <c:v>127.1</c:v>
                </c:pt>
                <c:pt idx="236">
                  <c:v>127.4</c:v>
                </c:pt>
                <c:pt idx="237">
                  <c:v>127.7</c:v>
                </c:pt>
                <c:pt idx="238">
                  <c:v>128.1</c:v>
                </c:pt>
                <c:pt idx="239">
                  <c:v>128.5</c:v>
                </c:pt>
                <c:pt idx="240">
                  <c:v>129</c:v>
                </c:pt>
                <c:pt idx="241">
                  <c:v>129.5</c:v>
                </c:pt>
                <c:pt idx="242">
                  <c:v>130.1</c:v>
                </c:pt>
                <c:pt idx="243">
                  <c:v>130.6</c:v>
                </c:pt>
                <c:pt idx="244">
                  <c:v>131</c:v>
                </c:pt>
                <c:pt idx="245">
                  <c:v>131.19999999999999</c:v>
                </c:pt>
                <c:pt idx="246">
                  <c:v>131.30000000000001</c:v>
                </c:pt>
                <c:pt idx="247">
                  <c:v>131.19999999999999</c:v>
                </c:pt>
                <c:pt idx="248">
                  <c:v>130.69999999999999</c:v>
                </c:pt>
                <c:pt idx="249">
                  <c:v>129.80000000000001</c:v>
                </c:pt>
                <c:pt idx="250">
                  <c:v>128.4</c:v>
                </c:pt>
                <c:pt idx="251">
                  <c:v>126.5</c:v>
                </c:pt>
                <c:pt idx="252">
                  <c:v>124.1</c:v>
                </c:pt>
                <c:pt idx="253">
                  <c:v>121.6</c:v>
                </c:pt>
                <c:pt idx="254">
                  <c:v>119</c:v>
                </c:pt>
                <c:pt idx="255">
                  <c:v>116.5</c:v>
                </c:pt>
                <c:pt idx="256">
                  <c:v>114.1</c:v>
                </c:pt>
                <c:pt idx="257">
                  <c:v>111.8</c:v>
                </c:pt>
                <c:pt idx="258">
                  <c:v>109.5</c:v>
                </c:pt>
                <c:pt idx="259">
                  <c:v>107.1</c:v>
                </c:pt>
                <c:pt idx="260">
                  <c:v>104.8</c:v>
                </c:pt>
                <c:pt idx="261">
                  <c:v>102.5</c:v>
                </c:pt>
                <c:pt idx="262">
                  <c:v>100.4</c:v>
                </c:pt>
                <c:pt idx="263">
                  <c:v>98.6</c:v>
                </c:pt>
                <c:pt idx="264">
                  <c:v>97.2</c:v>
                </c:pt>
                <c:pt idx="265">
                  <c:v>95.9</c:v>
                </c:pt>
                <c:pt idx="266">
                  <c:v>94.8</c:v>
                </c:pt>
                <c:pt idx="267">
                  <c:v>93.8</c:v>
                </c:pt>
                <c:pt idx="268">
                  <c:v>92.8</c:v>
                </c:pt>
                <c:pt idx="269">
                  <c:v>91.8</c:v>
                </c:pt>
                <c:pt idx="270">
                  <c:v>91</c:v>
                </c:pt>
                <c:pt idx="271">
                  <c:v>90.2</c:v>
                </c:pt>
                <c:pt idx="272">
                  <c:v>89.6</c:v>
                </c:pt>
                <c:pt idx="273">
                  <c:v>89.1</c:v>
                </c:pt>
                <c:pt idx="274">
                  <c:v>88.6</c:v>
                </c:pt>
                <c:pt idx="275">
                  <c:v>88.1</c:v>
                </c:pt>
                <c:pt idx="276">
                  <c:v>87.6</c:v>
                </c:pt>
                <c:pt idx="277">
                  <c:v>87.1</c:v>
                </c:pt>
                <c:pt idx="278">
                  <c:v>86.6</c:v>
                </c:pt>
                <c:pt idx="279">
                  <c:v>86.1</c:v>
                </c:pt>
                <c:pt idx="280">
                  <c:v>85.5</c:v>
                </c:pt>
                <c:pt idx="281">
                  <c:v>85</c:v>
                </c:pt>
                <c:pt idx="282">
                  <c:v>84.4</c:v>
                </c:pt>
                <c:pt idx="283">
                  <c:v>83.8</c:v>
                </c:pt>
                <c:pt idx="284">
                  <c:v>83.2</c:v>
                </c:pt>
                <c:pt idx="285">
                  <c:v>82.6</c:v>
                </c:pt>
                <c:pt idx="286">
                  <c:v>82</c:v>
                </c:pt>
                <c:pt idx="287">
                  <c:v>81.3</c:v>
                </c:pt>
                <c:pt idx="288">
                  <c:v>80.400000000000006</c:v>
                </c:pt>
                <c:pt idx="289">
                  <c:v>79.099999999999994</c:v>
                </c:pt>
                <c:pt idx="290">
                  <c:v>77.400000000000006</c:v>
                </c:pt>
                <c:pt idx="291">
                  <c:v>75.099999999999994</c:v>
                </c:pt>
                <c:pt idx="292">
                  <c:v>72.3</c:v>
                </c:pt>
                <c:pt idx="293">
                  <c:v>69.099999999999994</c:v>
                </c:pt>
                <c:pt idx="294">
                  <c:v>65.900000000000006</c:v>
                </c:pt>
                <c:pt idx="295">
                  <c:v>62.7</c:v>
                </c:pt>
                <c:pt idx="296">
                  <c:v>59.7</c:v>
                </c:pt>
                <c:pt idx="297">
                  <c:v>57</c:v>
                </c:pt>
                <c:pt idx="298">
                  <c:v>54.6</c:v>
                </c:pt>
                <c:pt idx="299">
                  <c:v>52.2</c:v>
                </c:pt>
                <c:pt idx="300">
                  <c:v>49.7</c:v>
                </c:pt>
                <c:pt idx="301">
                  <c:v>46.8</c:v>
                </c:pt>
                <c:pt idx="302">
                  <c:v>43.5</c:v>
                </c:pt>
                <c:pt idx="303">
                  <c:v>39.9</c:v>
                </c:pt>
                <c:pt idx="304">
                  <c:v>36.4</c:v>
                </c:pt>
                <c:pt idx="305">
                  <c:v>33.200000000000003</c:v>
                </c:pt>
                <c:pt idx="306">
                  <c:v>30.5</c:v>
                </c:pt>
                <c:pt idx="307">
                  <c:v>28.3</c:v>
                </c:pt>
                <c:pt idx="308">
                  <c:v>26.3</c:v>
                </c:pt>
                <c:pt idx="309">
                  <c:v>24.4</c:v>
                </c:pt>
                <c:pt idx="310">
                  <c:v>22.5</c:v>
                </c:pt>
                <c:pt idx="311">
                  <c:v>20.5</c:v>
                </c:pt>
                <c:pt idx="312">
                  <c:v>18.2</c:v>
                </c:pt>
                <c:pt idx="313">
                  <c:v>15.5</c:v>
                </c:pt>
                <c:pt idx="314">
                  <c:v>12.3</c:v>
                </c:pt>
                <c:pt idx="315">
                  <c:v>8.6999999999999993</c:v>
                </c:pt>
                <c:pt idx="316">
                  <c:v>5.2</c:v>
                </c:pt>
                <c:pt idx="317">
                  <c:v>0</c:v>
                </c:pt>
                <c:pt idx="318">
                  <c:v>0</c:v>
                </c:pt>
                <c:pt idx="319">
                  <c:v>0</c:v>
                </c:pt>
                <c:pt idx="320">
                  <c:v>0</c:v>
                </c:pt>
                <c:pt idx="321">
                  <c:v>0</c:v>
                </c:pt>
                <c:pt idx="322">
                  <c:v>0</c:v>
                </c:pt>
              </c:numCache>
            </c:numRef>
          </c:yVal>
          <c:smooth val="1"/>
          <c:extLst>
            <c:ext xmlns:c16="http://schemas.microsoft.com/office/drawing/2014/chart" uri="{C3380CC4-5D6E-409C-BE32-E72D297353CC}">
              <c16:uniqueId val="{00000003-5A75-45BD-9860-6522DBC8F5AE}"/>
            </c:ext>
          </c:extLst>
        </c:ser>
        <c:dLbls>
          <c:showLegendKey val="0"/>
          <c:showVal val="0"/>
          <c:showCatName val="0"/>
          <c:showSerName val="0"/>
          <c:showPercent val="0"/>
          <c:showBubbleSize val="0"/>
        </c:dLbls>
        <c:axId val="1784435312"/>
        <c:axId val="1784447792"/>
      </c:scatterChart>
      <c:valAx>
        <c:axId val="1784435312"/>
        <c:scaling>
          <c:orientation val="minMax"/>
          <c:max val="18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Time (s)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4447792"/>
        <c:crosses val="autoZero"/>
        <c:crossBetween val="midCat"/>
      </c:valAx>
      <c:valAx>
        <c:axId val="178444779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Velocity (km/h)</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8443531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hade val="50000"/>
        </a:schemeClr>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'SoC (cal)'!$O$18</c:f>
              <c:strCache>
                <c:ptCount val="1"/>
                <c:pt idx="0">
                  <c:v>relative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backward val="20"/>
            <c:dispRSqr val="1"/>
            <c:dispEq val="0"/>
            <c:trendlineLbl>
              <c:layout>
                <c:manualLayout>
                  <c:x val="-7.4802508248578231E-2"/>
                  <c:y val="-7.1349259775462234E-2"/>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'SoC (cal)'!$M$19:$M$22</c:f>
              <c:numCache>
                <c:formatCode>General</c:formatCode>
                <c:ptCount val="4"/>
                <c:pt idx="0">
                  <c:v>20</c:v>
                </c:pt>
                <c:pt idx="1">
                  <c:v>50</c:v>
                </c:pt>
                <c:pt idx="2">
                  <c:v>95</c:v>
                </c:pt>
                <c:pt idx="3">
                  <c:v>95</c:v>
                </c:pt>
              </c:numCache>
            </c:numRef>
          </c:xVal>
          <c:yVal>
            <c:numRef>
              <c:f>'SoC (cal)'!$O$19:$O$22</c:f>
              <c:numCache>
                <c:formatCode>General</c:formatCode>
                <c:ptCount val="4"/>
                <c:pt idx="0">
                  <c:v>0.33557046979865773</c:v>
                </c:pt>
                <c:pt idx="1">
                  <c:v>0.75838926174496635</c:v>
                </c:pt>
                <c:pt idx="2">
                  <c:v>1</c:v>
                </c:pt>
                <c:pt idx="3">
                  <c:v>0.9261744966442953</c:v>
                </c:pt>
              </c:numCache>
            </c:numRef>
          </c:yVal>
          <c:smooth val="0"/>
          <c:extLst>
            <c:ext xmlns:c16="http://schemas.microsoft.com/office/drawing/2014/chart" uri="{C3380CC4-5D6E-409C-BE32-E72D297353CC}">
              <c16:uniqueId val="{00000001-AA3B-438B-8B0D-F321704224CE}"/>
            </c:ext>
          </c:extLst>
        </c:ser>
        <c:dLbls>
          <c:showLegendKey val="0"/>
          <c:showVal val="0"/>
          <c:showCatName val="0"/>
          <c:showSerName val="0"/>
          <c:showPercent val="0"/>
          <c:showBubbleSize val="0"/>
        </c:dLbls>
        <c:axId val="677610287"/>
        <c:axId val="677598223"/>
      </c:scatterChart>
      <c:valAx>
        <c:axId val="6776102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SoC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7598223"/>
        <c:crosses val="autoZero"/>
        <c:crossBetween val="midCat"/>
      </c:valAx>
      <c:valAx>
        <c:axId val="6775982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Stress 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761028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dPt>
            <c:idx val="3"/>
            <c:marker>
              <c:symbol val="circle"/>
              <c:size val="5"/>
              <c:spPr>
                <a:solidFill>
                  <a:schemeClr val="accent1"/>
                </a:solidFill>
                <a:ln w="9525">
                  <a:solidFill>
                    <a:schemeClr val="accent1"/>
                  </a:solidFill>
                </a:ln>
                <a:effectLst/>
              </c:spPr>
            </c:marker>
            <c:bubble3D val="0"/>
            <c:extLst>
              <c:ext xmlns:c16="http://schemas.microsoft.com/office/drawing/2014/chart" uri="{C3380CC4-5D6E-409C-BE32-E72D297353CC}">
                <c16:uniqueId val="{00000002-2150-49D9-ACC1-F78E5FDB3F57}"/>
              </c:ext>
            </c:extLst>
          </c:dPt>
          <c:trendline>
            <c:spPr>
              <a:ln w="19050" cap="rnd">
                <a:solidFill>
                  <a:schemeClr val="accent1"/>
                </a:solidFill>
                <a:prstDash val="sysDot"/>
              </a:ln>
              <a:effectLst/>
            </c:spPr>
            <c:trendlineType val="exp"/>
            <c:backward val="5"/>
            <c:dispRSqr val="1"/>
            <c:dispEq val="0"/>
            <c:trendlineLbl>
              <c:layout>
                <c:manualLayout>
                  <c:x val="-3.6022884485864964E-2"/>
                  <c:y val="-1.4713357377142439E-2"/>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'Temp (cal)'!$M$16:$M$20</c:f>
              <c:numCache>
                <c:formatCode>General</c:formatCode>
                <c:ptCount val="5"/>
                <c:pt idx="0">
                  <c:v>5</c:v>
                </c:pt>
                <c:pt idx="1">
                  <c:v>25</c:v>
                </c:pt>
                <c:pt idx="2">
                  <c:v>45</c:v>
                </c:pt>
                <c:pt idx="3">
                  <c:v>25</c:v>
                </c:pt>
                <c:pt idx="4">
                  <c:v>45</c:v>
                </c:pt>
              </c:numCache>
            </c:numRef>
          </c:xVal>
          <c:yVal>
            <c:numRef>
              <c:f>'Temp (cal)'!$O$16:$O$20</c:f>
              <c:numCache>
                <c:formatCode>General</c:formatCode>
                <c:ptCount val="5"/>
                <c:pt idx="0">
                  <c:v>9.5890410958904104E-2</c:v>
                </c:pt>
                <c:pt idx="1">
                  <c:v>0.26712328767123289</c:v>
                </c:pt>
                <c:pt idx="2">
                  <c:v>1</c:v>
                </c:pt>
                <c:pt idx="3">
                  <c:v>0.67123287671232879</c:v>
                </c:pt>
                <c:pt idx="4">
                  <c:v>0.9452054794520548</c:v>
                </c:pt>
              </c:numCache>
            </c:numRef>
          </c:yVal>
          <c:smooth val="0"/>
          <c:extLst>
            <c:ext xmlns:c16="http://schemas.microsoft.com/office/drawing/2014/chart" uri="{C3380CC4-5D6E-409C-BE32-E72D297353CC}">
              <c16:uniqueId val="{00000001-2666-4937-9A1E-2F7317B0E866}"/>
            </c:ext>
          </c:extLst>
        </c:ser>
        <c:dLbls>
          <c:showLegendKey val="0"/>
          <c:showVal val="0"/>
          <c:showCatName val="0"/>
          <c:showSerName val="0"/>
          <c:showPercent val="0"/>
          <c:showBubbleSize val="0"/>
        </c:dLbls>
        <c:axId val="684954095"/>
        <c:axId val="684957839"/>
      </c:scatterChart>
      <c:valAx>
        <c:axId val="6849540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Temperature (°C)</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4957839"/>
        <c:crosses val="autoZero"/>
        <c:crossBetween val="midCat"/>
      </c:valAx>
      <c:valAx>
        <c:axId val="684957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Stress 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495409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1242891147944"/>
          <c:y val="0.21946695852052545"/>
          <c:w val="0.8194994687356395"/>
          <c:h val="0.52150572610127632"/>
        </c:manualLayout>
      </c:layout>
      <c:scatterChart>
        <c:scatterStyle val="lineMarker"/>
        <c:varyColors val="0"/>
        <c:ser>
          <c:idx val="0"/>
          <c:order val="0"/>
          <c:tx>
            <c:strRef>
              <c:f>'SoC (cal)'!$A$1</c:f>
              <c:strCache>
                <c:ptCount val="1"/>
                <c:pt idx="0">
                  <c:v>SoC = 50%</c:v>
                </c:pt>
              </c:strCache>
            </c:strRef>
          </c:tx>
          <c:spPr>
            <a:ln w="25400" cap="rnd">
              <a:noFill/>
              <a:round/>
            </a:ln>
            <a:effectLst/>
          </c:spPr>
          <c:marker>
            <c:symbol val="circl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inear"/>
            <c:dispRSqr val="0"/>
            <c:dispEq val="0"/>
          </c:trendline>
          <c:xVal>
            <c:numRef>
              <c:f>'SoC (cal)'!$C$10:$O$10</c:f>
              <c:numCache>
                <c:formatCode>General</c:formatCode>
                <c:ptCount val="13"/>
                <c:pt idx="0">
                  <c:v>0</c:v>
                </c:pt>
                <c:pt idx="1">
                  <c:v>7</c:v>
                </c:pt>
                <c:pt idx="2">
                  <c:v>14</c:v>
                </c:pt>
                <c:pt idx="3">
                  <c:v>21</c:v>
                </c:pt>
                <c:pt idx="4">
                  <c:v>28</c:v>
                </c:pt>
                <c:pt idx="5">
                  <c:v>59</c:v>
                </c:pt>
                <c:pt idx="6">
                  <c:v>83</c:v>
                </c:pt>
                <c:pt idx="7">
                  <c:v>112</c:v>
                </c:pt>
                <c:pt idx="8">
                  <c:v>139</c:v>
                </c:pt>
                <c:pt idx="9">
                  <c:v>167</c:v>
                </c:pt>
                <c:pt idx="10">
                  <c:v>195</c:v>
                </c:pt>
                <c:pt idx="11">
                  <c:v>260</c:v>
                </c:pt>
                <c:pt idx="12">
                  <c:v>323</c:v>
                </c:pt>
              </c:numCache>
            </c:numRef>
          </c:xVal>
          <c:yVal>
            <c:numRef>
              <c:f>'SoC (cal)'!$C$3:$O$3</c:f>
              <c:numCache>
                <c:formatCode>General</c:formatCode>
                <c:ptCount val="13"/>
                <c:pt idx="0">
                  <c:v>0.30273742241200274</c:v>
                </c:pt>
                <c:pt idx="1">
                  <c:v>0</c:v>
                </c:pt>
                <c:pt idx="2">
                  <c:v>1.9216596619497928E-2</c:v>
                </c:pt>
                <c:pt idx="3">
                  <c:v>3.3037208405894969E-2</c:v>
                </c:pt>
                <c:pt idx="4">
                  <c:v>7.460522508719869E-2</c:v>
                </c:pt>
                <c:pt idx="5">
                  <c:v>0.8932118273978995</c:v>
                </c:pt>
                <c:pt idx="6">
                  <c:v>1.0937853871266001</c:v>
                </c:pt>
                <c:pt idx="7">
                  <c:v>1.2199353630813037</c:v>
                </c:pt>
                <c:pt idx="8">
                  <c:v>1.477219458748702</c:v>
                </c:pt>
                <c:pt idx="9">
                  <c:v>1.9030978025665002</c:v>
                </c:pt>
                <c:pt idx="10">
                  <c:v>2.2049623684530006</c:v>
                </c:pt>
                <c:pt idx="11">
                  <c:v>3.0028211683400974</c:v>
                </c:pt>
                <c:pt idx="12">
                  <c:v>3.5586282163653005</c:v>
                </c:pt>
              </c:numCache>
            </c:numRef>
          </c:yVal>
          <c:smooth val="0"/>
          <c:extLst>
            <c:ext xmlns:c16="http://schemas.microsoft.com/office/drawing/2014/chart" uri="{C3380CC4-5D6E-409C-BE32-E72D297353CC}">
              <c16:uniqueId val="{00000001-F1EB-468B-8D5D-8BD66626391C}"/>
            </c:ext>
          </c:extLst>
        </c:ser>
        <c:ser>
          <c:idx val="1"/>
          <c:order val="1"/>
          <c:tx>
            <c:strRef>
              <c:f>'SoC (cal)'!$A$4</c:f>
              <c:strCache>
                <c:ptCount val="1"/>
                <c:pt idx="0">
                  <c:v>SoC = 95% (ref)</c:v>
                </c:pt>
              </c:strCache>
            </c:strRef>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'SoC (cal)'!$C$10:$O$10</c:f>
              <c:numCache>
                <c:formatCode>General</c:formatCode>
                <c:ptCount val="13"/>
                <c:pt idx="0">
                  <c:v>0</c:v>
                </c:pt>
                <c:pt idx="1">
                  <c:v>7</c:v>
                </c:pt>
                <c:pt idx="2">
                  <c:v>14</c:v>
                </c:pt>
                <c:pt idx="3">
                  <c:v>21</c:v>
                </c:pt>
                <c:pt idx="4">
                  <c:v>28</c:v>
                </c:pt>
                <c:pt idx="5">
                  <c:v>59</c:v>
                </c:pt>
                <c:pt idx="6">
                  <c:v>83</c:v>
                </c:pt>
                <c:pt idx="7">
                  <c:v>112</c:v>
                </c:pt>
                <c:pt idx="8">
                  <c:v>139</c:v>
                </c:pt>
                <c:pt idx="9">
                  <c:v>167</c:v>
                </c:pt>
                <c:pt idx="10">
                  <c:v>195</c:v>
                </c:pt>
                <c:pt idx="11">
                  <c:v>260</c:v>
                </c:pt>
                <c:pt idx="12">
                  <c:v>323</c:v>
                </c:pt>
              </c:numCache>
            </c:numRef>
          </c:xVal>
          <c:yVal>
            <c:numRef>
              <c:f>'SoC (cal)'!$C$6:$O$6</c:f>
              <c:numCache>
                <c:formatCode>General</c:formatCode>
                <c:ptCount val="13"/>
                <c:pt idx="0">
                  <c:v>3.155853479990256E-2</c:v>
                </c:pt>
                <c:pt idx="1">
                  <c:v>0</c:v>
                </c:pt>
                <c:pt idx="2">
                  <c:v>9.0932306832802734E-2</c:v>
                </c:pt>
                <c:pt idx="3">
                  <c:v>0.19913076869430002</c:v>
                </c:pt>
                <c:pt idx="4">
                  <c:v>0.63543452409909884</c:v>
                </c:pt>
                <c:pt idx="5">
                  <c:v>1.3620074193352982</c:v>
                </c:pt>
                <c:pt idx="6">
                  <c:v>1.6455905067622956</c:v>
                </c:pt>
                <c:pt idx="7">
                  <c:v>1.9205977159514998</c:v>
                </c:pt>
                <c:pt idx="8">
                  <c:v>2.2738655958273957</c:v>
                </c:pt>
                <c:pt idx="9">
                  <c:v>2.5647040243099051</c:v>
                </c:pt>
                <c:pt idx="10">
                  <c:v>3.0700544128100971</c:v>
                </c:pt>
                <c:pt idx="11">
                  <c:v>4.0261107508302025</c:v>
                </c:pt>
                <c:pt idx="12">
                  <c:v>4.7179709861191022</c:v>
                </c:pt>
              </c:numCache>
            </c:numRef>
          </c:yVal>
          <c:smooth val="0"/>
          <c:extLst>
            <c:ext xmlns:c16="http://schemas.microsoft.com/office/drawing/2014/chart" uri="{C3380CC4-5D6E-409C-BE32-E72D297353CC}">
              <c16:uniqueId val="{00000003-F1EB-468B-8D5D-8BD66626391C}"/>
            </c:ext>
          </c:extLst>
        </c:ser>
        <c:ser>
          <c:idx val="2"/>
          <c:order val="2"/>
          <c:tx>
            <c:strRef>
              <c:f>'SoC (cal)'!$A$7</c:f>
              <c:strCache>
                <c:ptCount val="1"/>
                <c:pt idx="0">
                  <c:v>SoC = 20%</c:v>
                </c:pt>
              </c:strCache>
            </c:strRef>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'SoC (cal)'!$C$10:$O$10</c:f>
              <c:numCache>
                <c:formatCode>General</c:formatCode>
                <c:ptCount val="13"/>
                <c:pt idx="0">
                  <c:v>0</c:v>
                </c:pt>
                <c:pt idx="1">
                  <c:v>7</c:v>
                </c:pt>
                <c:pt idx="2">
                  <c:v>14</c:v>
                </c:pt>
                <c:pt idx="3">
                  <c:v>21</c:v>
                </c:pt>
                <c:pt idx="4">
                  <c:v>28</c:v>
                </c:pt>
                <c:pt idx="5">
                  <c:v>59</c:v>
                </c:pt>
                <c:pt idx="6">
                  <c:v>83</c:v>
                </c:pt>
                <c:pt idx="7">
                  <c:v>112</c:v>
                </c:pt>
                <c:pt idx="8">
                  <c:v>139</c:v>
                </c:pt>
                <c:pt idx="9">
                  <c:v>167</c:v>
                </c:pt>
                <c:pt idx="10">
                  <c:v>195</c:v>
                </c:pt>
                <c:pt idx="11">
                  <c:v>260</c:v>
                </c:pt>
                <c:pt idx="12">
                  <c:v>323</c:v>
                </c:pt>
              </c:numCache>
            </c:numRef>
          </c:xVal>
          <c:yVal>
            <c:numRef>
              <c:f>'SoC (cal)'!$C$9:$O$9</c:f>
              <c:numCache>
                <c:formatCode>General</c:formatCode>
                <c:ptCount val="13"/>
                <c:pt idx="0">
                  <c:v>0.42943404857449519</c:v>
                </c:pt>
                <c:pt idx="1">
                  <c:v>0.1221960733798988</c:v>
                </c:pt>
                <c:pt idx="2">
                  <c:v>5.049652198090282E-2</c:v>
                </c:pt>
                <c:pt idx="3">
                  <c:v>1.660870195410169E-2</c:v>
                </c:pt>
                <c:pt idx="4">
                  <c:v>0</c:v>
                </c:pt>
                <c:pt idx="5">
                  <c:v>0.50120211513700053</c:v>
                </c:pt>
                <c:pt idx="6">
                  <c:v>0.5102861622755972</c:v>
                </c:pt>
                <c:pt idx="7">
                  <c:v>0.41247959669360457</c:v>
                </c:pt>
                <c:pt idx="8">
                  <c:v>0.54758872324000007</c:v>
                </c:pt>
                <c:pt idx="9">
                  <c:v>0.66010133152959449</c:v>
                </c:pt>
                <c:pt idx="10">
                  <c:v>1.0656545099108961</c:v>
                </c:pt>
                <c:pt idx="11">
                  <c:v>1.4324226548026009</c:v>
                </c:pt>
                <c:pt idx="12">
                  <c:v>1.7476659335250999</c:v>
                </c:pt>
              </c:numCache>
            </c:numRef>
          </c:yVal>
          <c:smooth val="0"/>
          <c:extLst>
            <c:ext xmlns:c16="http://schemas.microsoft.com/office/drawing/2014/chart" uri="{C3380CC4-5D6E-409C-BE32-E72D297353CC}">
              <c16:uniqueId val="{00000005-F1EB-468B-8D5D-8BD66626391C}"/>
            </c:ext>
          </c:extLst>
        </c:ser>
        <c:ser>
          <c:idx val="3"/>
          <c:order val="3"/>
          <c:tx>
            <c:strRef>
              <c:f>'SoC (cal)'!$A$11:$A$12</c:f>
              <c:strCache>
                <c:ptCount val="1"/>
                <c:pt idx="0">
                  <c:v>SoC = 95% (2)</c:v>
                </c:pt>
              </c:strCache>
            </c:strRef>
          </c:tx>
          <c:spPr>
            <a:ln w="25400" cap="rnd">
              <a:noFill/>
              <a:round/>
            </a:ln>
            <a:effectLst/>
          </c:spPr>
          <c:marker>
            <c:symbol val="circle"/>
            <c:size val="5"/>
            <c:spPr>
              <a:solidFill>
                <a:schemeClr val="accent6">
                  <a:lumMod val="60000"/>
                </a:schemeClr>
              </a:solidFill>
              <a:ln w="9525">
                <a:solidFill>
                  <a:schemeClr val="accent6">
                    <a:lumMod val="60000"/>
                  </a:schemeClr>
                </a:solidFill>
              </a:ln>
              <a:effectLst/>
            </c:spPr>
          </c:marker>
          <c:trendline>
            <c:spPr>
              <a:ln w="19050" cap="rnd">
                <a:solidFill>
                  <a:schemeClr val="accent6">
                    <a:lumMod val="60000"/>
                  </a:schemeClr>
                </a:solidFill>
                <a:prstDash val="sysDot"/>
              </a:ln>
              <a:effectLst/>
            </c:spPr>
            <c:trendlineType val="linear"/>
            <c:dispRSqr val="0"/>
            <c:dispEq val="0"/>
          </c:trendline>
          <c:xVal>
            <c:numRef>
              <c:f>'SoC (cal)'!$C$14:$H$14</c:f>
              <c:numCache>
                <c:formatCode>General</c:formatCode>
                <c:ptCount val="6"/>
                <c:pt idx="0">
                  <c:v>0</c:v>
                </c:pt>
                <c:pt idx="1">
                  <c:v>7</c:v>
                </c:pt>
                <c:pt idx="2">
                  <c:v>18</c:v>
                </c:pt>
                <c:pt idx="3">
                  <c:v>25</c:v>
                </c:pt>
                <c:pt idx="4">
                  <c:v>36</c:v>
                </c:pt>
                <c:pt idx="5">
                  <c:v>65</c:v>
                </c:pt>
              </c:numCache>
            </c:numRef>
          </c:xVal>
          <c:yVal>
            <c:numRef>
              <c:f>'SoC (cal)'!$C$13:$H$13</c:f>
              <c:numCache>
                <c:formatCode>General</c:formatCode>
                <c:ptCount val="6"/>
                <c:pt idx="0">
                  <c:v>0.13833635414329803</c:v>
                </c:pt>
                <c:pt idx="1">
                  <c:v>0</c:v>
                </c:pt>
                <c:pt idx="2">
                  <c:v>8.8296286623001929E-2</c:v>
                </c:pt>
                <c:pt idx="3">
                  <c:v>0.21611962189670431</c:v>
                </c:pt>
                <c:pt idx="4">
                  <c:v>0.33868282937189464</c:v>
                </c:pt>
                <c:pt idx="5">
                  <c:v>0.95348139926979547</c:v>
                </c:pt>
              </c:numCache>
            </c:numRef>
          </c:yVal>
          <c:smooth val="0"/>
          <c:extLst>
            <c:ext xmlns:c16="http://schemas.microsoft.com/office/drawing/2014/chart" uri="{C3380CC4-5D6E-409C-BE32-E72D297353CC}">
              <c16:uniqueId val="{00000007-F1EB-468B-8D5D-8BD66626391C}"/>
            </c:ext>
          </c:extLst>
        </c:ser>
        <c:dLbls>
          <c:showLegendKey val="0"/>
          <c:showVal val="0"/>
          <c:showCatName val="0"/>
          <c:showSerName val="0"/>
          <c:showPercent val="0"/>
          <c:showBubbleSize val="0"/>
        </c:dLbls>
        <c:axId val="751913903"/>
        <c:axId val="751896431"/>
      </c:scatterChart>
      <c:valAx>
        <c:axId val="751913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896431"/>
        <c:crosses val="autoZero"/>
        <c:crossBetween val="midCat"/>
      </c:valAx>
      <c:valAx>
        <c:axId val="7518964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Capacity loss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913903"/>
        <c:crosses val="autoZero"/>
        <c:crossBetween val="midCat"/>
      </c:valAx>
      <c:spPr>
        <a:noFill/>
        <a:ln>
          <a:noFill/>
        </a:ln>
        <a:effectLst/>
      </c:spPr>
    </c:plotArea>
    <c:legend>
      <c:legendPos val="t"/>
      <c:legendEntry>
        <c:idx val="4"/>
        <c:delete val="1"/>
      </c:legendEntry>
      <c:legendEntry>
        <c:idx val="5"/>
        <c:delete val="1"/>
      </c:legendEntry>
      <c:legendEntry>
        <c:idx val="6"/>
        <c:delete val="1"/>
      </c:legendEntry>
      <c:legendEntry>
        <c:idx val="7"/>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13228852824268"/>
          <c:y val="0.18062841451983677"/>
          <c:w val="0.8064310414806396"/>
          <c:h val="0.57029075029226828"/>
        </c:manualLayout>
      </c:layout>
      <c:scatterChart>
        <c:scatterStyle val="lineMarker"/>
        <c:varyColors val="0"/>
        <c:ser>
          <c:idx val="0"/>
          <c:order val="0"/>
          <c:tx>
            <c:strRef>
              <c:f>'Temp (cal)'!$A$6</c:f>
              <c:strCache>
                <c:ptCount val="1"/>
                <c:pt idx="0">
                  <c:v>5°C</c:v>
                </c:pt>
              </c:strCache>
            </c:strRef>
          </c:tx>
          <c:spPr>
            <a:ln w="25400" cap="rnd">
              <a:noFill/>
              <a:round/>
            </a:ln>
            <a:effectLst/>
          </c:spPr>
          <c:marker>
            <c:symbol val="circle"/>
            <c:size val="5"/>
            <c:spPr>
              <a:solidFill>
                <a:schemeClr val="accent6"/>
              </a:solidFill>
              <a:ln w="9525">
                <a:solidFill>
                  <a:schemeClr val="accent6"/>
                </a:solidFill>
              </a:ln>
              <a:effectLst/>
            </c:spPr>
          </c:marker>
          <c:trendline>
            <c:spPr>
              <a:ln w="19050" cap="rnd">
                <a:solidFill>
                  <a:schemeClr val="accent6"/>
                </a:solidFill>
                <a:prstDash val="sysDot"/>
              </a:ln>
              <a:effectLst/>
            </c:spPr>
            <c:trendlineType val="linear"/>
            <c:dispRSqr val="0"/>
            <c:dispEq val="0"/>
          </c:trendline>
          <c:xVal>
            <c:numRef>
              <c:f>'Temp (cal)'!$B$5:$N$5</c:f>
              <c:numCache>
                <c:formatCode>General</c:formatCode>
                <c:ptCount val="13"/>
                <c:pt idx="0">
                  <c:v>0</c:v>
                </c:pt>
                <c:pt idx="1">
                  <c:v>8</c:v>
                </c:pt>
                <c:pt idx="2">
                  <c:v>15</c:v>
                </c:pt>
                <c:pt idx="3">
                  <c:v>22</c:v>
                </c:pt>
                <c:pt idx="4">
                  <c:v>29</c:v>
                </c:pt>
                <c:pt idx="5">
                  <c:v>61</c:v>
                </c:pt>
                <c:pt idx="6">
                  <c:v>90</c:v>
                </c:pt>
                <c:pt idx="7">
                  <c:v>117</c:v>
                </c:pt>
                <c:pt idx="8">
                  <c:v>146</c:v>
                </c:pt>
                <c:pt idx="9">
                  <c:v>175</c:v>
                </c:pt>
                <c:pt idx="10">
                  <c:v>203</c:v>
                </c:pt>
                <c:pt idx="11">
                  <c:v>266</c:v>
                </c:pt>
                <c:pt idx="12">
                  <c:v>328</c:v>
                </c:pt>
              </c:numCache>
            </c:numRef>
          </c:xVal>
          <c:yVal>
            <c:numRef>
              <c:f>'Temp (cal)'!$B$6:$N$6</c:f>
              <c:numCache>
                <c:formatCode>General</c:formatCode>
                <c:ptCount val="13"/>
                <c:pt idx="0">
                  <c:v>0.24960083106699837</c:v>
                </c:pt>
                <c:pt idx="1">
                  <c:v>0.14985114299960189</c:v>
                </c:pt>
                <c:pt idx="2">
                  <c:v>0.18204209402209459</c:v>
                </c:pt>
                <c:pt idx="3">
                  <c:v>0.19289547536419649</c:v>
                </c:pt>
                <c:pt idx="4">
                  <c:v>0.16926173263569488</c:v>
                </c:pt>
                <c:pt idx="5">
                  <c:v>0.27204825455420245</c:v>
                </c:pt>
                <c:pt idx="6">
                  <c:v>0.564655155230398</c:v>
                </c:pt>
                <c:pt idx="7">
                  <c:v>0.42279658047640334</c:v>
                </c:pt>
                <c:pt idx="8">
                  <c:v>0.14128114241169776</c:v>
                </c:pt>
                <c:pt idx="9">
                  <c:v>0</c:v>
                </c:pt>
                <c:pt idx="10">
                  <c:v>0.50618254458929535</c:v>
                </c:pt>
                <c:pt idx="11">
                  <c:v>0.576048951993402</c:v>
                </c:pt>
                <c:pt idx="12">
                  <c:v>0.74745395294379957</c:v>
                </c:pt>
              </c:numCache>
            </c:numRef>
          </c:yVal>
          <c:smooth val="0"/>
          <c:extLst>
            <c:ext xmlns:c16="http://schemas.microsoft.com/office/drawing/2014/chart" uri="{C3380CC4-5D6E-409C-BE32-E72D297353CC}">
              <c16:uniqueId val="{00000001-EA7B-4320-B353-118888B256AC}"/>
            </c:ext>
          </c:extLst>
        </c:ser>
        <c:ser>
          <c:idx val="1"/>
          <c:order val="1"/>
          <c:tx>
            <c:strRef>
              <c:f>'Temp (cal)'!$A$7</c:f>
              <c:strCache>
                <c:ptCount val="1"/>
                <c:pt idx="0">
                  <c:v>25°C</c:v>
                </c:pt>
              </c:strCache>
            </c:strRef>
          </c:tx>
          <c:spPr>
            <a:ln w="25400" cap="rnd">
              <a:noFill/>
              <a:round/>
            </a:ln>
            <a:effectLst/>
          </c:spPr>
          <c:marker>
            <c:symbol val="circle"/>
            <c:size val="5"/>
            <c:spPr>
              <a:solidFill>
                <a:schemeClr val="accent5"/>
              </a:solidFill>
              <a:ln w="9525">
                <a:solidFill>
                  <a:schemeClr val="accent5"/>
                </a:solidFill>
              </a:ln>
              <a:effectLst/>
            </c:spPr>
          </c:marker>
          <c:trendline>
            <c:spPr>
              <a:ln w="19050" cap="rnd">
                <a:solidFill>
                  <a:schemeClr val="accent5"/>
                </a:solidFill>
                <a:prstDash val="sysDot"/>
              </a:ln>
              <a:effectLst/>
            </c:spPr>
            <c:trendlineType val="linear"/>
            <c:dispRSqr val="0"/>
            <c:dispEq val="0"/>
          </c:trendline>
          <c:xVal>
            <c:numRef>
              <c:f>'Temp (cal)'!$B$5:$N$5</c:f>
              <c:numCache>
                <c:formatCode>General</c:formatCode>
                <c:ptCount val="13"/>
                <c:pt idx="0">
                  <c:v>0</c:v>
                </c:pt>
                <c:pt idx="1">
                  <c:v>8</c:v>
                </c:pt>
                <c:pt idx="2">
                  <c:v>15</c:v>
                </c:pt>
                <c:pt idx="3">
                  <c:v>22</c:v>
                </c:pt>
                <c:pt idx="4">
                  <c:v>29</c:v>
                </c:pt>
                <c:pt idx="5">
                  <c:v>61</c:v>
                </c:pt>
                <c:pt idx="6">
                  <c:v>90</c:v>
                </c:pt>
                <c:pt idx="7">
                  <c:v>117</c:v>
                </c:pt>
                <c:pt idx="8">
                  <c:v>146</c:v>
                </c:pt>
                <c:pt idx="9">
                  <c:v>175</c:v>
                </c:pt>
                <c:pt idx="10">
                  <c:v>203</c:v>
                </c:pt>
                <c:pt idx="11">
                  <c:v>266</c:v>
                </c:pt>
                <c:pt idx="12">
                  <c:v>328</c:v>
                </c:pt>
              </c:numCache>
            </c:numRef>
          </c:xVal>
          <c:yVal>
            <c:numRef>
              <c:f>'Temp (cal)'!$B$7:$N$7</c:f>
              <c:numCache>
                <c:formatCode>General</c:formatCode>
                <c:ptCount val="13"/>
                <c:pt idx="0">
                  <c:v>0</c:v>
                </c:pt>
                <c:pt idx="1">
                  <c:v>4.8071158240203804E-2</c:v>
                </c:pt>
                <c:pt idx="2">
                  <c:v>5.2710240767894767E-2</c:v>
                </c:pt>
                <c:pt idx="3">
                  <c:v>6.0364474682994551E-2</c:v>
                </c:pt>
                <c:pt idx="4">
                  <c:v>0.28951193069080006</c:v>
                </c:pt>
                <c:pt idx="5">
                  <c:v>9.2264915806905545E-2</c:v>
                </c:pt>
                <c:pt idx="6">
                  <c:v>0.32209075095840367</c:v>
                </c:pt>
                <c:pt idx="7">
                  <c:v>0.46538315861649471</c:v>
                </c:pt>
                <c:pt idx="8">
                  <c:v>0.40476879901210072</c:v>
                </c:pt>
                <c:pt idx="9">
                  <c:v>0.48395794209590282</c:v>
                </c:pt>
                <c:pt idx="10">
                  <c:v>0.81999302275449493</c:v>
                </c:pt>
                <c:pt idx="11">
                  <c:v>1.0477033807732017</c:v>
                </c:pt>
                <c:pt idx="12">
                  <c:v>1.3929764171837999</c:v>
                </c:pt>
              </c:numCache>
            </c:numRef>
          </c:yVal>
          <c:smooth val="0"/>
          <c:extLst>
            <c:ext xmlns:c16="http://schemas.microsoft.com/office/drawing/2014/chart" uri="{C3380CC4-5D6E-409C-BE32-E72D297353CC}">
              <c16:uniqueId val="{00000003-EA7B-4320-B353-118888B256AC}"/>
            </c:ext>
          </c:extLst>
        </c:ser>
        <c:ser>
          <c:idx val="2"/>
          <c:order val="2"/>
          <c:tx>
            <c:strRef>
              <c:f>'Temp (cal)'!$A$8</c:f>
              <c:strCache>
                <c:ptCount val="1"/>
                <c:pt idx="0">
                  <c:v>45°C (ref)</c:v>
                </c:pt>
              </c:strCache>
            </c:strRef>
          </c:tx>
          <c:spPr>
            <a:ln w="25400" cap="rnd">
              <a:noFill/>
              <a:round/>
            </a:ln>
            <a:effectLst/>
          </c:spPr>
          <c:marker>
            <c:symbol val="circle"/>
            <c:size val="5"/>
            <c:spPr>
              <a:solidFill>
                <a:schemeClr val="accent4"/>
              </a:solidFill>
              <a:ln w="9525">
                <a:solidFill>
                  <a:schemeClr val="accent4"/>
                </a:solidFill>
              </a:ln>
              <a:effectLst/>
            </c:spPr>
          </c:marker>
          <c:trendline>
            <c:spPr>
              <a:ln w="19050" cap="rnd">
                <a:solidFill>
                  <a:schemeClr val="accent4"/>
                </a:solidFill>
                <a:prstDash val="sysDot"/>
              </a:ln>
              <a:effectLst/>
            </c:spPr>
            <c:trendlineType val="linear"/>
            <c:dispRSqr val="0"/>
            <c:dispEq val="0"/>
          </c:trendline>
          <c:xVal>
            <c:numRef>
              <c:f>'Temp (cal)'!$B$5:$N$5</c:f>
              <c:numCache>
                <c:formatCode>General</c:formatCode>
                <c:ptCount val="13"/>
                <c:pt idx="0">
                  <c:v>0</c:v>
                </c:pt>
                <c:pt idx="1">
                  <c:v>8</c:v>
                </c:pt>
                <c:pt idx="2">
                  <c:v>15</c:v>
                </c:pt>
                <c:pt idx="3">
                  <c:v>22</c:v>
                </c:pt>
                <c:pt idx="4">
                  <c:v>29</c:v>
                </c:pt>
                <c:pt idx="5">
                  <c:v>61</c:v>
                </c:pt>
                <c:pt idx="6">
                  <c:v>90</c:v>
                </c:pt>
                <c:pt idx="7">
                  <c:v>117</c:v>
                </c:pt>
                <c:pt idx="8">
                  <c:v>146</c:v>
                </c:pt>
                <c:pt idx="9">
                  <c:v>175</c:v>
                </c:pt>
                <c:pt idx="10">
                  <c:v>203</c:v>
                </c:pt>
                <c:pt idx="11">
                  <c:v>266</c:v>
                </c:pt>
                <c:pt idx="12">
                  <c:v>328</c:v>
                </c:pt>
              </c:numCache>
            </c:numRef>
          </c:xVal>
          <c:yVal>
            <c:numRef>
              <c:f>'Temp (cal)'!$B$8:$N$8</c:f>
              <c:numCache>
                <c:formatCode>General</c:formatCode>
                <c:ptCount val="13"/>
                <c:pt idx="0">
                  <c:v>3.155853479990256E-2</c:v>
                </c:pt>
                <c:pt idx="1">
                  <c:v>0</c:v>
                </c:pt>
                <c:pt idx="2">
                  <c:v>9.0932306832802734E-2</c:v>
                </c:pt>
                <c:pt idx="3">
                  <c:v>0.19913076869430002</c:v>
                </c:pt>
                <c:pt idx="4">
                  <c:v>0.63543452409909884</c:v>
                </c:pt>
                <c:pt idx="5">
                  <c:v>1.3620074193352982</c:v>
                </c:pt>
                <c:pt idx="6">
                  <c:v>1.6455905067622956</c:v>
                </c:pt>
                <c:pt idx="7">
                  <c:v>1.9205977159514998</c:v>
                </c:pt>
                <c:pt idx="8">
                  <c:v>2.2738655958273957</c:v>
                </c:pt>
                <c:pt idx="9">
                  <c:v>2.5647040243099051</c:v>
                </c:pt>
                <c:pt idx="10">
                  <c:v>3.0700544128100971</c:v>
                </c:pt>
                <c:pt idx="11">
                  <c:v>4.0261107508302025</c:v>
                </c:pt>
                <c:pt idx="12">
                  <c:v>4.7179709861191022</c:v>
                </c:pt>
              </c:numCache>
            </c:numRef>
          </c:yVal>
          <c:smooth val="0"/>
          <c:extLst>
            <c:ext xmlns:c16="http://schemas.microsoft.com/office/drawing/2014/chart" uri="{C3380CC4-5D6E-409C-BE32-E72D297353CC}">
              <c16:uniqueId val="{00000005-EA7B-4320-B353-118888B256AC}"/>
            </c:ext>
          </c:extLst>
        </c:ser>
        <c:ser>
          <c:idx val="3"/>
          <c:order val="3"/>
          <c:tx>
            <c:strRef>
              <c:f>'Temp (cal)'!$A$14</c:f>
              <c:strCache>
                <c:ptCount val="1"/>
                <c:pt idx="0">
                  <c:v>25°C(2)</c:v>
                </c:pt>
              </c:strCache>
            </c:strRef>
          </c:tx>
          <c:spPr>
            <a:ln w="25400" cap="rnd">
              <a:noFill/>
              <a:round/>
            </a:ln>
            <a:effectLst/>
          </c:spPr>
          <c:marker>
            <c:symbol val="circle"/>
            <c:size val="5"/>
            <c:spPr>
              <a:solidFill>
                <a:schemeClr val="accent6">
                  <a:lumMod val="60000"/>
                </a:schemeClr>
              </a:solidFill>
              <a:ln w="9525">
                <a:solidFill>
                  <a:schemeClr val="accent6">
                    <a:lumMod val="60000"/>
                  </a:schemeClr>
                </a:solidFill>
              </a:ln>
              <a:effectLst/>
            </c:spPr>
          </c:marker>
          <c:trendline>
            <c:spPr>
              <a:ln w="19050" cap="rnd">
                <a:solidFill>
                  <a:schemeClr val="accent6">
                    <a:lumMod val="60000"/>
                  </a:schemeClr>
                </a:solidFill>
                <a:prstDash val="sysDot"/>
              </a:ln>
              <a:effectLst/>
            </c:spPr>
            <c:trendlineType val="linear"/>
            <c:dispRSqr val="0"/>
            <c:dispEq val="0"/>
          </c:trendline>
          <c:xVal>
            <c:numRef>
              <c:f>'Temp (cal)'!$B$13:$G$13</c:f>
              <c:numCache>
                <c:formatCode>General</c:formatCode>
                <c:ptCount val="6"/>
                <c:pt idx="0">
                  <c:v>0</c:v>
                </c:pt>
                <c:pt idx="1">
                  <c:v>7</c:v>
                </c:pt>
                <c:pt idx="2">
                  <c:v>18</c:v>
                </c:pt>
                <c:pt idx="3">
                  <c:v>25</c:v>
                </c:pt>
                <c:pt idx="4">
                  <c:v>36</c:v>
                </c:pt>
                <c:pt idx="5">
                  <c:v>65</c:v>
                </c:pt>
              </c:numCache>
            </c:numRef>
          </c:xVal>
          <c:yVal>
            <c:numRef>
              <c:f>'Temp (cal)'!$B$14:$F$14</c:f>
              <c:numCache>
                <c:formatCode>General</c:formatCode>
                <c:ptCount val="5"/>
                <c:pt idx="0">
                  <c:v>0</c:v>
                </c:pt>
                <c:pt idx="1">
                  <c:v>2.1725304672504109E-2</c:v>
                </c:pt>
                <c:pt idx="2">
                  <c:v>0.16049253754529813</c:v>
                </c:pt>
                <c:pt idx="3">
                  <c:v>0.22156328202730391</c:v>
                </c:pt>
                <c:pt idx="4">
                  <c:v>0.33923512595930294</c:v>
                </c:pt>
              </c:numCache>
            </c:numRef>
          </c:yVal>
          <c:smooth val="0"/>
          <c:extLst>
            <c:ext xmlns:c16="http://schemas.microsoft.com/office/drawing/2014/chart" uri="{C3380CC4-5D6E-409C-BE32-E72D297353CC}">
              <c16:uniqueId val="{00000007-EA7B-4320-B353-118888B256AC}"/>
            </c:ext>
          </c:extLst>
        </c:ser>
        <c:ser>
          <c:idx val="4"/>
          <c:order val="4"/>
          <c:tx>
            <c:strRef>
              <c:f>'Temp (cal)'!$A$15</c:f>
              <c:strCache>
                <c:ptCount val="1"/>
                <c:pt idx="0">
                  <c:v>45°C(2)</c:v>
                </c:pt>
              </c:strCache>
            </c:strRef>
          </c:tx>
          <c:spPr>
            <a:ln w="25400" cap="rnd">
              <a:noFill/>
              <a:round/>
            </a:ln>
            <a:effectLst/>
          </c:spPr>
          <c:marker>
            <c:symbol val="circle"/>
            <c:size val="5"/>
            <c:spPr>
              <a:solidFill>
                <a:schemeClr val="accent5">
                  <a:lumMod val="60000"/>
                </a:schemeClr>
              </a:solidFill>
              <a:ln w="9525">
                <a:solidFill>
                  <a:schemeClr val="accent5">
                    <a:lumMod val="60000"/>
                  </a:schemeClr>
                </a:solidFill>
              </a:ln>
              <a:effectLst/>
            </c:spPr>
          </c:marker>
          <c:trendline>
            <c:spPr>
              <a:ln w="19050" cap="rnd">
                <a:solidFill>
                  <a:schemeClr val="accent5">
                    <a:lumMod val="60000"/>
                  </a:schemeClr>
                </a:solidFill>
                <a:prstDash val="sysDot"/>
              </a:ln>
              <a:effectLst/>
            </c:spPr>
            <c:trendlineType val="linear"/>
            <c:dispRSqr val="0"/>
            <c:dispEq val="0"/>
          </c:trendline>
          <c:xVal>
            <c:numRef>
              <c:f>'Temp (cal)'!$B$13:$G$13</c:f>
              <c:numCache>
                <c:formatCode>General</c:formatCode>
                <c:ptCount val="6"/>
                <c:pt idx="0">
                  <c:v>0</c:v>
                </c:pt>
                <c:pt idx="1">
                  <c:v>7</c:v>
                </c:pt>
                <c:pt idx="2">
                  <c:v>18</c:v>
                </c:pt>
                <c:pt idx="3">
                  <c:v>25</c:v>
                </c:pt>
                <c:pt idx="4">
                  <c:v>36</c:v>
                </c:pt>
                <c:pt idx="5">
                  <c:v>65</c:v>
                </c:pt>
              </c:numCache>
            </c:numRef>
          </c:xVal>
          <c:yVal>
            <c:numRef>
              <c:f>'Temp (cal)'!$B$15:$G$15</c:f>
              <c:numCache>
                <c:formatCode>General</c:formatCode>
                <c:ptCount val="6"/>
                <c:pt idx="0">
                  <c:v>0.13833635414329803</c:v>
                </c:pt>
                <c:pt idx="1">
                  <c:v>0</c:v>
                </c:pt>
                <c:pt idx="2">
                  <c:v>8.8296286623001929E-2</c:v>
                </c:pt>
                <c:pt idx="3">
                  <c:v>0.21611962189670431</c:v>
                </c:pt>
                <c:pt idx="4">
                  <c:v>0.33868282937189464</c:v>
                </c:pt>
                <c:pt idx="5">
                  <c:v>0.95348139926979547</c:v>
                </c:pt>
              </c:numCache>
            </c:numRef>
          </c:yVal>
          <c:smooth val="0"/>
          <c:extLst>
            <c:ext xmlns:c16="http://schemas.microsoft.com/office/drawing/2014/chart" uri="{C3380CC4-5D6E-409C-BE32-E72D297353CC}">
              <c16:uniqueId val="{00000009-EA7B-4320-B353-118888B256AC}"/>
            </c:ext>
          </c:extLst>
        </c:ser>
        <c:dLbls>
          <c:showLegendKey val="0"/>
          <c:showVal val="0"/>
          <c:showCatName val="0"/>
          <c:showSerName val="0"/>
          <c:showPercent val="0"/>
          <c:showBubbleSize val="0"/>
        </c:dLbls>
        <c:axId val="875617727"/>
        <c:axId val="677604463"/>
      </c:scatterChart>
      <c:valAx>
        <c:axId val="8756177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604463"/>
        <c:crosses val="autoZero"/>
        <c:crossBetween val="midCat"/>
      </c:valAx>
      <c:valAx>
        <c:axId val="677604463"/>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Capacity loss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5617727"/>
        <c:crosses val="autoZero"/>
        <c:crossBetween val="midCat"/>
      </c:valAx>
      <c:spPr>
        <a:noFill/>
        <a:ln>
          <a:noFill/>
        </a:ln>
        <a:effectLst/>
      </c:spPr>
    </c:plotArea>
    <c:legend>
      <c:legendPos val="t"/>
      <c:legendEntry>
        <c:idx val="5"/>
        <c:delete val="1"/>
      </c:legendEntry>
      <c:legendEntry>
        <c:idx val="6"/>
        <c:delete val="1"/>
      </c:legendEntry>
      <c:legendEntry>
        <c:idx val="7"/>
        <c:delete val="1"/>
      </c:legendEntry>
      <c:legendEntry>
        <c:idx val="8"/>
        <c:delete val="1"/>
      </c:legendEntry>
      <c:legendEntry>
        <c:idx val="9"/>
        <c:delete val="1"/>
      </c:legendEntry>
      <c:overlay val="0"/>
      <c:spPr>
        <a:noFill/>
        <a:ln>
          <a:noFill/>
        </a:ln>
        <a:effectLst/>
      </c:spPr>
      <c:txPr>
        <a:bodyPr rot="0" spcFirstLastPara="1" vertOverflow="ellipsis" vert="horz" wrap="square" anchor="ctr" anchorCtr="0"/>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Avg. SoC</a:t>
            </a:r>
          </a:p>
        </c:rich>
      </c:tx>
      <c:layout>
        <c:manualLayout>
          <c:xMode val="edge"/>
          <c:yMode val="edge"/>
          <c:x val="0.41234397787989041"/>
          <c:y val="4.321853905173590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'SoC (cyc)'!$E$34</c:f>
              <c:strCache>
                <c:ptCount val="1"/>
                <c:pt idx="0">
                  <c:v>relative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0"/>
            <c:trendlineLbl>
              <c:layout>
                <c:manualLayout>
                  <c:x val="4.0672950256241736E-2"/>
                  <c:y val="0.13390260429981932"/>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'SoC (cyc)'!$C$22:$C$24</c:f>
              <c:numCache>
                <c:formatCode>General</c:formatCode>
                <c:ptCount val="3"/>
                <c:pt idx="0">
                  <c:v>70</c:v>
                </c:pt>
                <c:pt idx="1">
                  <c:v>50</c:v>
                </c:pt>
                <c:pt idx="2">
                  <c:v>30</c:v>
                </c:pt>
              </c:numCache>
            </c:numRef>
          </c:xVal>
          <c:yVal>
            <c:numRef>
              <c:f>'SoC (cyc)'!$E$22:$E$24</c:f>
              <c:numCache>
                <c:formatCode>General</c:formatCode>
                <c:ptCount val="3"/>
                <c:pt idx="0">
                  <c:v>1.1007751937984496</c:v>
                </c:pt>
                <c:pt idx="1">
                  <c:v>1</c:v>
                </c:pt>
                <c:pt idx="2">
                  <c:v>0.80620155038759689</c:v>
                </c:pt>
              </c:numCache>
            </c:numRef>
          </c:yVal>
          <c:smooth val="0"/>
          <c:extLst>
            <c:ext xmlns:c16="http://schemas.microsoft.com/office/drawing/2014/chart" uri="{C3380CC4-5D6E-409C-BE32-E72D297353CC}">
              <c16:uniqueId val="{00000001-B3A2-4FC6-A5CA-2B78E333744D}"/>
            </c:ext>
          </c:extLst>
        </c:ser>
        <c:dLbls>
          <c:showLegendKey val="0"/>
          <c:showVal val="0"/>
          <c:showCatName val="0"/>
          <c:showSerName val="0"/>
          <c:showPercent val="0"/>
          <c:showBubbleSize val="0"/>
        </c:dLbls>
        <c:axId val="1047111823"/>
        <c:axId val="1047108495"/>
      </c:scatterChart>
      <c:valAx>
        <c:axId val="10471118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SoC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7108495"/>
        <c:crosses val="autoZero"/>
        <c:crossBetween val="midCat"/>
      </c:valAx>
      <c:valAx>
        <c:axId val="1047108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Stress 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71118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Temperature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'Temp (cyc)'!$M$20</c:f>
              <c:strCache>
                <c:ptCount val="1"/>
                <c:pt idx="0">
                  <c:v>relative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1"/>
            <c:dispEq val="0"/>
            <c:trendlineLbl>
              <c:layout>
                <c:manualLayout>
                  <c:x val="-5.1353251677615612E-2"/>
                  <c:y val="7.7342468212466759E-3"/>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'Temp (cyc)'!$K$21:$K$26</c:f>
              <c:numCache>
                <c:formatCode>General</c:formatCode>
                <c:ptCount val="6"/>
                <c:pt idx="0">
                  <c:v>45</c:v>
                </c:pt>
                <c:pt idx="1">
                  <c:v>45</c:v>
                </c:pt>
                <c:pt idx="2">
                  <c:v>45</c:v>
                </c:pt>
                <c:pt idx="3">
                  <c:v>25</c:v>
                </c:pt>
                <c:pt idx="4">
                  <c:v>25</c:v>
                </c:pt>
                <c:pt idx="5">
                  <c:v>5</c:v>
                </c:pt>
              </c:numCache>
            </c:numRef>
          </c:xVal>
          <c:yVal>
            <c:numRef>
              <c:f>'Temp (cyc)'!$M$21:$M$26</c:f>
              <c:numCache>
                <c:formatCode>General</c:formatCode>
                <c:ptCount val="6"/>
                <c:pt idx="0">
                  <c:v>1</c:v>
                </c:pt>
                <c:pt idx="1">
                  <c:v>1.0387596899224807</c:v>
                </c:pt>
                <c:pt idx="2">
                  <c:v>0.93023255813953487</c:v>
                </c:pt>
                <c:pt idx="3">
                  <c:v>0.51162790697674421</c:v>
                </c:pt>
                <c:pt idx="4">
                  <c:v>0.51937984496124034</c:v>
                </c:pt>
                <c:pt idx="5">
                  <c:v>0.68992248062015504</c:v>
                </c:pt>
              </c:numCache>
            </c:numRef>
          </c:yVal>
          <c:smooth val="0"/>
          <c:extLst>
            <c:ext xmlns:c16="http://schemas.microsoft.com/office/drawing/2014/chart" uri="{C3380CC4-5D6E-409C-BE32-E72D297353CC}">
              <c16:uniqueId val="{00000001-A864-424E-A48D-D4D3A436E0E9}"/>
            </c:ext>
          </c:extLst>
        </c:ser>
        <c:dLbls>
          <c:showLegendKey val="0"/>
          <c:showVal val="0"/>
          <c:showCatName val="0"/>
          <c:showSerName val="0"/>
          <c:showPercent val="0"/>
          <c:showBubbleSize val="0"/>
        </c:dLbls>
        <c:axId val="1047150511"/>
        <c:axId val="1047152591"/>
      </c:scatterChart>
      <c:valAx>
        <c:axId val="10471505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Temperature (°C)</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7152591"/>
        <c:crosses val="autoZero"/>
        <c:crossBetween val="midCat"/>
      </c:valAx>
      <c:valAx>
        <c:axId val="10471525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Stress 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7150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DoD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'DoD (cyc)'!$X$21</c:f>
              <c:strCache>
                <c:ptCount val="1"/>
                <c:pt idx="0">
                  <c:v>relative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backward val="20"/>
            <c:intercept val="0.9"/>
            <c:dispRSqr val="1"/>
            <c:dispEq val="0"/>
            <c:trendlineLbl>
              <c:layout>
                <c:manualLayout>
                  <c:x val="6.9811117379136598E-3"/>
                  <c:y val="0.17836615275194781"/>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'DoD (cyc)'!$V$22:$V$26</c:f>
              <c:numCache>
                <c:formatCode>General</c:formatCode>
                <c:ptCount val="5"/>
                <c:pt idx="0">
                  <c:v>20</c:v>
                </c:pt>
                <c:pt idx="1">
                  <c:v>60</c:v>
                </c:pt>
                <c:pt idx="2">
                  <c:v>60</c:v>
                </c:pt>
                <c:pt idx="3">
                  <c:v>60</c:v>
                </c:pt>
                <c:pt idx="4">
                  <c:v>100</c:v>
                </c:pt>
              </c:numCache>
            </c:numRef>
          </c:xVal>
          <c:yVal>
            <c:numRef>
              <c:f>'DoD (cyc)'!$X$22:$X$26</c:f>
              <c:numCache>
                <c:formatCode>General</c:formatCode>
                <c:ptCount val="5"/>
                <c:pt idx="0">
                  <c:v>0.90909090909090906</c:v>
                </c:pt>
                <c:pt idx="1">
                  <c:v>1</c:v>
                </c:pt>
                <c:pt idx="2">
                  <c:v>1.0991735537190082</c:v>
                </c:pt>
                <c:pt idx="3">
                  <c:v>1</c:v>
                </c:pt>
                <c:pt idx="4">
                  <c:v>1.6027397260273972</c:v>
                </c:pt>
              </c:numCache>
            </c:numRef>
          </c:yVal>
          <c:smooth val="0"/>
          <c:extLst>
            <c:ext xmlns:c16="http://schemas.microsoft.com/office/drawing/2014/chart" uri="{C3380CC4-5D6E-409C-BE32-E72D297353CC}">
              <c16:uniqueId val="{00000001-22AD-4C66-876C-6D834E6383EE}"/>
            </c:ext>
          </c:extLst>
        </c:ser>
        <c:dLbls>
          <c:showLegendKey val="0"/>
          <c:showVal val="0"/>
          <c:showCatName val="0"/>
          <c:showSerName val="0"/>
          <c:showPercent val="0"/>
          <c:showBubbleSize val="0"/>
        </c:dLbls>
        <c:axId val="1047145103"/>
        <c:axId val="1047162159"/>
      </c:scatterChart>
      <c:valAx>
        <c:axId val="1047145103"/>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DoD (%)</a:t>
                </a:r>
              </a:p>
            </c:rich>
          </c:tx>
          <c:layout>
            <c:manualLayout>
              <c:xMode val="edge"/>
              <c:yMode val="edge"/>
              <c:x val="0.51416534421819238"/>
              <c:y val="0.8312584756793730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7162159"/>
        <c:crosses val="autoZero"/>
        <c:crossBetween val="midCat"/>
      </c:valAx>
      <c:valAx>
        <c:axId val="10471621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330" b="0" i="0" u="none" strike="noStrike" baseline="0" dirty="0">
                    <a:effectLst/>
                  </a:rPr>
                  <a:t>Stress </a:t>
                </a:r>
                <a:r>
                  <a:rPr lang="en-US" dirty="0"/>
                  <a:t>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471451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b" anchorCtr="1"/>
          <a:lstStyle/>
          <a:p>
            <a:pPr algn="ctr" rtl="0">
              <a:defRPr lang="en-US" sz="1862" b="0" i="0" u="none" strike="noStrike" kern="1200" spc="0" baseline="0" dirty="0">
                <a:solidFill>
                  <a:srgbClr val="3C3C3C">
                    <a:lumMod val="65000"/>
                    <a:lumOff val="35000"/>
                  </a:srgbClr>
                </a:solidFill>
                <a:latin typeface="+mn-lt"/>
                <a:ea typeface="+mn-ea"/>
                <a:cs typeface="+mn-cs"/>
              </a:defRPr>
            </a:pPr>
            <a:r>
              <a:rPr lang="en-US" sz="1862" b="0" i="0" u="none" strike="noStrike" kern="1200" spc="0" baseline="0" dirty="0">
                <a:solidFill>
                  <a:srgbClr val="3C3C3C">
                    <a:lumMod val="65000"/>
                    <a:lumOff val="35000"/>
                  </a:srgbClr>
                </a:solidFill>
                <a:latin typeface="+mn-lt"/>
                <a:ea typeface="+mn-ea"/>
                <a:cs typeface="+mn-cs"/>
              </a:rPr>
              <a:t>Discharge c-rate</a:t>
            </a:r>
          </a:p>
        </c:rich>
      </c:tx>
      <c:layout>
        <c:manualLayout>
          <c:xMode val="edge"/>
          <c:yMode val="edge"/>
          <c:x val="0.32394711568470197"/>
          <c:y val="5.4023173814669888E-2"/>
        </c:manualLayout>
      </c:layout>
      <c:overlay val="0"/>
      <c:spPr>
        <a:noFill/>
        <a:ln>
          <a:noFill/>
        </a:ln>
        <a:effectLst/>
      </c:spPr>
      <c:txPr>
        <a:bodyPr rot="0" spcFirstLastPara="1" vertOverflow="ellipsis" vert="horz" wrap="square" anchor="b" anchorCtr="1"/>
        <a:lstStyle/>
        <a:p>
          <a:pPr algn="ctr" rtl="0">
            <a:defRPr lang="en-US" sz="1862" b="0" i="0" u="none" strike="noStrike" kern="1200" spc="0" baseline="0" dirty="0">
              <a:solidFill>
                <a:srgbClr val="3C3C3C">
                  <a:lumMod val="65000"/>
                  <a:lumOff val="35000"/>
                </a:srgb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0"/>
            <c:trendlineLbl>
              <c:layout>
                <c:manualLayout>
                  <c:x val="2.1010741667588949E-2"/>
                  <c:y val="0.1058773384696468"/>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'Discharge c-rate (CSEM)'!$A$89:$A$92</c:f>
              <c:numCache>
                <c:formatCode>General</c:formatCode>
                <c:ptCount val="4"/>
                <c:pt idx="0">
                  <c:v>1</c:v>
                </c:pt>
                <c:pt idx="1">
                  <c:v>2</c:v>
                </c:pt>
                <c:pt idx="2">
                  <c:v>0.5</c:v>
                </c:pt>
                <c:pt idx="3">
                  <c:v>0.33</c:v>
                </c:pt>
              </c:numCache>
            </c:numRef>
          </c:xVal>
          <c:yVal>
            <c:numRef>
              <c:f>'Discharge c-rate (CSEM)'!$C$89:$C$92</c:f>
              <c:numCache>
                <c:formatCode>General</c:formatCode>
                <c:ptCount val="4"/>
                <c:pt idx="0">
                  <c:v>1</c:v>
                </c:pt>
                <c:pt idx="1">
                  <c:v>1.0220588235294117</c:v>
                </c:pt>
                <c:pt idx="2">
                  <c:v>0.83088235294117652</c:v>
                </c:pt>
                <c:pt idx="3">
                  <c:v>0.86029411764705888</c:v>
                </c:pt>
              </c:numCache>
            </c:numRef>
          </c:yVal>
          <c:smooth val="0"/>
          <c:extLst>
            <c:ext xmlns:c16="http://schemas.microsoft.com/office/drawing/2014/chart" uri="{C3380CC4-5D6E-409C-BE32-E72D297353CC}">
              <c16:uniqueId val="{00000001-9800-4888-B811-E0E764861207}"/>
            </c:ext>
          </c:extLst>
        </c:ser>
        <c:dLbls>
          <c:showLegendKey val="0"/>
          <c:showVal val="0"/>
          <c:showCatName val="0"/>
          <c:showSerName val="0"/>
          <c:showPercent val="0"/>
          <c:showBubbleSize val="0"/>
        </c:dLbls>
        <c:axId val="1840502079"/>
        <c:axId val="1840500415"/>
      </c:scatterChart>
      <c:valAx>
        <c:axId val="18405020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C-rate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0500415"/>
        <c:crosses val="autoZero"/>
        <c:crossBetween val="midCat"/>
      </c:valAx>
      <c:valAx>
        <c:axId val="18405004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330" b="0" i="0" u="none" strike="noStrike" baseline="0" dirty="0">
                    <a:effectLst/>
                  </a:rPr>
                  <a:t>Stress </a:t>
                </a:r>
                <a:r>
                  <a:rPr lang="en-US" dirty="0"/>
                  <a:t>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050207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Charging c-rate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dispRSqr val="1"/>
            <c:dispEq val="0"/>
            <c:trendlineLbl>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'Charge c-rate (CSEM)'!$A$25:$A$27</c:f>
              <c:numCache>
                <c:formatCode>General</c:formatCode>
                <c:ptCount val="3"/>
                <c:pt idx="0">
                  <c:v>0.5</c:v>
                </c:pt>
                <c:pt idx="1">
                  <c:v>1</c:v>
                </c:pt>
                <c:pt idx="2">
                  <c:v>0.33</c:v>
                </c:pt>
              </c:numCache>
            </c:numRef>
          </c:xVal>
          <c:yVal>
            <c:numRef>
              <c:f>'Charge c-rate (CSEM)'!$C$25:$C$27</c:f>
              <c:numCache>
                <c:formatCode>General</c:formatCode>
                <c:ptCount val="3"/>
                <c:pt idx="0">
                  <c:v>3.9019509754877439E-2</c:v>
                </c:pt>
                <c:pt idx="1">
                  <c:v>1</c:v>
                </c:pt>
                <c:pt idx="2">
                  <c:v>2.9264632316158081E-2</c:v>
                </c:pt>
              </c:numCache>
            </c:numRef>
          </c:yVal>
          <c:smooth val="0"/>
          <c:extLst>
            <c:ext xmlns:c16="http://schemas.microsoft.com/office/drawing/2014/chart" uri="{C3380CC4-5D6E-409C-BE32-E72D297353CC}">
              <c16:uniqueId val="{00000001-BCF0-472D-8268-F4D28F8A614B}"/>
            </c:ext>
          </c:extLst>
        </c:ser>
        <c:dLbls>
          <c:showLegendKey val="0"/>
          <c:showVal val="0"/>
          <c:showCatName val="0"/>
          <c:showSerName val="0"/>
          <c:showPercent val="0"/>
          <c:showBubbleSize val="0"/>
        </c:dLbls>
        <c:axId val="1840509151"/>
        <c:axId val="1840528703"/>
      </c:scatterChart>
      <c:valAx>
        <c:axId val="18405091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C-rate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0528703"/>
        <c:crosses val="autoZero"/>
        <c:crossBetween val="midCat"/>
      </c:valAx>
      <c:valAx>
        <c:axId val="1840528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330" b="0" i="0" u="none" strike="noStrike" baseline="0" dirty="0">
                    <a:effectLst/>
                  </a:rPr>
                  <a:t>Stress </a:t>
                </a:r>
                <a:r>
                  <a:rPr lang="en-US" dirty="0"/>
                  <a:t>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405091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Discharge C-rate</a:t>
            </a:r>
          </a:p>
        </c:rich>
      </c:tx>
      <c:layout>
        <c:manualLayout>
          <c:xMode val="edge"/>
          <c:yMode val="edge"/>
          <c:x val="0.31532471034595494"/>
          <c:y val="4.533192247804990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'[r-soc-temp (extensive,1Hz).xlsx]C-rate'!$C$1</c:f>
              <c:strCache>
                <c:ptCount val="1"/>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dispRSqr val="1"/>
            <c:dispEq val="0"/>
            <c:trendlineLbl>
              <c:layout>
                <c:manualLayout>
                  <c:x val="4.8333788535137548E-2"/>
                  <c:y val="0.12070863749612314"/>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'[r-soc-temp (extensive,1Hz).xlsx]C-rate'!$A$2:$A$5</c:f>
              <c:numCache>
                <c:formatCode>General</c:formatCode>
                <c:ptCount val="4"/>
                <c:pt idx="0">
                  <c:v>0.5</c:v>
                </c:pt>
                <c:pt idx="1">
                  <c:v>1</c:v>
                </c:pt>
                <c:pt idx="2">
                  <c:v>2</c:v>
                </c:pt>
                <c:pt idx="3">
                  <c:v>0.33</c:v>
                </c:pt>
              </c:numCache>
            </c:numRef>
          </c:xVal>
          <c:yVal>
            <c:numRef>
              <c:f>'[r-soc-temp (extensive,1Hz).xlsx]C-rate'!$C$2:$C$5</c:f>
              <c:numCache>
                <c:formatCode>General</c:formatCode>
                <c:ptCount val="4"/>
                <c:pt idx="0">
                  <c:v>1</c:v>
                </c:pt>
                <c:pt idx="1">
                  <c:v>1.2666666666666666</c:v>
                </c:pt>
                <c:pt idx="2">
                  <c:v>2.2666666666666671</c:v>
                </c:pt>
                <c:pt idx="3">
                  <c:v>1</c:v>
                </c:pt>
              </c:numCache>
            </c:numRef>
          </c:yVal>
          <c:smooth val="0"/>
          <c:extLst>
            <c:ext xmlns:c16="http://schemas.microsoft.com/office/drawing/2014/chart" uri="{C3380CC4-5D6E-409C-BE32-E72D297353CC}">
              <c16:uniqueId val="{00000001-2A0F-4A33-8A45-C918DC87727D}"/>
            </c:ext>
          </c:extLst>
        </c:ser>
        <c:dLbls>
          <c:showLegendKey val="0"/>
          <c:showVal val="0"/>
          <c:showCatName val="0"/>
          <c:showSerName val="0"/>
          <c:showPercent val="0"/>
          <c:showBubbleSize val="0"/>
        </c:dLbls>
        <c:axId val="795135759"/>
        <c:axId val="584683327"/>
      </c:scatterChart>
      <c:valAx>
        <c:axId val="7951357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Discharging C-rate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4683327"/>
        <c:crosses val="autoZero"/>
        <c:crossBetween val="midCat"/>
      </c:valAx>
      <c:valAx>
        <c:axId val="5846833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Stress 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51357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C-rate for WLTC drive cycle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yVal>
            <c:numRef>
              <c:f>'WLTC profile (1 trip)'!$N$40:$N$1517</c:f>
              <c:numCache>
                <c:formatCode>General</c:formatCode>
                <c:ptCount val="1478"/>
                <c:pt idx="0">
                  <c:v>0</c:v>
                </c:pt>
                <c:pt idx="1">
                  <c:v>0</c:v>
                </c:pt>
                <c:pt idx="2">
                  <c:v>0</c:v>
                </c:pt>
                <c:pt idx="3">
                  <c:v>0</c:v>
                </c:pt>
                <c:pt idx="4">
                  <c:v>0</c:v>
                </c:pt>
                <c:pt idx="5">
                  <c:v>0</c:v>
                </c:pt>
                <c:pt idx="6">
                  <c:v>0</c:v>
                </c:pt>
                <c:pt idx="7">
                  <c:v>0</c:v>
                </c:pt>
                <c:pt idx="8">
                  <c:v>0</c:v>
                </c:pt>
                <c:pt idx="9">
                  <c:v>0</c:v>
                </c:pt>
                <c:pt idx="10">
                  <c:v>0</c:v>
                </c:pt>
                <c:pt idx="11">
                  <c:v>0</c:v>
                </c:pt>
                <c:pt idx="12">
                  <c:v>8.7547321981383856E-4</c:v>
                </c:pt>
                <c:pt idx="13">
                  <c:v>1.7669643805605945E-2</c:v>
                </c:pt>
                <c:pt idx="14">
                  <c:v>8.4005222666128934E-2</c:v>
                </c:pt>
                <c:pt idx="15">
                  <c:v>0.14566099359597817</c:v>
                </c:pt>
                <c:pt idx="16">
                  <c:v>0.17720747892785987</c:v>
                </c:pt>
                <c:pt idx="17">
                  <c:v>0.27553917365983294</c:v>
                </c:pt>
                <c:pt idx="18">
                  <c:v>0.37338935756381514</c:v>
                </c:pt>
                <c:pt idx="19">
                  <c:v>0.30115264731328606</c:v>
                </c:pt>
                <c:pt idx="20">
                  <c:v>0.14415345403239374</c:v>
                </c:pt>
                <c:pt idx="21">
                  <c:v>8.4729550368439918E-2</c:v>
                </c:pt>
                <c:pt idx="22">
                  <c:v>8.054308215866772E-2</c:v>
                </c:pt>
                <c:pt idx="23">
                  <c:v>8.710881887085177E-2</c:v>
                </c:pt>
                <c:pt idx="24">
                  <c:v>0.14815578773907692</c:v>
                </c:pt>
                <c:pt idx="25">
                  <c:v>0.19989700249539324</c:v>
                </c:pt>
                <c:pt idx="26">
                  <c:v>0.23496649461568592</c:v>
                </c:pt>
                <c:pt idx="27">
                  <c:v>0.33438684962254073</c:v>
                </c:pt>
                <c:pt idx="28">
                  <c:v>0.37928925202175356</c:v>
                </c:pt>
                <c:pt idx="29">
                  <c:v>0.38676767659208516</c:v>
                </c:pt>
                <c:pt idx="30">
                  <c:v>0.31795635300360775</c:v>
                </c:pt>
                <c:pt idx="31">
                  <c:v>0.22592553508548482</c:v>
                </c:pt>
                <c:pt idx="32">
                  <c:v>0.18621912362062515</c:v>
                </c:pt>
                <c:pt idx="33">
                  <c:v>0.16670040388371549</c:v>
                </c:pt>
                <c:pt idx="34">
                  <c:v>0.13090015724127571</c:v>
                </c:pt>
                <c:pt idx="35">
                  <c:v>5.3340200130135036E-3</c:v>
                </c:pt>
                <c:pt idx="36">
                  <c:v>-3.4466311104999932E-2</c:v>
                </c:pt>
                <c:pt idx="37">
                  <c:v>-8.7950448736846612E-2</c:v>
                </c:pt>
                <c:pt idx="38">
                  <c:v>-0.11121970992181096</c:v>
                </c:pt>
                <c:pt idx="39">
                  <c:v>-9.618359238425922E-2</c:v>
                </c:pt>
                <c:pt idx="40">
                  <c:v>-7.9802635521182386E-2</c:v>
                </c:pt>
                <c:pt idx="41">
                  <c:v>-8.962027794629096E-2</c:v>
                </c:pt>
                <c:pt idx="42">
                  <c:v>-0.10445857581730762</c:v>
                </c:pt>
                <c:pt idx="43">
                  <c:v>-8.5673394732658489E-2</c:v>
                </c:pt>
                <c:pt idx="44">
                  <c:v>-4.6642688006282088E-2</c:v>
                </c:pt>
                <c:pt idx="45">
                  <c:v>-1.8492662971009623E-2</c:v>
                </c:pt>
                <c:pt idx="46">
                  <c:v>-1.3931135072478618E-2</c:v>
                </c:pt>
                <c:pt idx="47">
                  <c:v>-1.9312932560763888E-2</c:v>
                </c:pt>
                <c:pt idx="48">
                  <c:v>-1.5470407441139592E-2</c:v>
                </c:pt>
                <c:pt idx="49">
                  <c:v>-5.0388455920085291E-3</c:v>
                </c:pt>
                <c:pt idx="50">
                  <c:v>-3.2290521447151188E-3</c:v>
                </c:pt>
                <c:pt idx="51">
                  <c:v>-1.8211007504743602E-2</c:v>
                </c:pt>
                <c:pt idx="52">
                  <c:v>-3.4052009848865736E-2</c:v>
                </c:pt>
                <c:pt idx="53">
                  <c:v>-2.381900639084936E-2</c:v>
                </c:pt>
                <c:pt idx="54">
                  <c:v>-6.6437157483457956E-3</c:v>
                </c:pt>
                <c:pt idx="55">
                  <c:v>-4.9038427350427138E-4</c:v>
                </c:pt>
                <c:pt idx="56">
                  <c:v>4.0457136745034803E-4</c:v>
                </c:pt>
                <c:pt idx="57">
                  <c:v>2.4056653327001964E-2</c:v>
                </c:pt>
                <c:pt idx="58">
                  <c:v>3.1021513939766508E-2</c:v>
                </c:pt>
                <c:pt idx="59">
                  <c:v>7.078304117291459E-2</c:v>
                </c:pt>
                <c:pt idx="60">
                  <c:v>9.0357527619614908E-2</c:v>
                </c:pt>
                <c:pt idx="61">
                  <c:v>5.4663118320654347E-2</c:v>
                </c:pt>
                <c:pt idx="62">
                  <c:v>4.867767955024932E-2</c:v>
                </c:pt>
                <c:pt idx="63">
                  <c:v>5.7986123352683293E-2</c:v>
                </c:pt>
                <c:pt idx="64">
                  <c:v>7.3084299770181479E-2</c:v>
                </c:pt>
                <c:pt idx="65">
                  <c:v>5.7820853646689992E-2</c:v>
                </c:pt>
                <c:pt idx="66">
                  <c:v>4.6396735774477851E-2</c:v>
                </c:pt>
                <c:pt idx="67">
                  <c:v>9.7815015181410059E-2</c:v>
                </c:pt>
                <c:pt idx="68">
                  <c:v>0.19898434178465924</c:v>
                </c:pt>
                <c:pt idx="69">
                  <c:v>0.28392320875717364</c:v>
                </c:pt>
                <c:pt idx="70">
                  <c:v>0.34354592176816467</c:v>
                </c:pt>
                <c:pt idx="71">
                  <c:v>0.362012927446902</c:v>
                </c:pt>
                <c:pt idx="72">
                  <c:v>0.31331075755199966</c:v>
                </c:pt>
                <c:pt idx="73">
                  <c:v>0.23106475982409036</c:v>
                </c:pt>
                <c:pt idx="74">
                  <c:v>0.18417618783543233</c:v>
                </c:pt>
                <c:pt idx="75">
                  <c:v>0.18314040646789384</c:v>
                </c:pt>
                <c:pt idx="76">
                  <c:v>0.20167473856266632</c:v>
                </c:pt>
                <c:pt idx="77">
                  <c:v>0.19512399351787232</c:v>
                </c:pt>
                <c:pt idx="78">
                  <c:v>0.13895648856330026</c:v>
                </c:pt>
                <c:pt idx="79">
                  <c:v>-1.7565006964475928E-3</c:v>
                </c:pt>
                <c:pt idx="80">
                  <c:v>-1.5718738263888889E-2</c:v>
                </c:pt>
                <c:pt idx="81">
                  <c:v>-2.9321066631721925E-2</c:v>
                </c:pt>
                <c:pt idx="82">
                  <c:v>-2.484967199962072E-2</c:v>
                </c:pt>
                <c:pt idx="83">
                  <c:v>-7.7782326976494663E-3</c:v>
                </c:pt>
                <c:pt idx="84">
                  <c:v>-1.7099925514232582E-2</c:v>
                </c:pt>
                <c:pt idx="85">
                  <c:v>-2.2346693194389349E-2</c:v>
                </c:pt>
                <c:pt idx="86">
                  <c:v>-2.0283093752576514E-2</c:v>
                </c:pt>
                <c:pt idx="87">
                  <c:v>-1.648019962374634E-2</c:v>
                </c:pt>
                <c:pt idx="88">
                  <c:v>-4.417279977807699E-2</c:v>
                </c:pt>
                <c:pt idx="89">
                  <c:v>-0.10964921590856307</c:v>
                </c:pt>
                <c:pt idx="90">
                  <c:v>-0.13598795083562498</c:v>
                </c:pt>
                <c:pt idx="91">
                  <c:v>-0.11445906326210825</c:v>
                </c:pt>
                <c:pt idx="92">
                  <c:v>-6.7069512719017108E-2</c:v>
                </c:pt>
                <c:pt idx="93">
                  <c:v>-3.5895921639900276E-2</c:v>
                </c:pt>
                <c:pt idx="94">
                  <c:v>-3.0992521025641019E-2</c:v>
                </c:pt>
                <c:pt idx="95">
                  <c:v>-2.8629993549467599E-2</c:v>
                </c:pt>
                <c:pt idx="96">
                  <c:v>-1.6203458492578347E-2</c:v>
                </c:pt>
                <c:pt idx="97">
                  <c:v>-6.5852307599999996E-3</c:v>
                </c:pt>
                <c:pt idx="98">
                  <c:v>-4.0255447114102569E-3</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9.4422607421465617E-4</c:v>
                </c:pt>
                <c:pt idx="139">
                  <c:v>2.2034778124287953E-2</c:v>
                </c:pt>
                <c:pt idx="140">
                  <c:v>0.11168198184491189</c:v>
                </c:pt>
                <c:pt idx="141">
                  <c:v>0.22453785979773164</c:v>
                </c:pt>
                <c:pt idx="142">
                  <c:v>0.22785905797115319</c:v>
                </c:pt>
                <c:pt idx="143">
                  <c:v>0.1427869989515306</c:v>
                </c:pt>
                <c:pt idx="144">
                  <c:v>9.5795368617546617E-2</c:v>
                </c:pt>
                <c:pt idx="145">
                  <c:v>0.13605768902181165</c:v>
                </c:pt>
                <c:pt idx="146">
                  <c:v>0.21622715686889341</c:v>
                </c:pt>
                <c:pt idx="147">
                  <c:v>0.25472731447922753</c:v>
                </c:pt>
                <c:pt idx="148">
                  <c:v>0.22621273852630044</c:v>
                </c:pt>
                <c:pt idx="149">
                  <c:v>0.15372372936393236</c:v>
                </c:pt>
                <c:pt idx="150">
                  <c:v>5.9809755928108957E-2</c:v>
                </c:pt>
                <c:pt idx="151">
                  <c:v>-3.7100009929529935E-2</c:v>
                </c:pt>
                <c:pt idx="152">
                  <c:v>-9.2634422102791977E-2</c:v>
                </c:pt>
                <c:pt idx="153">
                  <c:v>-0.11294314000807691</c:v>
                </c:pt>
                <c:pt idx="154">
                  <c:v>-8.1432939393851503E-2</c:v>
                </c:pt>
                <c:pt idx="155">
                  <c:v>-3.5672014422555208E-2</c:v>
                </c:pt>
                <c:pt idx="156">
                  <c:v>-4.150640683760691E-3</c:v>
                </c:pt>
                <c:pt idx="157">
                  <c:v>6.4285896432037359E-2</c:v>
                </c:pt>
                <c:pt idx="158">
                  <c:v>0.13265964493993082</c:v>
                </c:pt>
                <c:pt idx="159">
                  <c:v>0.20360590641590437</c:v>
                </c:pt>
                <c:pt idx="160">
                  <c:v>0.2453535139012672</c:v>
                </c:pt>
                <c:pt idx="161">
                  <c:v>0.25424554704418773</c:v>
                </c:pt>
                <c:pt idx="162">
                  <c:v>0.22507960515300846</c:v>
                </c:pt>
                <c:pt idx="163">
                  <c:v>0.23484824562002399</c:v>
                </c:pt>
                <c:pt idx="164">
                  <c:v>0.22641203269589635</c:v>
                </c:pt>
                <c:pt idx="165">
                  <c:v>0.19128819699600505</c:v>
                </c:pt>
                <c:pt idx="166">
                  <c:v>0.17032683807527318</c:v>
                </c:pt>
                <c:pt idx="167">
                  <c:v>0.23378678810375297</c:v>
                </c:pt>
                <c:pt idx="168">
                  <c:v>0.30344999578519533</c:v>
                </c:pt>
                <c:pt idx="169">
                  <c:v>0.24522442616422363</c:v>
                </c:pt>
                <c:pt idx="170">
                  <c:v>8.1213752302640732E-2</c:v>
                </c:pt>
                <c:pt idx="171">
                  <c:v>-5.1515145078817638E-2</c:v>
                </c:pt>
                <c:pt idx="172">
                  <c:v>-0.11120552269437498</c:v>
                </c:pt>
                <c:pt idx="173">
                  <c:v>-0.12401256730947297</c:v>
                </c:pt>
                <c:pt idx="174">
                  <c:v>-7.7149565971725412E-2</c:v>
                </c:pt>
                <c:pt idx="175">
                  <c:v>-2.4602066883452643E-2</c:v>
                </c:pt>
                <c:pt idx="176">
                  <c:v>6.6117304479558492E-2</c:v>
                </c:pt>
                <c:pt idx="177">
                  <c:v>0.16195872932592303</c:v>
                </c:pt>
                <c:pt idx="178">
                  <c:v>0.20317389755459442</c:v>
                </c:pt>
                <c:pt idx="179">
                  <c:v>0.13866685425015335</c:v>
                </c:pt>
                <c:pt idx="180">
                  <c:v>6.4413729122586583E-2</c:v>
                </c:pt>
                <c:pt idx="181">
                  <c:v>-4.2210238757567995E-3</c:v>
                </c:pt>
                <c:pt idx="182">
                  <c:v>-1.6089204317606826E-2</c:v>
                </c:pt>
                <c:pt idx="183">
                  <c:v>-4.3029716066162731E-2</c:v>
                </c:pt>
                <c:pt idx="184">
                  <c:v>-6.1130439591330139E-2</c:v>
                </c:pt>
                <c:pt idx="185">
                  <c:v>-6.0277088725811993E-2</c:v>
                </c:pt>
                <c:pt idx="186">
                  <c:v>-4.9534720389957293E-2</c:v>
                </c:pt>
                <c:pt idx="187">
                  <c:v>-3.7004371260432677E-2</c:v>
                </c:pt>
                <c:pt idx="188">
                  <c:v>-2.7471700132516021E-2</c:v>
                </c:pt>
                <c:pt idx="189">
                  <c:v>-2.0483642683623588E-2</c:v>
                </c:pt>
                <c:pt idx="190">
                  <c:v>-1.4531591920183405E-2</c:v>
                </c:pt>
                <c:pt idx="191">
                  <c:v>-1.0965389339713316E-2</c:v>
                </c:pt>
                <c:pt idx="192">
                  <c:v>-7.7208999492147396E-3</c:v>
                </c:pt>
                <c:pt idx="193">
                  <c:v>-4.3129806301193084E-3</c:v>
                </c:pt>
                <c:pt idx="194">
                  <c:v>-2.9753089158262112E-3</c:v>
                </c:pt>
                <c:pt idx="195">
                  <c:v>-1.1004270085470042E-3</c:v>
                </c:pt>
                <c:pt idx="196">
                  <c:v>4.0457136745034803E-4</c:v>
                </c:pt>
                <c:pt idx="197">
                  <c:v>4.0457136745034803E-4</c:v>
                </c:pt>
                <c:pt idx="198">
                  <c:v>2.8181824591050997E-2</c:v>
                </c:pt>
                <c:pt idx="199">
                  <c:v>4.0134551471500773E-2</c:v>
                </c:pt>
                <c:pt idx="200">
                  <c:v>5.2951078912249934E-2</c:v>
                </c:pt>
                <c:pt idx="201">
                  <c:v>6.9144488335349669E-2</c:v>
                </c:pt>
                <c:pt idx="202">
                  <c:v>8.7076385782165325E-2</c:v>
                </c:pt>
                <c:pt idx="203">
                  <c:v>0.13850738424331155</c:v>
                </c:pt>
                <c:pt idx="204">
                  <c:v>0.18274847220851576</c:v>
                </c:pt>
                <c:pt idx="205">
                  <c:v>0.20799169407715387</c:v>
                </c:pt>
                <c:pt idx="206">
                  <c:v>0.27096921282164649</c:v>
                </c:pt>
                <c:pt idx="207">
                  <c:v>0.31187701051839106</c:v>
                </c:pt>
                <c:pt idx="208">
                  <c:v>0.30862386795429009</c:v>
                </c:pt>
                <c:pt idx="209">
                  <c:v>0.36225619307510637</c:v>
                </c:pt>
                <c:pt idx="210">
                  <c:v>0.39420376359427423</c:v>
                </c:pt>
                <c:pt idx="211">
                  <c:v>0.32474575813973827</c:v>
                </c:pt>
                <c:pt idx="212">
                  <c:v>0.27328645879292507</c:v>
                </c:pt>
                <c:pt idx="213">
                  <c:v>0.24156461575495355</c:v>
                </c:pt>
                <c:pt idx="214">
                  <c:v>0.26330581432267014</c:v>
                </c:pt>
                <c:pt idx="215">
                  <c:v>0.33334702007482797</c:v>
                </c:pt>
                <c:pt idx="216">
                  <c:v>0.39621388199711055</c:v>
                </c:pt>
                <c:pt idx="217">
                  <c:v>0.4168366685847596</c:v>
                </c:pt>
                <c:pt idx="218">
                  <c:v>0.39363532531356671</c:v>
                </c:pt>
                <c:pt idx="219">
                  <c:v>0.34749598092924838</c:v>
                </c:pt>
                <c:pt idx="220">
                  <c:v>0.29490279092853489</c:v>
                </c:pt>
                <c:pt idx="221">
                  <c:v>0.22872151105811253</c:v>
                </c:pt>
                <c:pt idx="222">
                  <c:v>0.18534895880519556</c:v>
                </c:pt>
                <c:pt idx="223">
                  <c:v>0.17808358996804813</c:v>
                </c:pt>
                <c:pt idx="224">
                  <c:v>0.17948765573861153</c:v>
                </c:pt>
                <c:pt idx="225">
                  <c:v>0.20931836596725009</c:v>
                </c:pt>
                <c:pt idx="226">
                  <c:v>0.22189377675737929</c:v>
                </c:pt>
                <c:pt idx="227">
                  <c:v>0.21512601736720707</c:v>
                </c:pt>
                <c:pt idx="228">
                  <c:v>0.2082057966714321</c:v>
                </c:pt>
                <c:pt idx="229">
                  <c:v>0.19096823472278188</c:v>
                </c:pt>
                <c:pt idx="230">
                  <c:v>0.15358951989028471</c:v>
                </c:pt>
                <c:pt idx="231">
                  <c:v>1.3093611945050088E-2</c:v>
                </c:pt>
                <c:pt idx="232">
                  <c:v>-3.3420929822663856E-2</c:v>
                </c:pt>
                <c:pt idx="233">
                  <c:v>-8.0642993704663574E-2</c:v>
                </c:pt>
                <c:pt idx="234">
                  <c:v>-9.463058638297539E-2</c:v>
                </c:pt>
                <c:pt idx="235">
                  <c:v>-7.1187473755341915E-2</c:v>
                </c:pt>
                <c:pt idx="236">
                  <c:v>-3.70177982142307E-2</c:v>
                </c:pt>
                <c:pt idx="237">
                  <c:v>-2.676947216376065E-2</c:v>
                </c:pt>
                <c:pt idx="238">
                  <c:v>-4.8740436099259356E-2</c:v>
                </c:pt>
                <c:pt idx="239">
                  <c:v>-9.0610646899392855E-2</c:v>
                </c:pt>
                <c:pt idx="240">
                  <c:v>-0.11559182011943905</c:v>
                </c:pt>
                <c:pt idx="241">
                  <c:v>-9.6317791879674097E-2</c:v>
                </c:pt>
                <c:pt idx="242">
                  <c:v>-8.6094908816105778E-2</c:v>
                </c:pt>
                <c:pt idx="243">
                  <c:v>-8.8659731985398824E-2</c:v>
                </c:pt>
                <c:pt idx="244">
                  <c:v>-7.9802635521182386E-2</c:v>
                </c:pt>
                <c:pt idx="245">
                  <c:v>-8.962027794629096E-2</c:v>
                </c:pt>
                <c:pt idx="246">
                  <c:v>-0.10445857581730762</c:v>
                </c:pt>
                <c:pt idx="247">
                  <c:v>-8.5673394732658489E-2</c:v>
                </c:pt>
                <c:pt idx="248">
                  <c:v>-4.6642688006282088E-2</c:v>
                </c:pt>
                <c:pt idx="249">
                  <c:v>-1.8492662971009623E-2</c:v>
                </c:pt>
                <c:pt idx="250">
                  <c:v>-1.3931135072478618E-2</c:v>
                </c:pt>
                <c:pt idx="251">
                  <c:v>-1.9312932560763888E-2</c:v>
                </c:pt>
                <c:pt idx="252">
                  <c:v>-1.5470407441139592E-2</c:v>
                </c:pt>
                <c:pt idx="253">
                  <c:v>-5.0388455920085291E-3</c:v>
                </c:pt>
                <c:pt idx="254">
                  <c:v>-3.2290521447151188E-3</c:v>
                </c:pt>
                <c:pt idx="255">
                  <c:v>-1.8211007504743602E-2</c:v>
                </c:pt>
                <c:pt idx="256">
                  <c:v>-2.2878060418666298E-2</c:v>
                </c:pt>
                <c:pt idx="257">
                  <c:v>-2.0002974045138814E-3</c:v>
                </c:pt>
                <c:pt idx="258">
                  <c:v>0.11326513033517145</c:v>
                </c:pt>
                <c:pt idx="259">
                  <c:v>0.18738164116387473</c:v>
                </c:pt>
                <c:pt idx="260">
                  <c:v>0.21968803548600147</c:v>
                </c:pt>
                <c:pt idx="261">
                  <c:v>0.24005888764945213</c:v>
                </c:pt>
                <c:pt idx="262">
                  <c:v>0.28433237174863535</c:v>
                </c:pt>
                <c:pt idx="263">
                  <c:v>0.38274875909001738</c:v>
                </c:pt>
                <c:pt idx="264">
                  <c:v>0.46871288996126537</c:v>
                </c:pt>
                <c:pt idx="265">
                  <c:v>0.46687465193149225</c:v>
                </c:pt>
                <c:pt idx="266">
                  <c:v>0.38570718822130556</c:v>
                </c:pt>
                <c:pt idx="267">
                  <c:v>0.34877883304854534</c:v>
                </c:pt>
                <c:pt idx="268">
                  <c:v>0.34637489582939451</c:v>
                </c:pt>
                <c:pt idx="269">
                  <c:v>0.3140577613650532</c:v>
                </c:pt>
                <c:pt idx="270">
                  <c:v>0.21567196380580927</c:v>
                </c:pt>
                <c:pt idx="271">
                  <c:v>-2.7528542735036045E-4</c:v>
                </c:pt>
                <c:pt idx="272">
                  <c:v>-9.6612376505983578E-3</c:v>
                </c:pt>
                <c:pt idx="273">
                  <c:v>-3.7318155486372823E-2</c:v>
                </c:pt>
                <c:pt idx="274">
                  <c:v>-9.4191869063894235E-2</c:v>
                </c:pt>
                <c:pt idx="275">
                  <c:v>-0.11352322587897441</c:v>
                </c:pt>
                <c:pt idx="276">
                  <c:v>-0.11983561750712246</c:v>
                </c:pt>
                <c:pt idx="277">
                  <c:v>-0.12134516162005701</c:v>
                </c:pt>
                <c:pt idx="278">
                  <c:v>-0.13776351205808224</c:v>
                </c:pt>
                <c:pt idx="279">
                  <c:v>-0.12200417006343482</c:v>
                </c:pt>
                <c:pt idx="280">
                  <c:v>-5.6980563429814821E-2</c:v>
                </c:pt>
                <c:pt idx="281">
                  <c:v>8.3408337567582508E-2</c:v>
                </c:pt>
                <c:pt idx="282">
                  <c:v>0.28804984013961321</c:v>
                </c:pt>
                <c:pt idx="283">
                  <c:v>0.37687984469153474</c:v>
                </c:pt>
                <c:pt idx="284">
                  <c:v>0.43971362368648603</c:v>
                </c:pt>
                <c:pt idx="285">
                  <c:v>0.4809163705642826</c:v>
                </c:pt>
                <c:pt idx="286">
                  <c:v>0.49095237345410553</c:v>
                </c:pt>
                <c:pt idx="287">
                  <c:v>0.53672760114065277</c:v>
                </c:pt>
                <c:pt idx="288">
                  <c:v>0.58312545151885031</c:v>
                </c:pt>
                <c:pt idx="289">
                  <c:v>0.51637605704909117</c:v>
                </c:pt>
                <c:pt idx="290">
                  <c:v>0.31090222325881894</c:v>
                </c:pt>
                <c:pt idx="291">
                  <c:v>2.891608106004152E-2</c:v>
                </c:pt>
                <c:pt idx="292">
                  <c:v>-3.4272997804786216E-2</c:v>
                </c:pt>
                <c:pt idx="293">
                  <c:v>-3.8753733255254767E-2</c:v>
                </c:pt>
                <c:pt idx="294">
                  <c:v>-2.3931646333132221E-2</c:v>
                </c:pt>
                <c:pt idx="295">
                  <c:v>-7.176979719999867E-3</c:v>
                </c:pt>
                <c:pt idx="296">
                  <c:v>2.384525916342331E-2</c:v>
                </c:pt>
                <c:pt idx="297">
                  <c:v>0.12428597255293396</c:v>
                </c:pt>
                <c:pt idx="298">
                  <c:v>0.13348896738539082</c:v>
                </c:pt>
                <c:pt idx="299">
                  <c:v>0.10987480540425766</c:v>
                </c:pt>
                <c:pt idx="300">
                  <c:v>8.5161573141291219E-3</c:v>
                </c:pt>
                <c:pt idx="301">
                  <c:v>-9.5255266031355808E-3</c:v>
                </c:pt>
                <c:pt idx="302">
                  <c:v>-2.3789582384715197E-2</c:v>
                </c:pt>
                <c:pt idx="303">
                  <c:v>-3.5257263914230869E-2</c:v>
                </c:pt>
                <c:pt idx="304">
                  <c:v>-5.0710969231680898E-2</c:v>
                </c:pt>
                <c:pt idx="305">
                  <c:v>-6.0415481732206192E-2</c:v>
                </c:pt>
                <c:pt idx="306">
                  <c:v>-4.8067140662663814E-2</c:v>
                </c:pt>
                <c:pt idx="307">
                  <c:v>-2.6409123314871785E-2</c:v>
                </c:pt>
                <c:pt idx="308">
                  <c:v>-9.8088279715045426E-3</c:v>
                </c:pt>
                <c:pt idx="309">
                  <c:v>-7.7662403388727465E-3</c:v>
                </c:pt>
                <c:pt idx="310">
                  <c:v>-1.3831196952996765E-2</c:v>
                </c:pt>
                <c:pt idx="311">
                  <c:v>-1.974250533470091E-2</c:v>
                </c:pt>
                <c:pt idx="312">
                  <c:v>-3.1278287073317396E-2</c:v>
                </c:pt>
                <c:pt idx="313">
                  <c:v>-4.3909945648618227E-2</c:v>
                </c:pt>
                <c:pt idx="314">
                  <c:v>-5.167306769230768E-2</c:v>
                </c:pt>
                <c:pt idx="315">
                  <c:v>-4.9644805494700836E-2</c:v>
                </c:pt>
                <c:pt idx="316">
                  <c:v>-4.2807151009615373E-2</c:v>
                </c:pt>
                <c:pt idx="317">
                  <c:v>-4.6140029201287389E-2</c:v>
                </c:pt>
                <c:pt idx="318">
                  <c:v>-5.4559289529914519E-2</c:v>
                </c:pt>
                <c:pt idx="319">
                  <c:v>-5.3993783247863227E-2</c:v>
                </c:pt>
                <c:pt idx="320">
                  <c:v>-3.0613051770817291E-2</c:v>
                </c:pt>
                <c:pt idx="321">
                  <c:v>-1.4455325582222258E-2</c:v>
                </c:pt>
                <c:pt idx="322">
                  <c:v>-7.7918214648130708E-3</c:v>
                </c:pt>
                <c:pt idx="323">
                  <c:v>-6.5259827895993317E-3</c:v>
                </c:pt>
                <c:pt idx="324">
                  <c:v>-1.1359749564951924E-2</c:v>
                </c:pt>
                <c:pt idx="325">
                  <c:v>-3.9146554879077892E-3</c:v>
                </c:pt>
                <c:pt idx="326">
                  <c:v>-2.699653707280948E-3</c:v>
                </c:pt>
                <c:pt idx="327">
                  <c:v>-6.288306674529889E-3</c:v>
                </c:pt>
                <c:pt idx="328">
                  <c:v>-3.5843562915610777E-2</c:v>
                </c:pt>
                <c:pt idx="329">
                  <c:v>-5.9848497870147808E-2</c:v>
                </c:pt>
                <c:pt idx="330">
                  <c:v>-3.1656124048477577E-2</c:v>
                </c:pt>
                <c:pt idx="331">
                  <c:v>-6.5389070954398193E-3</c:v>
                </c:pt>
                <c:pt idx="332">
                  <c:v>-8.1672470110274054E-3</c:v>
                </c:pt>
                <c:pt idx="333">
                  <c:v>-8.6130229760844005E-3</c:v>
                </c:pt>
                <c:pt idx="334">
                  <c:v>-6.8746103600000018E-3</c:v>
                </c:pt>
                <c:pt idx="335">
                  <c:v>-8.1543796741452967E-3</c:v>
                </c:pt>
                <c:pt idx="336">
                  <c:v>-4.9488372905537696E-3</c:v>
                </c:pt>
                <c:pt idx="337">
                  <c:v>6.8463566244090276E-4</c:v>
                </c:pt>
                <c:pt idx="338">
                  <c:v>4.9231692079846463E-2</c:v>
                </c:pt>
                <c:pt idx="339">
                  <c:v>0.11061814544074004</c:v>
                </c:pt>
                <c:pt idx="340">
                  <c:v>0.20161744862599965</c:v>
                </c:pt>
                <c:pt idx="341">
                  <c:v>0.26139040069265307</c:v>
                </c:pt>
                <c:pt idx="342">
                  <c:v>0.19990340267935022</c:v>
                </c:pt>
                <c:pt idx="343">
                  <c:v>9.1606884923837922E-2</c:v>
                </c:pt>
                <c:pt idx="344">
                  <c:v>6.2355225541077315E-2</c:v>
                </c:pt>
                <c:pt idx="345">
                  <c:v>8.9206776643392785E-2</c:v>
                </c:pt>
                <c:pt idx="346">
                  <c:v>9.2643963355256501E-2</c:v>
                </c:pt>
                <c:pt idx="347">
                  <c:v>7.5123566726347166E-2</c:v>
                </c:pt>
                <c:pt idx="348">
                  <c:v>9.533804635024283E-2</c:v>
                </c:pt>
                <c:pt idx="349">
                  <c:v>9.2900953843115391E-2</c:v>
                </c:pt>
                <c:pt idx="350">
                  <c:v>7.0239886303467641E-2</c:v>
                </c:pt>
                <c:pt idx="351">
                  <c:v>5.2504766353496848E-3</c:v>
                </c:pt>
                <c:pt idx="352">
                  <c:v>-1.3205827520494917E-3</c:v>
                </c:pt>
                <c:pt idx="353">
                  <c:v>-1.3267604558404968E-3</c:v>
                </c:pt>
                <c:pt idx="354">
                  <c:v>2.8917295879697294E-4</c:v>
                </c:pt>
                <c:pt idx="355">
                  <c:v>5.5280263514754659E-2</c:v>
                </c:pt>
                <c:pt idx="356">
                  <c:v>6.0580110260152809E-2</c:v>
                </c:pt>
                <c:pt idx="357">
                  <c:v>4.0340040009198905E-4</c:v>
                </c:pt>
                <c:pt idx="358">
                  <c:v>-1.6984523988603995E-2</c:v>
                </c:pt>
                <c:pt idx="359">
                  <c:v>-3.9677477521543797E-2</c:v>
                </c:pt>
                <c:pt idx="360">
                  <c:v>-4.5942146323005688E-2</c:v>
                </c:pt>
                <c:pt idx="361">
                  <c:v>-3.5697198225868955E-2</c:v>
                </c:pt>
                <c:pt idx="362">
                  <c:v>-2.2652556949695486E-2</c:v>
                </c:pt>
                <c:pt idx="363">
                  <c:v>-1.2221402096404909E-2</c:v>
                </c:pt>
                <c:pt idx="364">
                  <c:v>-3.5950935977083556E-3</c:v>
                </c:pt>
                <c:pt idx="365">
                  <c:v>3.5760566814581757E-2</c:v>
                </c:pt>
                <c:pt idx="366">
                  <c:v>5.0254126729591446E-2</c:v>
                </c:pt>
                <c:pt idx="367">
                  <c:v>8.0455149163637593E-2</c:v>
                </c:pt>
                <c:pt idx="368">
                  <c:v>0.12205828879630375</c:v>
                </c:pt>
                <c:pt idx="369">
                  <c:v>0.12610250450412094</c:v>
                </c:pt>
                <c:pt idx="370">
                  <c:v>8.0492083115933075E-2</c:v>
                </c:pt>
                <c:pt idx="371">
                  <c:v>-5.2091675656606136E-3</c:v>
                </c:pt>
                <c:pt idx="372">
                  <c:v>-3.778384404058404E-2</c:v>
                </c:pt>
                <c:pt idx="373">
                  <c:v>-6.5383204017569474E-2</c:v>
                </c:pt>
                <c:pt idx="374">
                  <c:v>-6.1703109746907049E-2</c:v>
                </c:pt>
                <c:pt idx="375">
                  <c:v>-4.2252204537435889E-2</c:v>
                </c:pt>
                <c:pt idx="376">
                  <c:v>-2.5291588054930567E-2</c:v>
                </c:pt>
                <c:pt idx="377">
                  <c:v>-1.5482604490897433E-2</c:v>
                </c:pt>
                <c:pt idx="378">
                  <c:v>-9.9050471163799839E-3</c:v>
                </c:pt>
                <c:pt idx="379">
                  <c:v>-6.878363304843307E-3</c:v>
                </c:pt>
                <c:pt idx="380">
                  <c:v>-6.9286409517948745E-3</c:v>
                </c:pt>
                <c:pt idx="381">
                  <c:v>-7.1166986037945147E-3</c:v>
                </c:pt>
                <c:pt idx="382">
                  <c:v>-5.970271987248932E-3</c:v>
                </c:pt>
                <c:pt idx="383">
                  <c:v>-4.8870017013586189E-3</c:v>
                </c:pt>
                <c:pt idx="384">
                  <c:v>-3.2730534856428056E-3</c:v>
                </c:pt>
                <c:pt idx="385">
                  <c:v>-1.0522732370352563E-3</c:v>
                </c:pt>
                <c:pt idx="386">
                  <c:v>0</c:v>
                </c:pt>
                <c:pt idx="387">
                  <c:v>0</c:v>
                </c:pt>
                <c:pt idx="388">
                  <c:v>0</c:v>
                </c:pt>
                <c:pt idx="389">
                  <c:v>0</c:v>
                </c:pt>
                <c:pt idx="390">
                  <c:v>0</c:v>
                </c:pt>
                <c:pt idx="391">
                  <c:v>0</c:v>
                </c:pt>
                <c:pt idx="392">
                  <c:v>2.5324719048683032E-3</c:v>
                </c:pt>
                <c:pt idx="393">
                  <c:v>1.8579382016765619E-2</c:v>
                </c:pt>
                <c:pt idx="394">
                  <c:v>5.8163746267116213E-2</c:v>
                </c:pt>
                <c:pt idx="395">
                  <c:v>0.11920999190915944</c:v>
                </c:pt>
                <c:pt idx="396">
                  <c:v>0.19381108494730195</c:v>
                </c:pt>
                <c:pt idx="397">
                  <c:v>0.27060888632618202</c:v>
                </c:pt>
                <c:pt idx="398">
                  <c:v>0.30557203958749635</c:v>
                </c:pt>
                <c:pt idx="399">
                  <c:v>0.23403662507179265</c:v>
                </c:pt>
                <c:pt idx="400">
                  <c:v>0.10278778273591913</c:v>
                </c:pt>
                <c:pt idx="401">
                  <c:v>-7.948203075099752E-3</c:v>
                </c:pt>
                <c:pt idx="402">
                  <c:v>-2.8045240268231842E-2</c:v>
                </c:pt>
                <c:pt idx="403">
                  <c:v>-3.8212562203360008E-2</c:v>
                </c:pt>
                <c:pt idx="404">
                  <c:v>-3.3342536467692321E-2</c:v>
                </c:pt>
                <c:pt idx="405">
                  <c:v>-2.9209492512977227E-2</c:v>
                </c:pt>
                <c:pt idx="406">
                  <c:v>-2.9967978872031682E-2</c:v>
                </c:pt>
                <c:pt idx="407">
                  <c:v>-2.9043515568019932E-2</c:v>
                </c:pt>
                <c:pt idx="408">
                  <c:v>-2.1530512913189106E-2</c:v>
                </c:pt>
                <c:pt idx="409">
                  <c:v>-9.9081011270797711E-3</c:v>
                </c:pt>
                <c:pt idx="410">
                  <c:v>-1.2272951615188697E-3</c:v>
                </c:pt>
                <c:pt idx="411">
                  <c:v>2.8236539966863278E-2</c:v>
                </c:pt>
                <c:pt idx="412">
                  <c:v>3.3540122530777074E-2</c:v>
                </c:pt>
                <c:pt idx="413">
                  <c:v>3.9262528191727965E-2</c:v>
                </c:pt>
                <c:pt idx="414">
                  <c:v>5.8313963863188607E-2</c:v>
                </c:pt>
                <c:pt idx="415">
                  <c:v>9.2404494949169177E-2</c:v>
                </c:pt>
                <c:pt idx="416">
                  <c:v>0.11029763438733203</c:v>
                </c:pt>
                <c:pt idx="417">
                  <c:v>8.3387574571322329E-2</c:v>
                </c:pt>
                <c:pt idx="418">
                  <c:v>3.2711699233563631E-2</c:v>
                </c:pt>
                <c:pt idx="419">
                  <c:v>-1.3875882034529914E-2</c:v>
                </c:pt>
                <c:pt idx="420">
                  <c:v>-1.9306527569686604E-2</c:v>
                </c:pt>
                <c:pt idx="421">
                  <c:v>-1.1497738965199449E-2</c:v>
                </c:pt>
                <c:pt idx="422">
                  <c:v>-1.3527106973077157E-3</c:v>
                </c:pt>
                <c:pt idx="423">
                  <c:v>5.3089302084275328E-2</c:v>
                </c:pt>
                <c:pt idx="424">
                  <c:v>0.10604560602114448</c:v>
                </c:pt>
                <c:pt idx="425">
                  <c:v>0.20670798550843233</c:v>
                </c:pt>
                <c:pt idx="426">
                  <c:v>0.35801022482468348</c:v>
                </c:pt>
                <c:pt idx="427">
                  <c:v>0.46855440719916391</c:v>
                </c:pt>
                <c:pt idx="428">
                  <c:v>0.3792656770617131</c:v>
                </c:pt>
                <c:pt idx="429">
                  <c:v>0.16640894240931522</c:v>
                </c:pt>
                <c:pt idx="430">
                  <c:v>-7.6148565912126298E-3</c:v>
                </c:pt>
                <c:pt idx="431">
                  <c:v>-2.4235652404330506E-2</c:v>
                </c:pt>
                <c:pt idx="432">
                  <c:v>-2.2077581293178362E-2</c:v>
                </c:pt>
                <c:pt idx="433">
                  <c:v>-1.0606154120311568E-2</c:v>
                </c:pt>
                <c:pt idx="434">
                  <c:v>-8.9842323658137387E-3</c:v>
                </c:pt>
                <c:pt idx="435">
                  <c:v>-2.7572468690128239E-2</c:v>
                </c:pt>
                <c:pt idx="436">
                  <c:v>-5.6169012009914553E-2</c:v>
                </c:pt>
                <c:pt idx="437">
                  <c:v>-8.2837340518327973E-2</c:v>
                </c:pt>
                <c:pt idx="438">
                  <c:v>-9.8543603164173807E-2</c:v>
                </c:pt>
                <c:pt idx="439">
                  <c:v>-9.3030920617962962E-2</c:v>
                </c:pt>
                <c:pt idx="440">
                  <c:v>-6.8709922385112171E-2</c:v>
                </c:pt>
                <c:pt idx="441">
                  <c:v>-3.558979859003384E-2</c:v>
                </c:pt>
                <c:pt idx="442">
                  <c:v>-1.235973305340456E-2</c:v>
                </c:pt>
                <c:pt idx="443">
                  <c:v>-2.3790145314583331E-3</c:v>
                </c:pt>
                <c:pt idx="444">
                  <c:v>-1.3217537195156699E-4</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2.8762361768723899E-3</c:v>
                </c:pt>
                <c:pt idx="513">
                  <c:v>2.9854085028777216E-2</c:v>
                </c:pt>
                <c:pt idx="514">
                  <c:v>0.11517394442422677</c:v>
                </c:pt>
                <c:pt idx="515">
                  <c:v>0.22443526994001478</c:v>
                </c:pt>
                <c:pt idx="516">
                  <c:v>0.27678312890173984</c:v>
                </c:pt>
                <c:pt idx="517">
                  <c:v>0.21155469476964622</c:v>
                </c:pt>
                <c:pt idx="518">
                  <c:v>8.7030598946127538E-2</c:v>
                </c:pt>
                <c:pt idx="519">
                  <c:v>-5.9526370779006176E-3</c:v>
                </c:pt>
                <c:pt idx="520">
                  <c:v>-1.6656040556030961E-2</c:v>
                </c:pt>
                <c:pt idx="521">
                  <c:v>-2.1092489154909206E-2</c:v>
                </c:pt>
                <c:pt idx="522">
                  <c:v>-2.3911588343247862E-2</c:v>
                </c:pt>
                <c:pt idx="523">
                  <c:v>-3.3090644025056973E-2</c:v>
                </c:pt>
                <c:pt idx="524">
                  <c:v>-4.6232473691461898E-2</c:v>
                </c:pt>
                <c:pt idx="525">
                  <c:v>-4.7675072741540238E-2</c:v>
                </c:pt>
                <c:pt idx="526">
                  <c:v>-3.0492073828945868E-2</c:v>
                </c:pt>
                <c:pt idx="527">
                  <c:v>-1.1383032592592591E-2</c:v>
                </c:pt>
                <c:pt idx="528">
                  <c:v>-3.0496597008547004E-3</c:v>
                </c:pt>
                <c:pt idx="529">
                  <c:v>-1.0166686449430201E-3</c:v>
                </c:pt>
                <c:pt idx="530">
                  <c:v>0</c:v>
                </c:pt>
                <c:pt idx="531">
                  <c:v>0</c:v>
                </c:pt>
                <c:pt idx="532">
                  <c:v>0</c:v>
                </c:pt>
                <c:pt idx="533">
                  <c:v>7.0359108381179533E-4</c:v>
                </c:pt>
                <c:pt idx="534">
                  <c:v>7.9345939737888206E-3</c:v>
                </c:pt>
                <c:pt idx="535">
                  <c:v>2.6665738630379222E-2</c:v>
                </c:pt>
                <c:pt idx="536">
                  <c:v>5.2290149676715816E-2</c:v>
                </c:pt>
                <c:pt idx="537">
                  <c:v>0.12199885975443205</c:v>
                </c:pt>
                <c:pt idx="538">
                  <c:v>0.2562876458026675</c:v>
                </c:pt>
                <c:pt idx="539">
                  <c:v>0.35528627255430695</c:v>
                </c:pt>
                <c:pt idx="540">
                  <c:v>0.26282197453508921</c:v>
                </c:pt>
                <c:pt idx="541">
                  <c:v>9.8055003160909371E-2</c:v>
                </c:pt>
                <c:pt idx="542">
                  <c:v>-1.4726558135238518E-3</c:v>
                </c:pt>
                <c:pt idx="543">
                  <c:v>-1.0124413026490369E-2</c:v>
                </c:pt>
                <c:pt idx="544">
                  <c:v>-2.3084816646039893E-2</c:v>
                </c:pt>
                <c:pt idx="545">
                  <c:v>-3.8910279253805205E-2</c:v>
                </c:pt>
                <c:pt idx="546">
                  <c:v>-3.8266894493787403E-2</c:v>
                </c:pt>
                <c:pt idx="547">
                  <c:v>-2.6835549208288841E-2</c:v>
                </c:pt>
                <c:pt idx="548">
                  <c:v>-1.8884322196809113E-2</c:v>
                </c:pt>
                <c:pt idx="549">
                  <c:v>-1.461565452264422E-2</c:v>
                </c:pt>
                <c:pt idx="550">
                  <c:v>-1.2273303250185197E-2</c:v>
                </c:pt>
                <c:pt idx="551">
                  <c:v>-8.0003618181143134E-3</c:v>
                </c:pt>
                <c:pt idx="552">
                  <c:v>-7.0671839636342595E-3</c:v>
                </c:pt>
                <c:pt idx="553">
                  <c:v>-6.7865966046705842E-3</c:v>
                </c:pt>
                <c:pt idx="554">
                  <c:v>-3.893871616287391E-3</c:v>
                </c:pt>
                <c:pt idx="555">
                  <c:v>-1.176253541846517E-3</c:v>
                </c:pt>
                <c:pt idx="556">
                  <c:v>2.4094872177239553E-2</c:v>
                </c:pt>
                <c:pt idx="557">
                  <c:v>3.5909336196152206E-2</c:v>
                </c:pt>
                <c:pt idx="558">
                  <c:v>4.9162958023409184E-2</c:v>
                </c:pt>
                <c:pt idx="559">
                  <c:v>8.9108347632320548E-2</c:v>
                </c:pt>
                <c:pt idx="560">
                  <c:v>9.5966555582805757E-2</c:v>
                </c:pt>
                <c:pt idx="561">
                  <c:v>4.0501374432672432E-2</c:v>
                </c:pt>
                <c:pt idx="562">
                  <c:v>1.1502656992381714E-3</c:v>
                </c:pt>
                <c:pt idx="563">
                  <c:v>-1.3487425824430197E-2</c:v>
                </c:pt>
                <c:pt idx="564">
                  <c:v>-5.3766376612008546E-2</c:v>
                </c:pt>
                <c:pt idx="565">
                  <c:v>-5.4354634302726149E-2</c:v>
                </c:pt>
                <c:pt idx="566">
                  <c:v>-2.4638068354188029E-2</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5.0651194049481738E-3</c:v>
                </c:pt>
                <c:pt idx="602">
                  <c:v>1.6774619588744159E-2</c:v>
                </c:pt>
                <c:pt idx="603">
                  <c:v>6.4764020289594673E-2</c:v>
                </c:pt>
                <c:pt idx="604">
                  <c:v>0.16044819025485321</c:v>
                </c:pt>
                <c:pt idx="605">
                  <c:v>0.28249420831613692</c:v>
                </c:pt>
                <c:pt idx="606">
                  <c:v>0.41520261259971891</c:v>
                </c:pt>
                <c:pt idx="607">
                  <c:v>0.50997424557639537</c:v>
                </c:pt>
                <c:pt idx="608">
                  <c:v>0.53857496775891767</c:v>
                </c:pt>
                <c:pt idx="609">
                  <c:v>0.55697799539313508</c:v>
                </c:pt>
                <c:pt idx="610">
                  <c:v>0.61033476746006121</c:v>
                </c:pt>
                <c:pt idx="611">
                  <c:v>0.6413246412089012</c:v>
                </c:pt>
                <c:pt idx="612">
                  <c:v>0.52158526388504933</c:v>
                </c:pt>
                <c:pt idx="613">
                  <c:v>0.28761886702961575</c:v>
                </c:pt>
                <c:pt idx="614">
                  <c:v>0.11465934024461188</c:v>
                </c:pt>
                <c:pt idx="615">
                  <c:v>1.7013172994490861E-3</c:v>
                </c:pt>
                <c:pt idx="616">
                  <c:v>1.5880048262703994E-3</c:v>
                </c:pt>
                <c:pt idx="617">
                  <c:v>-6.9477621913248194E-3</c:v>
                </c:pt>
                <c:pt idx="618">
                  <c:v>-2.1597229658247927E-2</c:v>
                </c:pt>
                <c:pt idx="619">
                  <c:v>-3.8207936882122477E-2</c:v>
                </c:pt>
                <c:pt idx="620">
                  <c:v>-4.2305339040721188E-2</c:v>
                </c:pt>
                <c:pt idx="621">
                  <c:v>-2.7970508335539532E-2</c:v>
                </c:pt>
                <c:pt idx="622">
                  <c:v>-7.4818886656410569E-3</c:v>
                </c:pt>
                <c:pt idx="623">
                  <c:v>9.2441445865485111E-2</c:v>
                </c:pt>
                <c:pt idx="624">
                  <c:v>0.14658510931098725</c:v>
                </c:pt>
                <c:pt idx="625">
                  <c:v>0.18013673366681091</c:v>
                </c:pt>
                <c:pt idx="626">
                  <c:v>0.1595511046792305</c:v>
                </c:pt>
                <c:pt idx="627">
                  <c:v>0.11345529486239384</c:v>
                </c:pt>
                <c:pt idx="628">
                  <c:v>2.2788980684112892E-2</c:v>
                </c:pt>
                <c:pt idx="629">
                  <c:v>9.7642138350206173E-2</c:v>
                </c:pt>
                <c:pt idx="630">
                  <c:v>0.1454964085405539</c:v>
                </c:pt>
                <c:pt idx="631">
                  <c:v>0.22024092288951905</c:v>
                </c:pt>
                <c:pt idx="632">
                  <c:v>0.27520391548757955</c:v>
                </c:pt>
                <c:pt idx="633">
                  <c:v>0.31707457603216277</c:v>
                </c:pt>
                <c:pt idx="634">
                  <c:v>0.33643357939322299</c:v>
                </c:pt>
                <c:pt idx="635">
                  <c:v>0.31125257249205601</c:v>
                </c:pt>
                <c:pt idx="636">
                  <c:v>0.23719882698334704</c:v>
                </c:pt>
                <c:pt idx="637">
                  <c:v>0.14842923294607308</c:v>
                </c:pt>
                <c:pt idx="638">
                  <c:v>2.5746364541836861E-2</c:v>
                </c:pt>
                <c:pt idx="639">
                  <c:v>7.3814960144261378E-3</c:v>
                </c:pt>
                <c:pt idx="640">
                  <c:v>7.0929997440815446E-3</c:v>
                </c:pt>
                <c:pt idx="641">
                  <c:v>0.14678882344627214</c:v>
                </c:pt>
                <c:pt idx="642">
                  <c:v>0.26749143160057209</c:v>
                </c:pt>
                <c:pt idx="643">
                  <c:v>0.31250769911093712</c:v>
                </c:pt>
                <c:pt idx="644">
                  <c:v>0.23356998080189992</c:v>
                </c:pt>
                <c:pt idx="645">
                  <c:v>0.18757362238714209</c:v>
                </c:pt>
                <c:pt idx="646">
                  <c:v>0.19911690350597114</c:v>
                </c:pt>
                <c:pt idx="647">
                  <c:v>0.2011332902652653</c:v>
                </c:pt>
                <c:pt idx="648">
                  <c:v>0.18367089689525321</c:v>
                </c:pt>
                <c:pt idx="649">
                  <c:v>0.13572097015481147</c:v>
                </c:pt>
                <c:pt idx="650">
                  <c:v>-1.3298315437948677E-2</c:v>
                </c:pt>
                <c:pt idx="651">
                  <c:v>-6.1857673390313242E-2</c:v>
                </c:pt>
                <c:pt idx="652">
                  <c:v>-9.6433547004572628E-2</c:v>
                </c:pt>
                <c:pt idx="653">
                  <c:v>-9.8799756099485436E-2</c:v>
                </c:pt>
                <c:pt idx="654">
                  <c:v>-0.1160916041268002</c:v>
                </c:pt>
                <c:pt idx="655">
                  <c:v>-0.15828401749880339</c:v>
                </c:pt>
                <c:pt idx="656">
                  <c:v>-0.17010952251076925</c:v>
                </c:pt>
                <c:pt idx="657">
                  <c:v>-0.12934685006404562</c:v>
                </c:pt>
                <c:pt idx="658">
                  <c:v>-8.7554513418580976E-2</c:v>
                </c:pt>
                <c:pt idx="659">
                  <c:v>-9.3109443691910598E-2</c:v>
                </c:pt>
                <c:pt idx="660">
                  <c:v>-0.12874039850605409</c:v>
                </c:pt>
                <c:pt idx="661">
                  <c:v>-0.13492412203703702</c:v>
                </c:pt>
                <c:pt idx="662">
                  <c:v>-0.11093211282847754</c:v>
                </c:pt>
                <c:pt idx="663">
                  <c:v>-5.924659384847579E-2</c:v>
                </c:pt>
                <c:pt idx="664">
                  <c:v>-2.2487079752672723E-2</c:v>
                </c:pt>
                <c:pt idx="665">
                  <c:v>-3.5405979487179461E-3</c:v>
                </c:pt>
                <c:pt idx="666">
                  <c:v>6.1619818471756224E-2</c:v>
                </c:pt>
                <c:pt idx="667">
                  <c:v>0.1774302340166371</c:v>
                </c:pt>
                <c:pt idx="668">
                  <c:v>0.32970769849026293</c:v>
                </c:pt>
                <c:pt idx="669">
                  <c:v>0.3955778443041012</c:v>
                </c:pt>
                <c:pt idx="670">
                  <c:v>0.46940722970290888</c:v>
                </c:pt>
                <c:pt idx="671">
                  <c:v>0.38425710648336786</c:v>
                </c:pt>
                <c:pt idx="672">
                  <c:v>0.29244408490320573</c:v>
                </c:pt>
                <c:pt idx="673">
                  <c:v>0.31082667795453622</c:v>
                </c:pt>
                <c:pt idx="674">
                  <c:v>0.32941155668959193</c:v>
                </c:pt>
                <c:pt idx="675">
                  <c:v>0.2313301067205232</c:v>
                </c:pt>
                <c:pt idx="676">
                  <c:v>0.10860907782832491</c:v>
                </c:pt>
                <c:pt idx="677">
                  <c:v>-2.2165551760817252E-2</c:v>
                </c:pt>
                <c:pt idx="678">
                  <c:v>-9.1059016041666607E-2</c:v>
                </c:pt>
                <c:pt idx="679">
                  <c:v>-0.12752047363697117</c:v>
                </c:pt>
                <c:pt idx="680">
                  <c:v>-0.13680194021893166</c:v>
                </c:pt>
                <c:pt idx="681">
                  <c:v>-0.12261300080078526</c:v>
                </c:pt>
                <c:pt idx="682">
                  <c:v>-6.8724134407179491E-2</c:v>
                </c:pt>
                <c:pt idx="683">
                  <c:v>-4.1183180942558781E-2</c:v>
                </c:pt>
                <c:pt idx="684">
                  <c:v>-2.0670477029663493E-2</c:v>
                </c:pt>
                <c:pt idx="685">
                  <c:v>0.10705270287670582</c:v>
                </c:pt>
                <c:pt idx="686">
                  <c:v>0.21631616030946743</c:v>
                </c:pt>
                <c:pt idx="687">
                  <c:v>0.22694661654554091</c:v>
                </c:pt>
                <c:pt idx="688">
                  <c:v>0.24209018113007583</c:v>
                </c:pt>
                <c:pt idx="689">
                  <c:v>0.26147913619451546</c:v>
                </c:pt>
                <c:pt idx="690">
                  <c:v>0.18081111200144659</c:v>
                </c:pt>
                <c:pt idx="691">
                  <c:v>9.4367495693159817E-2</c:v>
                </c:pt>
                <c:pt idx="692">
                  <c:v>0.10041411169172464</c:v>
                </c:pt>
                <c:pt idx="693">
                  <c:v>0.14126301365004479</c:v>
                </c:pt>
                <c:pt idx="694">
                  <c:v>0.13446435974436732</c:v>
                </c:pt>
                <c:pt idx="695">
                  <c:v>-2.5293120064957988E-3</c:v>
                </c:pt>
                <c:pt idx="696">
                  <c:v>-7.8353416347692328E-2</c:v>
                </c:pt>
                <c:pt idx="697">
                  <c:v>-9.3383660154481796E-2</c:v>
                </c:pt>
                <c:pt idx="698">
                  <c:v>-6.7013567115085465E-2</c:v>
                </c:pt>
                <c:pt idx="699">
                  <c:v>-4.6119727529204062E-2</c:v>
                </c:pt>
                <c:pt idx="700">
                  <c:v>-2.0339228877763557E-2</c:v>
                </c:pt>
                <c:pt idx="701">
                  <c:v>-7.962144996809124E-3</c:v>
                </c:pt>
                <c:pt idx="702">
                  <c:v>-1.4938550053418731E-3</c:v>
                </c:pt>
                <c:pt idx="703">
                  <c:v>-4.2628021901710937E-4</c:v>
                </c:pt>
                <c:pt idx="704">
                  <c:v>-1.1055225292946957E-2</c:v>
                </c:pt>
                <c:pt idx="705">
                  <c:v>-2.9803919845956185E-2</c:v>
                </c:pt>
                <c:pt idx="706">
                  <c:v>-4.3281905985806612E-2</c:v>
                </c:pt>
                <c:pt idx="707">
                  <c:v>-3.8911079199716855E-2</c:v>
                </c:pt>
                <c:pt idx="708">
                  <c:v>-2.0026858717720794E-2</c:v>
                </c:pt>
                <c:pt idx="709">
                  <c:v>2.6119238959026445E-2</c:v>
                </c:pt>
                <c:pt idx="710">
                  <c:v>0.13546029601647797</c:v>
                </c:pt>
                <c:pt idx="711">
                  <c:v>0.25825292488518303</c:v>
                </c:pt>
                <c:pt idx="712">
                  <c:v>0.20336299157836307</c:v>
                </c:pt>
                <c:pt idx="713">
                  <c:v>3.7899497270060395E-2</c:v>
                </c:pt>
                <c:pt idx="714">
                  <c:v>-3.4905699127863253E-2</c:v>
                </c:pt>
                <c:pt idx="715">
                  <c:v>-6.8216781402021004E-2</c:v>
                </c:pt>
                <c:pt idx="716">
                  <c:v>-4.574516375126246E-2</c:v>
                </c:pt>
                <c:pt idx="717">
                  <c:v>-1.1471153504273508E-2</c:v>
                </c:pt>
                <c:pt idx="718">
                  <c:v>3.849475275117361E-2</c:v>
                </c:pt>
                <c:pt idx="719">
                  <c:v>0.1088127731129141</c:v>
                </c:pt>
                <c:pt idx="720">
                  <c:v>0.17550103041520687</c:v>
                </c:pt>
                <c:pt idx="721">
                  <c:v>0.17467826958585153</c:v>
                </c:pt>
                <c:pt idx="722">
                  <c:v>0.17365799946465416</c:v>
                </c:pt>
                <c:pt idx="723">
                  <c:v>0.16690229581125826</c:v>
                </c:pt>
                <c:pt idx="724">
                  <c:v>0.20729724289256976</c:v>
                </c:pt>
                <c:pt idx="725">
                  <c:v>0.31287093724437359</c:v>
                </c:pt>
                <c:pt idx="726">
                  <c:v>0.47119432148668394</c:v>
                </c:pt>
                <c:pt idx="727">
                  <c:v>0.53305200206165082</c:v>
                </c:pt>
                <c:pt idx="728">
                  <c:v>0.41850367204693467</c:v>
                </c:pt>
                <c:pt idx="729">
                  <c:v>0.33628265219293207</c:v>
                </c:pt>
                <c:pt idx="730">
                  <c:v>0.19895314260350463</c:v>
                </c:pt>
                <c:pt idx="731">
                  <c:v>0.10700943983790034</c:v>
                </c:pt>
                <c:pt idx="732">
                  <c:v>0.10012828423786459</c:v>
                </c:pt>
                <c:pt idx="733">
                  <c:v>0.10802489357854363</c:v>
                </c:pt>
                <c:pt idx="734">
                  <c:v>0.11599262701136097</c:v>
                </c:pt>
                <c:pt idx="735">
                  <c:v>0.13174729302031871</c:v>
                </c:pt>
                <c:pt idx="736">
                  <c:v>0.15555213859431422</c:v>
                </c:pt>
                <c:pt idx="737">
                  <c:v>0.15073919684314413</c:v>
                </c:pt>
                <c:pt idx="738">
                  <c:v>0.11423098450527583</c:v>
                </c:pt>
                <c:pt idx="739">
                  <c:v>0.18280158339462008</c:v>
                </c:pt>
                <c:pt idx="740">
                  <c:v>0.26677619014851078</c:v>
                </c:pt>
                <c:pt idx="741">
                  <c:v>0.24244867501773107</c:v>
                </c:pt>
                <c:pt idx="742">
                  <c:v>0.16632793969759568</c:v>
                </c:pt>
                <c:pt idx="743">
                  <c:v>0.10987480540425766</c:v>
                </c:pt>
                <c:pt idx="744">
                  <c:v>0.10206498005177926</c:v>
                </c:pt>
                <c:pt idx="745">
                  <c:v>0.10206498005177926</c:v>
                </c:pt>
                <c:pt idx="746">
                  <c:v>0.13504345142962745</c:v>
                </c:pt>
                <c:pt idx="747">
                  <c:v>0.18600753754971475</c:v>
                </c:pt>
                <c:pt idx="748">
                  <c:v>0.22290832016372333</c:v>
                </c:pt>
                <c:pt idx="749">
                  <c:v>0.20201142467557076</c:v>
                </c:pt>
                <c:pt idx="750">
                  <c:v>0.13563195156508234</c:v>
                </c:pt>
                <c:pt idx="751">
                  <c:v>2.0356350687140236E-2</c:v>
                </c:pt>
                <c:pt idx="752">
                  <c:v>-4.1319912722631805E-3</c:v>
                </c:pt>
                <c:pt idx="753">
                  <c:v>-2.1777737263937034E-2</c:v>
                </c:pt>
                <c:pt idx="754">
                  <c:v>-3.4015059584891282E-2</c:v>
                </c:pt>
                <c:pt idx="755">
                  <c:v>-4.5768116997037117E-2</c:v>
                </c:pt>
                <c:pt idx="756">
                  <c:v>-8.4923239018904875E-2</c:v>
                </c:pt>
                <c:pt idx="757">
                  <c:v>-0.1497311764000766</c:v>
                </c:pt>
                <c:pt idx="758">
                  <c:v>-0.18759426229652248</c:v>
                </c:pt>
                <c:pt idx="759">
                  <c:v>-0.17580866334246972</c:v>
                </c:pt>
                <c:pt idx="760">
                  <c:v>-0.15163521399394586</c:v>
                </c:pt>
                <c:pt idx="761">
                  <c:v>-0.12679062957778311</c:v>
                </c:pt>
                <c:pt idx="762">
                  <c:v>-8.7496119691851851E-2</c:v>
                </c:pt>
                <c:pt idx="763">
                  <c:v>-4.6323433963634253E-2</c:v>
                </c:pt>
                <c:pt idx="764">
                  <c:v>-9.0309825641025632E-3</c:v>
                </c:pt>
                <c:pt idx="765">
                  <c:v>0.10712326683292706</c:v>
                </c:pt>
                <c:pt idx="766">
                  <c:v>0.19750194382346847</c:v>
                </c:pt>
                <c:pt idx="767">
                  <c:v>0.23953747348482257</c:v>
                </c:pt>
                <c:pt idx="768">
                  <c:v>0.28549191551769593</c:v>
                </c:pt>
                <c:pt idx="769">
                  <c:v>0.37999929168001501</c:v>
                </c:pt>
                <c:pt idx="770">
                  <c:v>0.5520354740270137</c:v>
                </c:pt>
                <c:pt idx="771">
                  <c:v>0.65628182089054354</c:v>
                </c:pt>
                <c:pt idx="772">
                  <c:v>0.70388585017555794</c:v>
                </c:pt>
                <c:pt idx="773">
                  <c:v>0.66670045285317092</c:v>
                </c:pt>
                <c:pt idx="774">
                  <c:v>0.61674313757535426</c:v>
                </c:pt>
                <c:pt idx="775">
                  <c:v>0.68237353576427207</c:v>
                </c:pt>
                <c:pt idx="776">
                  <c:v>0.61794323057768541</c:v>
                </c:pt>
                <c:pt idx="777">
                  <c:v>0.51079614648654659</c:v>
                </c:pt>
                <c:pt idx="778">
                  <c:v>0.47999642983320912</c:v>
                </c:pt>
                <c:pt idx="779">
                  <c:v>0.44545449578366098</c:v>
                </c:pt>
                <c:pt idx="780">
                  <c:v>0.38387264106013708</c:v>
                </c:pt>
                <c:pt idx="781">
                  <c:v>0.32790329153152997</c:v>
                </c:pt>
                <c:pt idx="782">
                  <c:v>0.27891397155654607</c:v>
                </c:pt>
                <c:pt idx="783">
                  <c:v>0.23854848323134786</c:v>
                </c:pt>
                <c:pt idx="784">
                  <c:v>0.22931422125644915</c:v>
                </c:pt>
                <c:pt idx="785">
                  <c:v>0.2755230656053449</c:v>
                </c:pt>
                <c:pt idx="786">
                  <c:v>0.29102205787856439</c:v>
                </c:pt>
                <c:pt idx="787">
                  <c:v>0.22702224429598841</c:v>
                </c:pt>
                <c:pt idx="788">
                  <c:v>0.17145043530882875</c:v>
                </c:pt>
                <c:pt idx="789">
                  <c:v>0.17145043530883031</c:v>
                </c:pt>
                <c:pt idx="790">
                  <c:v>0.20563639505132267</c:v>
                </c:pt>
                <c:pt idx="791">
                  <c:v>0.22976997352499504</c:v>
                </c:pt>
                <c:pt idx="792">
                  <c:v>5.5966340283415808E-2</c:v>
                </c:pt>
                <c:pt idx="793">
                  <c:v>-6.3824108123532758E-2</c:v>
                </c:pt>
                <c:pt idx="794">
                  <c:v>-0.17272993089231634</c:v>
                </c:pt>
                <c:pt idx="795">
                  <c:v>-0.25537760400321041</c:v>
                </c:pt>
                <c:pt idx="796">
                  <c:v>-0.27740082890722245</c:v>
                </c:pt>
                <c:pt idx="797">
                  <c:v>-0.23480974403031876</c:v>
                </c:pt>
                <c:pt idx="798">
                  <c:v>-0.15351221951787575</c:v>
                </c:pt>
                <c:pt idx="799">
                  <c:v>-7.002294255758014E-2</c:v>
                </c:pt>
                <c:pt idx="800">
                  <c:v>-1.6132864166282054E-2</c:v>
                </c:pt>
                <c:pt idx="801">
                  <c:v>0.12629058314772931</c:v>
                </c:pt>
                <c:pt idx="802">
                  <c:v>0.32477295583249199</c:v>
                </c:pt>
                <c:pt idx="803">
                  <c:v>0.5700028542190918</c:v>
                </c:pt>
                <c:pt idx="804">
                  <c:v>0.65436412602388805</c:v>
                </c:pt>
                <c:pt idx="805">
                  <c:v>0.48649310000399931</c:v>
                </c:pt>
                <c:pt idx="806">
                  <c:v>0.25589607676003534</c:v>
                </c:pt>
                <c:pt idx="807">
                  <c:v>1.6636611333728422E-2</c:v>
                </c:pt>
                <c:pt idx="808">
                  <c:v>-3.5351700804620807E-2</c:v>
                </c:pt>
                <c:pt idx="809">
                  <c:v>-6.3673403577932622E-2</c:v>
                </c:pt>
                <c:pt idx="810">
                  <c:v>-9.0036175745197594E-2</c:v>
                </c:pt>
                <c:pt idx="811">
                  <c:v>-0.13720559217782047</c:v>
                </c:pt>
                <c:pt idx="812">
                  <c:v>-0.16528218245420748</c:v>
                </c:pt>
                <c:pt idx="813">
                  <c:v>-0.16116160115527609</c:v>
                </c:pt>
                <c:pt idx="814">
                  <c:v>-0.15210701547386934</c:v>
                </c:pt>
                <c:pt idx="815">
                  <c:v>-0.14337156320626956</c:v>
                </c:pt>
                <c:pt idx="816">
                  <c:v>-0.12174525074362005</c:v>
                </c:pt>
                <c:pt idx="817">
                  <c:v>-9.1678892419780986E-2</c:v>
                </c:pt>
                <c:pt idx="818">
                  <c:v>-4.4434293717948714E-2</c:v>
                </c:pt>
                <c:pt idx="819">
                  <c:v>1.1502656992381714E-3</c:v>
                </c:pt>
                <c:pt idx="820">
                  <c:v>0.16369256767398044</c:v>
                </c:pt>
                <c:pt idx="821">
                  <c:v>0.28356212197752206</c:v>
                </c:pt>
                <c:pt idx="822">
                  <c:v>0.31673807817617494</c:v>
                </c:pt>
                <c:pt idx="823">
                  <c:v>0.33341993599326136</c:v>
                </c:pt>
                <c:pt idx="824">
                  <c:v>0.32165830763924108</c:v>
                </c:pt>
                <c:pt idx="825">
                  <c:v>0.30034146506890841</c:v>
                </c:pt>
                <c:pt idx="826">
                  <c:v>0.30856321338021825</c:v>
                </c:pt>
                <c:pt idx="827">
                  <c:v>0.3082689553784983</c:v>
                </c:pt>
                <c:pt idx="828">
                  <c:v>0.35790238734566815</c:v>
                </c:pt>
                <c:pt idx="829">
                  <c:v>0.43977703034243237</c:v>
                </c:pt>
                <c:pt idx="830">
                  <c:v>0.45455761378932208</c:v>
                </c:pt>
                <c:pt idx="831">
                  <c:v>0.38507224094514197</c:v>
                </c:pt>
                <c:pt idx="832">
                  <c:v>0.25060758182568782</c:v>
                </c:pt>
                <c:pt idx="833">
                  <c:v>0.17921313694631147</c:v>
                </c:pt>
                <c:pt idx="834">
                  <c:v>0.18999528045430683</c:v>
                </c:pt>
                <c:pt idx="835">
                  <c:v>0.19301478129508309</c:v>
                </c:pt>
                <c:pt idx="836">
                  <c:v>0.17843060342959177</c:v>
                </c:pt>
                <c:pt idx="837">
                  <c:v>0.1975908743348857</c:v>
                </c:pt>
                <c:pt idx="838">
                  <c:v>0.24493349963907071</c:v>
                </c:pt>
                <c:pt idx="839">
                  <c:v>0.25038531770400563</c:v>
                </c:pt>
                <c:pt idx="840">
                  <c:v>0.24564250538603202</c:v>
                </c:pt>
                <c:pt idx="841">
                  <c:v>0.29624843823561964</c:v>
                </c:pt>
                <c:pt idx="842">
                  <c:v>0.3420391254273677</c:v>
                </c:pt>
                <c:pt idx="843">
                  <c:v>0.31299944701985416</c:v>
                </c:pt>
                <c:pt idx="844">
                  <c:v>0.2312802453632081</c:v>
                </c:pt>
                <c:pt idx="845">
                  <c:v>0.17438286309408649</c:v>
                </c:pt>
                <c:pt idx="846">
                  <c:v>0.16550334308095493</c:v>
                </c:pt>
                <c:pt idx="847">
                  <c:v>0.1958849057873483</c:v>
                </c:pt>
                <c:pt idx="848">
                  <c:v>0.27771407963887362</c:v>
                </c:pt>
                <c:pt idx="849">
                  <c:v>0.37493219558019009</c:v>
                </c:pt>
                <c:pt idx="850">
                  <c:v>0.38621465402751792</c:v>
                </c:pt>
                <c:pt idx="851">
                  <c:v>0.31035865149206276</c:v>
                </c:pt>
                <c:pt idx="852">
                  <c:v>0.2720502063455244</c:v>
                </c:pt>
                <c:pt idx="853">
                  <c:v>0.2757809578046006</c:v>
                </c:pt>
                <c:pt idx="854">
                  <c:v>0.25792044254986052</c:v>
                </c:pt>
                <c:pt idx="855">
                  <c:v>0.20590806560455929</c:v>
                </c:pt>
                <c:pt idx="856">
                  <c:v>0.17372944156728048</c:v>
                </c:pt>
                <c:pt idx="857">
                  <c:v>0.27242276650087027</c:v>
                </c:pt>
                <c:pt idx="858">
                  <c:v>0.41168261416248114</c:v>
                </c:pt>
                <c:pt idx="859">
                  <c:v>0.42258963986893172</c:v>
                </c:pt>
                <c:pt idx="860">
                  <c:v>0.35071370961824988</c:v>
                </c:pt>
                <c:pt idx="861">
                  <c:v>0.40147387481367591</c:v>
                </c:pt>
                <c:pt idx="862">
                  <c:v>0.61391790190259288</c:v>
                </c:pt>
                <c:pt idx="863">
                  <c:v>0.61535600090752873</c:v>
                </c:pt>
                <c:pt idx="864">
                  <c:v>0.40496720767826977</c:v>
                </c:pt>
                <c:pt idx="865">
                  <c:v>0.33392626802618236</c:v>
                </c:pt>
                <c:pt idx="866">
                  <c:v>0.42649891008602919</c:v>
                </c:pt>
                <c:pt idx="867">
                  <c:v>0.53915284165587818</c:v>
                </c:pt>
                <c:pt idx="868">
                  <c:v>0.47464435024890916</c:v>
                </c:pt>
                <c:pt idx="869">
                  <c:v>0.28254101663996067</c:v>
                </c:pt>
                <c:pt idx="870">
                  <c:v>5.2222028226454158E-2</c:v>
                </c:pt>
                <c:pt idx="871">
                  <c:v>1.1907707578015408E-2</c:v>
                </c:pt>
                <c:pt idx="872">
                  <c:v>-6.6916256736456988E-4</c:v>
                </c:pt>
                <c:pt idx="873">
                  <c:v>-8.6476137501851832E-3</c:v>
                </c:pt>
                <c:pt idx="874">
                  <c:v>-2.805858940547009E-2</c:v>
                </c:pt>
                <c:pt idx="875">
                  <c:v>-5.094691848025084E-2</c:v>
                </c:pt>
                <c:pt idx="876">
                  <c:v>-6.9484469315728575E-2</c:v>
                </c:pt>
                <c:pt idx="877">
                  <c:v>-5.8267738719314337E-2</c:v>
                </c:pt>
                <c:pt idx="878">
                  <c:v>-2.2364773006951468E-2</c:v>
                </c:pt>
                <c:pt idx="879">
                  <c:v>3.2178545342731152E-2</c:v>
                </c:pt>
                <c:pt idx="880">
                  <c:v>-1.1834175569800581E-2</c:v>
                </c:pt>
                <c:pt idx="881">
                  <c:v>-4.7406719193376058E-2</c:v>
                </c:pt>
                <c:pt idx="882">
                  <c:v>-1.2795680113960114E-2</c:v>
                </c:pt>
                <c:pt idx="883">
                  <c:v>7.361700475124297E-2</c:v>
                </c:pt>
                <c:pt idx="884">
                  <c:v>0.18426949869242348</c:v>
                </c:pt>
                <c:pt idx="885">
                  <c:v>0.21987300208985489</c:v>
                </c:pt>
                <c:pt idx="886">
                  <c:v>0.23325412862675604</c:v>
                </c:pt>
                <c:pt idx="887">
                  <c:v>0.2107940035611027</c:v>
                </c:pt>
                <c:pt idx="888">
                  <c:v>6.4105651966444466E-2</c:v>
                </c:pt>
                <c:pt idx="889">
                  <c:v>4.6093211112287653E-3</c:v>
                </c:pt>
                <c:pt idx="890">
                  <c:v>-1.9674301564727655E-2</c:v>
                </c:pt>
                <c:pt idx="891">
                  <c:v>-4.3897244822091945E-2</c:v>
                </c:pt>
                <c:pt idx="892">
                  <c:v>-6.404535159118234E-2</c:v>
                </c:pt>
                <c:pt idx="893">
                  <c:v>-6.6808100012307747E-2</c:v>
                </c:pt>
                <c:pt idx="894">
                  <c:v>-5.3316590127521241E-2</c:v>
                </c:pt>
                <c:pt idx="895">
                  <c:v>-3.0748609743119652E-2</c:v>
                </c:pt>
                <c:pt idx="896">
                  <c:v>-5.5153636765866284E-3</c:v>
                </c:pt>
                <c:pt idx="897">
                  <c:v>3.425043905075624E-2</c:v>
                </c:pt>
                <c:pt idx="898">
                  <c:v>4.4889943269282896E-2</c:v>
                </c:pt>
                <c:pt idx="899">
                  <c:v>1.2771493060284533E-2</c:v>
                </c:pt>
                <c:pt idx="900">
                  <c:v>-1.2030836724759577E-2</c:v>
                </c:pt>
                <c:pt idx="901">
                  <c:v>-4.0086870644086461E-2</c:v>
                </c:pt>
                <c:pt idx="902">
                  <c:v>-0.17646857622543263</c:v>
                </c:pt>
                <c:pt idx="903">
                  <c:v>-0.27740082890722245</c:v>
                </c:pt>
                <c:pt idx="904">
                  <c:v>-0.23480974403031876</c:v>
                </c:pt>
                <c:pt idx="905">
                  <c:v>-0.15351221951787575</c:v>
                </c:pt>
                <c:pt idx="906">
                  <c:v>-7.002294255758014E-2</c:v>
                </c:pt>
                <c:pt idx="907">
                  <c:v>-1.6132864166282054E-2</c:v>
                </c:pt>
                <c:pt idx="908">
                  <c:v>0.12629058314772931</c:v>
                </c:pt>
                <c:pt idx="909">
                  <c:v>0.32477295583249199</c:v>
                </c:pt>
                <c:pt idx="910">
                  <c:v>0.5700028542190918</c:v>
                </c:pt>
                <c:pt idx="911">
                  <c:v>0.65436412602388805</c:v>
                </c:pt>
                <c:pt idx="912">
                  <c:v>0.48649310000399931</c:v>
                </c:pt>
                <c:pt idx="913">
                  <c:v>0.3464779624331123</c:v>
                </c:pt>
                <c:pt idx="914">
                  <c:v>0.514566348441309</c:v>
                </c:pt>
                <c:pt idx="915">
                  <c:v>0.52800276790926437</c:v>
                </c:pt>
                <c:pt idx="916">
                  <c:v>0.35017385251086591</c:v>
                </c:pt>
                <c:pt idx="917">
                  <c:v>0.22631155468725439</c:v>
                </c:pt>
                <c:pt idx="918">
                  <c:v>3.7943712584435449E-2</c:v>
                </c:pt>
                <c:pt idx="919">
                  <c:v>0.18513264414620154</c:v>
                </c:pt>
                <c:pt idx="920">
                  <c:v>0.27908940625095069</c:v>
                </c:pt>
                <c:pt idx="921">
                  <c:v>0.43106391534896832</c:v>
                </c:pt>
                <c:pt idx="922">
                  <c:v>0.5113626134090018</c:v>
                </c:pt>
                <c:pt idx="923">
                  <c:v>0.46161677764754966</c:v>
                </c:pt>
                <c:pt idx="924">
                  <c:v>0.18171734356817251</c:v>
                </c:pt>
                <c:pt idx="925">
                  <c:v>-5.9969623352975149E-2</c:v>
                </c:pt>
                <c:pt idx="926">
                  <c:v>-4.9868166242900455E-2</c:v>
                </c:pt>
                <c:pt idx="927">
                  <c:v>-2.7622974373219554E-2</c:v>
                </c:pt>
                <c:pt idx="928">
                  <c:v>-1.832856831742705E-2</c:v>
                </c:pt>
                <c:pt idx="929">
                  <c:v>-9.1272018406676533E-3</c:v>
                </c:pt>
                <c:pt idx="930">
                  <c:v>-6.1950597113157547E-3</c:v>
                </c:pt>
                <c:pt idx="931">
                  <c:v>-6.3152874787892636E-3</c:v>
                </c:pt>
                <c:pt idx="932">
                  <c:v>-9.5121377320371674E-3</c:v>
                </c:pt>
                <c:pt idx="933">
                  <c:v>-2.172347776499987E-2</c:v>
                </c:pt>
                <c:pt idx="934">
                  <c:v>-4.266726202317659E-2</c:v>
                </c:pt>
                <c:pt idx="935">
                  <c:v>-4.5297963881098649E-2</c:v>
                </c:pt>
                <c:pt idx="936">
                  <c:v>-3.0604591064914529E-2</c:v>
                </c:pt>
                <c:pt idx="937">
                  <c:v>-1.9154681937321987E-2</c:v>
                </c:pt>
                <c:pt idx="938">
                  <c:v>-1.637646858106304E-2</c:v>
                </c:pt>
                <c:pt idx="939">
                  <c:v>-1.9235385728276405E-2</c:v>
                </c:pt>
                <c:pt idx="940">
                  <c:v>-1.3741758588717909E-2</c:v>
                </c:pt>
                <c:pt idx="941">
                  <c:v>-3.6537335703308575E-5</c:v>
                </c:pt>
                <c:pt idx="942">
                  <c:v>1.8303295170692006E-2</c:v>
                </c:pt>
                <c:pt idx="943">
                  <c:v>2.739768352516099E-2</c:v>
                </c:pt>
                <c:pt idx="944">
                  <c:v>0.12437050452963706</c:v>
                </c:pt>
                <c:pt idx="945">
                  <c:v>0.14330093467689561</c:v>
                </c:pt>
                <c:pt idx="946">
                  <c:v>0.20931836596725009</c:v>
                </c:pt>
                <c:pt idx="947">
                  <c:v>0.27025397398868301</c:v>
                </c:pt>
                <c:pt idx="948">
                  <c:v>0.23697886623817391</c:v>
                </c:pt>
                <c:pt idx="949">
                  <c:v>0.1523291305495226</c:v>
                </c:pt>
                <c:pt idx="950">
                  <c:v>-1.914533873289E-2</c:v>
                </c:pt>
                <c:pt idx="951">
                  <c:v>-8.3653947029488918E-2</c:v>
                </c:pt>
                <c:pt idx="952">
                  <c:v>-0.1693648097868822</c:v>
                </c:pt>
                <c:pt idx="953">
                  <c:v>-0.2283573520536753</c:v>
                </c:pt>
                <c:pt idx="954">
                  <c:v>-0.22670933109508729</c:v>
                </c:pt>
                <c:pt idx="955">
                  <c:v>-0.19995323931423079</c:v>
                </c:pt>
                <c:pt idx="956">
                  <c:v>-0.17275598922164345</c:v>
                </c:pt>
                <c:pt idx="957">
                  <c:v>-0.10093100329937318</c:v>
                </c:pt>
                <c:pt idx="958">
                  <c:v>-1.4217055701319436E-2</c:v>
                </c:pt>
                <c:pt idx="959">
                  <c:v>0.22964967873643585</c:v>
                </c:pt>
                <c:pt idx="960">
                  <c:v>0.48163983903743457</c:v>
                </c:pt>
                <c:pt idx="961">
                  <c:v>0.72018394679099929</c:v>
                </c:pt>
                <c:pt idx="962">
                  <c:v>0.81724681724021175</c:v>
                </c:pt>
                <c:pt idx="963">
                  <c:v>0.7573106180847432</c:v>
                </c:pt>
                <c:pt idx="964">
                  <c:v>0.58734649258786997</c:v>
                </c:pt>
                <c:pt idx="965">
                  <c:v>0.37788763078871801</c:v>
                </c:pt>
                <c:pt idx="966">
                  <c:v>0.207440341390385</c:v>
                </c:pt>
                <c:pt idx="967">
                  <c:v>3.3301432397519572E-2</c:v>
                </c:pt>
                <c:pt idx="968">
                  <c:v>-3.4500766123059159E-3</c:v>
                </c:pt>
                <c:pt idx="969">
                  <c:v>-2.19701047130396E-2</c:v>
                </c:pt>
                <c:pt idx="970">
                  <c:v>-5.5558219170973991E-2</c:v>
                </c:pt>
                <c:pt idx="971">
                  <c:v>-0.11681177985606835</c:v>
                </c:pt>
                <c:pt idx="972">
                  <c:v>-0.19397721404072119</c:v>
                </c:pt>
                <c:pt idx="973">
                  <c:v>-0.21414742748428781</c:v>
                </c:pt>
                <c:pt idx="974">
                  <c:v>-0.18717553499189282</c:v>
                </c:pt>
                <c:pt idx="975">
                  <c:v>-0.15979166132478628</c:v>
                </c:pt>
                <c:pt idx="976">
                  <c:v>-0.13331333330974535</c:v>
                </c:pt>
                <c:pt idx="977">
                  <c:v>-8.4862410545454056E-2</c:v>
                </c:pt>
                <c:pt idx="978">
                  <c:v>-4.9333174245014252E-2</c:v>
                </c:pt>
                <c:pt idx="979">
                  <c:v>-3.5406226040683768E-2</c:v>
                </c:pt>
                <c:pt idx="980">
                  <c:v>-2.3849179670179833E-2</c:v>
                </c:pt>
                <c:pt idx="981">
                  <c:v>-1.561057378096866E-2</c:v>
                </c:pt>
                <c:pt idx="982">
                  <c:v>-1.2052999926153848E-2</c:v>
                </c:pt>
                <c:pt idx="983">
                  <c:v>-1.1172595873620015E-2</c:v>
                </c:pt>
                <c:pt idx="984">
                  <c:v>-7.1555656788604002E-3</c:v>
                </c:pt>
                <c:pt idx="985">
                  <c:v>-1.7893665219747153E-3</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6.1146137274218195E-3</c:v>
                </c:pt>
                <c:pt idx="1028">
                  <c:v>5.3514724735338387E-2</c:v>
                </c:pt>
                <c:pt idx="1029">
                  <c:v>0.175265518137277</c:v>
                </c:pt>
                <c:pt idx="1030">
                  <c:v>0.30805752422815985</c:v>
                </c:pt>
                <c:pt idx="1031">
                  <c:v>0.36786921059318328</c:v>
                </c:pt>
                <c:pt idx="1032">
                  <c:v>0.38281368362178469</c:v>
                </c:pt>
                <c:pt idx="1033">
                  <c:v>0.40012820570832996</c:v>
                </c:pt>
                <c:pt idx="1034">
                  <c:v>0.42410217473829864</c:v>
                </c:pt>
                <c:pt idx="1035">
                  <c:v>0.41591241854061067</c:v>
                </c:pt>
                <c:pt idx="1036">
                  <c:v>0.37091723685513084</c:v>
                </c:pt>
                <c:pt idx="1037">
                  <c:v>0.33855242408743064</c:v>
                </c:pt>
                <c:pt idx="1038">
                  <c:v>0.35532253783654477</c:v>
                </c:pt>
                <c:pt idx="1039">
                  <c:v>0.4200913412858262</c:v>
                </c:pt>
                <c:pt idx="1040">
                  <c:v>0.46925131638662398</c:v>
                </c:pt>
                <c:pt idx="1041">
                  <c:v>0.47134402760891247</c:v>
                </c:pt>
                <c:pt idx="1042">
                  <c:v>0.40745003037119587</c:v>
                </c:pt>
                <c:pt idx="1043">
                  <c:v>0.29559810916193413</c:v>
                </c:pt>
                <c:pt idx="1044">
                  <c:v>0.19199382521480959</c:v>
                </c:pt>
                <c:pt idx="1045">
                  <c:v>0.13853216798691725</c:v>
                </c:pt>
                <c:pt idx="1046">
                  <c:v>0.13892545230297393</c:v>
                </c:pt>
                <c:pt idx="1047">
                  <c:v>0.14884119311836166</c:v>
                </c:pt>
                <c:pt idx="1048">
                  <c:v>3.5451370767159603E-2</c:v>
                </c:pt>
                <c:pt idx="1049">
                  <c:v>-1.6626671499823723E-2</c:v>
                </c:pt>
                <c:pt idx="1050">
                  <c:v>-5.390432365747326E-2</c:v>
                </c:pt>
                <c:pt idx="1051">
                  <c:v>-8.1185561021319477E-2</c:v>
                </c:pt>
                <c:pt idx="1052">
                  <c:v>-9.614783329094026E-2</c:v>
                </c:pt>
                <c:pt idx="1053">
                  <c:v>-0.11123338689169338</c:v>
                </c:pt>
                <c:pt idx="1054">
                  <c:v>-0.13223402397363254</c:v>
                </c:pt>
                <c:pt idx="1055">
                  <c:v>-0.15526843445298602</c:v>
                </c:pt>
                <c:pt idx="1056">
                  <c:v>-0.17246152923076918</c:v>
                </c:pt>
                <c:pt idx="1057">
                  <c:v>-0.16342980492552173</c:v>
                </c:pt>
                <c:pt idx="1058">
                  <c:v>-0.12411718922383191</c:v>
                </c:pt>
                <c:pt idx="1059">
                  <c:v>-9.2237711842948711E-2</c:v>
                </c:pt>
                <c:pt idx="1060">
                  <c:v>-6.4199672224702631E-2</c:v>
                </c:pt>
                <c:pt idx="1061">
                  <c:v>-3.1850461220698005E-2</c:v>
                </c:pt>
                <c:pt idx="1062">
                  <c:v>-7.8108970940170986E-3</c:v>
                </c:pt>
                <c:pt idx="1063">
                  <c:v>3.4662822042136623E-2</c:v>
                </c:pt>
                <c:pt idx="1064">
                  <c:v>9.6122810128796282E-2</c:v>
                </c:pt>
                <c:pt idx="1065">
                  <c:v>0.21396911971267318</c:v>
                </c:pt>
                <c:pt idx="1066">
                  <c:v>0.29760218449754577</c:v>
                </c:pt>
                <c:pt idx="1067">
                  <c:v>0.22609125316705317</c:v>
                </c:pt>
                <c:pt idx="1068">
                  <c:v>0.11539670910384059</c:v>
                </c:pt>
                <c:pt idx="1069">
                  <c:v>0.1183875549577884</c:v>
                </c:pt>
                <c:pt idx="1070">
                  <c:v>0.20608617311660524</c:v>
                </c:pt>
                <c:pt idx="1071">
                  <c:v>0.31481827264635914</c:v>
                </c:pt>
                <c:pt idx="1072">
                  <c:v>0.40908975796842878</c:v>
                </c:pt>
                <c:pt idx="1073">
                  <c:v>0.52886559347222895</c:v>
                </c:pt>
                <c:pt idx="1074">
                  <c:v>0.69653563348467129</c:v>
                </c:pt>
                <c:pt idx="1075">
                  <c:v>0.83497306399917104</c:v>
                </c:pt>
                <c:pt idx="1076">
                  <c:v>0.84549655777244082</c:v>
                </c:pt>
                <c:pt idx="1077">
                  <c:v>0.76347564852997474</c:v>
                </c:pt>
                <c:pt idx="1078">
                  <c:v>0.66695867922999852</c:v>
                </c:pt>
                <c:pt idx="1079">
                  <c:v>0.6195065777647587</c:v>
                </c:pt>
                <c:pt idx="1080">
                  <c:v>0.53194476305042182</c:v>
                </c:pt>
                <c:pt idx="1081">
                  <c:v>0.3422170596004388</c:v>
                </c:pt>
                <c:pt idx="1082">
                  <c:v>4.7714166587459764E-2</c:v>
                </c:pt>
                <c:pt idx="1083">
                  <c:v>-4.9817468366052393E-2</c:v>
                </c:pt>
                <c:pt idx="1084">
                  <c:v>-8.3430406968872967E-2</c:v>
                </c:pt>
                <c:pt idx="1085">
                  <c:v>-5.4896554788331463E-2</c:v>
                </c:pt>
                <c:pt idx="1086">
                  <c:v>-6.918757749672236E-3</c:v>
                </c:pt>
                <c:pt idx="1087">
                  <c:v>0.14246979290564768</c:v>
                </c:pt>
                <c:pt idx="1088">
                  <c:v>0.15296360514715085</c:v>
                </c:pt>
                <c:pt idx="1089">
                  <c:v>0.14327927921712796</c:v>
                </c:pt>
                <c:pt idx="1090">
                  <c:v>4.7597416809165988E-2</c:v>
                </c:pt>
                <c:pt idx="1091">
                  <c:v>0.16349261841096929</c:v>
                </c:pt>
                <c:pt idx="1092">
                  <c:v>0.2663985180479681</c:v>
                </c:pt>
                <c:pt idx="1093">
                  <c:v>0.40687488677496397</c:v>
                </c:pt>
                <c:pt idx="1094">
                  <c:v>0.45233737879806818</c:v>
                </c:pt>
                <c:pt idx="1095">
                  <c:v>0.36680193910142322</c:v>
                </c:pt>
                <c:pt idx="1096">
                  <c:v>0.25176241611164329</c:v>
                </c:pt>
                <c:pt idx="1097">
                  <c:v>3.9121191968611656E-2</c:v>
                </c:pt>
                <c:pt idx="1098">
                  <c:v>-3.391979022280097E-2</c:v>
                </c:pt>
                <c:pt idx="1099">
                  <c:v>-8.4604255647679927E-2</c:v>
                </c:pt>
                <c:pt idx="1100">
                  <c:v>-8.9043010306618528E-2</c:v>
                </c:pt>
                <c:pt idx="1101">
                  <c:v>-4.2741923178523815E-2</c:v>
                </c:pt>
                <c:pt idx="1102">
                  <c:v>3.6594717228275189E-2</c:v>
                </c:pt>
                <c:pt idx="1103">
                  <c:v>0.31509266236477163</c:v>
                </c:pt>
                <c:pt idx="1104">
                  <c:v>0.5008471806857403</c:v>
                </c:pt>
                <c:pt idx="1105">
                  <c:v>0.54348738462778345</c:v>
                </c:pt>
                <c:pt idx="1106">
                  <c:v>0.3957171667043668</c:v>
                </c:pt>
                <c:pt idx="1107">
                  <c:v>0.21212745426410981</c:v>
                </c:pt>
                <c:pt idx="1108">
                  <c:v>-1.4243834779601144E-2</c:v>
                </c:pt>
                <c:pt idx="1109">
                  <c:v>-5.9744932672943556E-2</c:v>
                </c:pt>
                <c:pt idx="1110">
                  <c:v>-5.5989961552706448E-2</c:v>
                </c:pt>
                <c:pt idx="1111">
                  <c:v>-5.9057110594872685E-3</c:v>
                </c:pt>
                <c:pt idx="1112">
                  <c:v>0.29065314206943282</c:v>
                </c:pt>
                <c:pt idx="1113">
                  <c:v>0.57893313730245355</c:v>
                </c:pt>
                <c:pt idx="1114">
                  <c:v>0.76631731979830164</c:v>
                </c:pt>
                <c:pt idx="1115">
                  <c:v>0.65178890861798366</c:v>
                </c:pt>
                <c:pt idx="1116">
                  <c:v>0.38204675050017389</c:v>
                </c:pt>
                <c:pt idx="1117">
                  <c:v>6.7297277377850559E-2</c:v>
                </c:pt>
                <c:pt idx="1118">
                  <c:v>-3.332174585261248E-2</c:v>
                </c:pt>
                <c:pt idx="1119">
                  <c:v>-6.1218211821137528E-2</c:v>
                </c:pt>
                <c:pt idx="1120">
                  <c:v>-4.3885018485218717E-2</c:v>
                </c:pt>
                <c:pt idx="1121">
                  <c:v>-2.029512010970095E-2</c:v>
                </c:pt>
                <c:pt idx="1122">
                  <c:v>-2.378185815459927E-2</c:v>
                </c:pt>
                <c:pt idx="1123">
                  <c:v>-6.355359577606659E-2</c:v>
                </c:pt>
                <c:pt idx="1124">
                  <c:v>-0.13031263824866124</c:v>
                </c:pt>
                <c:pt idx="1125">
                  <c:v>-0.21166160005020845</c:v>
                </c:pt>
                <c:pt idx="1126">
                  <c:v>-0.26596545921551268</c:v>
                </c:pt>
                <c:pt idx="1127">
                  <c:v>-0.26321176647324596</c:v>
                </c:pt>
                <c:pt idx="1128">
                  <c:v>-0.23257945054894585</c:v>
                </c:pt>
                <c:pt idx="1129">
                  <c:v>-0.17900523606536861</c:v>
                </c:pt>
                <c:pt idx="1130">
                  <c:v>-0.12921635758192312</c:v>
                </c:pt>
                <c:pt idx="1131">
                  <c:v>-0.10457619761766208</c:v>
                </c:pt>
                <c:pt idx="1132">
                  <c:v>-9.3608666970640991E-2</c:v>
                </c:pt>
                <c:pt idx="1133">
                  <c:v>-9.06504743548006E-2</c:v>
                </c:pt>
                <c:pt idx="1134">
                  <c:v>-8.3343371682692333E-2</c:v>
                </c:pt>
                <c:pt idx="1135">
                  <c:v>-6.5572198143917362E-2</c:v>
                </c:pt>
                <c:pt idx="1136">
                  <c:v>-3.9474895975635672E-2</c:v>
                </c:pt>
                <c:pt idx="1137">
                  <c:v>-1.5371086437136762E-2</c:v>
                </c:pt>
                <c:pt idx="1138">
                  <c:v>-1.9673781926068299E-3</c:v>
                </c:pt>
                <c:pt idx="1139">
                  <c:v>3.1327947875735798E-2</c:v>
                </c:pt>
                <c:pt idx="1140">
                  <c:v>4.2052730551397272E-2</c:v>
                </c:pt>
                <c:pt idx="1141">
                  <c:v>6.9499594549244981E-2</c:v>
                </c:pt>
                <c:pt idx="1142">
                  <c:v>0.13765531299728076</c:v>
                </c:pt>
                <c:pt idx="1143">
                  <c:v>0.22968862709190555</c:v>
                </c:pt>
                <c:pt idx="1144">
                  <c:v>0.24038190895213177</c:v>
                </c:pt>
                <c:pt idx="1145">
                  <c:v>0.13537216063324284</c:v>
                </c:pt>
                <c:pt idx="1146">
                  <c:v>-2.0376613949629627E-2</c:v>
                </c:pt>
                <c:pt idx="1147">
                  <c:v>-8.4585830019966196E-2</c:v>
                </c:pt>
                <c:pt idx="1148">
                  <c:v>-7.8361221179957252E-2</c:v>
                </c:pt>
                <c:pt idx="1149">
                  <c:v>-3.7701668283461526E-2</c:v>
                </c:pt>
                <c:pt idx="1150">
                  <c:v>-1.0861110769230775E-2</c:v>
                </c:pt>
                <c:pt idx="1151">
                  <c:v>4.0457136745034803E-4</c:v>
                </c:pt>
                <c:pt idx="1152">
                  <c:v>5.7058023439394326E-2</c:v>
                </c:pt>
                <c:pt idx="1153">
                  <c:v>0.18332128059631808</c:v>
                </c:pt>
                <c:pt idx="1154">
                  <c:v>0.39083149827952945</c:v>
                </c:pt>
                <c:pt idx="1155">
                  <c:v>0.51479843229929301</c:v>
                </c:pt>
                <c:pt idx="1156">
                  <c:v>0.49518720642128505</c:v>
                </c:pt>
                <c:pt idx="1157">
                  <c:v>0.54623963130631548</c:v>
                </c:pt>
                <c:pt idx="1158">
                  <c:v>0.69897186827787539</c:v>
                </c:pt>
                <c:pt idx="1159">
                  <c:v>0.88048796503219096</c:v>
                </c:pt>
                <c:pt idx="1160">
                  <c:v>0.97266741917115751</c:v>
                </c:pt>
                <c:pt idx="1161">
                  <c:v>0.93776288692522647</c:v>
                </c:pt>
                <c:pt idx="1162">
                  <c:v>0.89430850992263811</c:v>
                </c:pt>
                <c:pt idx="1163">
                  <c:v>0.90505865326121282</c:v>
                </c:pt>
                <c:pt idx="1164">
                  <c:v>0.92978692069845181</c:v>
                </c:pt>
                <c:pt idx="1165">
                  <c:v>0.95041515288168188</c:v>
                </c:pt>
                <c:pt idx="1166">
                  <c:v>0.75625384423809361</c:v>
                </c:pt>
                <c:pt idx="1167">
                  <c:v>0.5361003640870613</c:v>
                </c:pt>
                <c:pt idx="1168">
                  <c:v>0.61283266002463666</c:v>
                </c:pt>
                <c:pt idx="1169">
                  <c:v>0.68599517855539838</c:v>
                </c:pt>
                <c:pt idx="1170">
                  <c:v>0.66590861479298014</c:v>
                </c:pt>
                <c:pt idx="1171">
                  <c:v>0.65694407512864295</c:v>
                </c:pt>
                <c:pt idx="1172">
                  <c:v>0.63213753840494247</c:v>
                </c:pt>
                <c:pt idx="1173">
                  <c:v>0.60393579756808136</c:v>
                </c:pt>
                <c:pt idx="1174">
                  <c:v>0.58792693756703118</c:v>
                </c:pt>
                <c:pt idx="1175">
                  <c:v>0.55571093496741941</c:v>
                </c:pt>
                <c:pt idx="1176">
                  <c:v>0.52059951882701805</c:v>
                </c:pt>
                <c:pt idx="1177">
                  <c:v>0.51341419369528307</c:v>
                </c:pt>
                <c:pt idx="1178">
                  <c:v>0.55094424708108281</c:v>
                </c:pt>
                <c:pt idx="1179">
                  <c:v>0.59116907888923109</c:v>
                </c:pt>
                <c:pt idx="1180">
                  <c:v>0.60157580211093531</c:v>
                </c:pt>
                <c:pt idx="1181">
                  <c:v>0.59662110914566124</c:v>
                </c:pt>
                <c:pt idx="1182">
                  <c:v>0.5591294673180176</c:v>
                </c:pt>
                <c:pt idx="1183">
                  <c:v>0.5188914144414859</c:v>
                </c:pt>
                <c:pt idx="1184">
                  <c:v>0.4929428525820404</c:v>
                </c:pt>
                <c:pt idx="1185">
                  <c:v>0.44977202764185886</c:v>
                </c:pt>
                <c:pt idx="1186">
                  <c:v>0.37243052863229248</c:v>
                </c:pt>
                <c:pt idx="1187">
                  <c:v>0.18892979276277175</c:v>
                </c:pt>
                <c:pt idx="1188">
                  <c:v>0.18892979276277175</c:v>
                </c:pt>
                <c:pt idx="1189">
                  <c:v>0.18892979276277175</c:v>
                </c:pt>
                <c:pt idx="1190">
                  <c:v>0.18892979276277175</c:v>
                </c:pt>
                <c:pt idx="1191">
                  <c:v>0.18892979276277175</c:v>
                </c:pt>
                <c:pt idx="1192">
                  <c:v>0.18892979276277175</c:v>
                </c:pt>
                <c:pt idx="1193">
                  <c:v>0.18892979276277175</c:v>
                </c:pt>
                <c:pt idx="1194">
                  <c:v>0.18892979276277175</c:v>
                </c:pt>
                <c:pt idx="1195">
                  <c:v>0.34042607490871379</c:v>
                </c:pt>
                <c:pt idx="1196">
                  <c:v>0.34119824963989659</c:v>
                </c:pt>
                <c:pt idx="1197">
                  <c:v>0.34119824963989426</c:v>
                </c:pt>
                <c:pt idx="1198">
                  <c:v>0.40611814676493796</c:v>
                </c:pt>
                <c:pt idx="1199">
                  <c:v>0.47392163910663715</c:v>
                </c:pt>
                <c:pt idx="1200">
                  <c:v>0.54328780335847093</c:v>
                </c:pt>
                <c:pt idx="1201">
                  <c:v>0.60025467949863864</c:v>
                </c:pt>
                <c:pt idx="1202">
                  <c:v>0.57580045625754595</c:v>
                </c:pt>
                <c:pt idx="1203">
                  <c:v>0.51573172422276081</c:v>
                </c:pt>
                <c:pt idx="1204">
                  <c:v>0.45307036122551048</c:v>
                </c:pt>
                <c:pt idx="1205">
                  <c:v>0.40486900720834923</c:v>
                </c:pt>
                <c:pt idx="1206">
                  <c:v>0.38903790416734935</c:v>
                </c:pt>
                <c:pt idx="1207">
                  <c:v>0.38988073234215026</c:v>
                </c:pt>
                <c:pt idx="1208">
                  <c:v>0.39072492594531621</c:v>
                </c:pt>
                <c:pt idx="1209">
                  <c:v>0.37482916633501107</c:v>
                </c:pt>
                <c:pt idx="1210">
                  <c:v>0.21633574118984719</c:v>
                </c:pt>
                <c:pt idx="1211">
                  <c:v>0.21633574118984719</c:v>
                </c:pt>
                <c:pt idx="1212">
                  <c:v>0.19959442114324677</c:v>
                </c:pt>
                <c:pt idx="1213">
                  <c:v>0.19894596138995013</c:v>
                </c:pt>
                <c:pt idx="1214">
                  <c:v>0.21567009322295039</c:v>
                </c:pt>
                <c:pt idx="1215">
                  <c:v>0.21567009322295039</c:v>
                </c:pt>
                <c:pt idx="1216">
                  <c:v>0.19894596138995246</c:v>
                </c:pt>
                <c:pt idx="1217">
                  <c:v>0.1815919248503827</c:v>
                </c:pt>
                <c:pt idx="1218">
                  <c:v>0.18096338557217825</c:v>
                </c:pt>
                <c:pt idx="1219">
                  <c:v>0.18033621031757968</c:v>
                </c:pt>
                <c:pt idx="1220">
                  <c:v>0.16305501870322103</c:v>
                </c:pt>
                <c:pt idx="1221">
                  <c:v>0.12859984699358593</c:v>
                </c:pt>
                <c:pt idx="1222">
                  <c:v>0.11032397297660045</c:v>
                </c:pt>
                <c:pt idx="1223">
                  <c:v>9.2163415953663008E-2</c:v>
                </c:pt>
                <c:pt idx="1224">
                  <c:v>0.10650993732752823</c:v>
                </c:pt>
                <c:pt idx="1225">
                  <c:v>0.13826182111663568</c:v>
                </c:pt>
                <c:pt idx="1226">
                  <c:v>0.15350119782561553</c:v>
                </c:pt>
                <c:pt idx="1227">
                  <c:v>0.15291552299522748</c:v>
                </c:pt>
                <c:pt idx="1228">
                  <c:v>0.15174818392908365</c:v>
                </c:pt>
                <c:pt idx="1229">
                  <c:v>0.15116651688380445</c:v>
                </c:pt>
                <c:pt idx="1230">
                  <c:v>0.13372994246562805</c:v>
                </c:pt>
                <c:pt idx="1231">
                  <c:v>0.14885316584353278</c:v>
                </c:pt>
                <c:pt idx="1232">
                  <c:v>0.18072949762205395</c:v>
                </c:pt>
                <c:pt idx="1233">
                  <c:v>0.18072949762205168</c:v>
                </c:pt>
                <c:pt idx="1234">
                  <c:v>0.180121431791224</c:v>
                </c:pt>
                <c:pt idx="1235">
                  <c:v>0.16391294636623216</c:v>
                </c:pt>
                <c:pt idx="1236">
                  <c:v>0.1303869458022609</c:v>
                </c:pt>
                <c:pt idx="1237">
                  <c:v>8.0864005899508748E-2</c:v>
                </c:pt>
                <c:pt idx="1238">
                  <c:v>1.4170366778885571E-2</c:v>
                </c:pt>
                <c:pt idx="1239">
                  <c:v>-1.0706726341652708E-2</c:v>
                </c:pt>
                <c:pt idx="1240">
                  <c:v>-1.6233266324786316E-2</c:v>
                </c:pt>
                <c:pt idx="1241">
                  <c:v>-1.2279549501722126E-2</c:v>
                </c:pt>
                <c:pt idx="1242">
                  <c:v>-8.3784169679058679E-3</c:v>
                </c:pt>
                <c:pt idx="1243">
                  <c:v>-8.9982532051280806E-3</c:v>
                </c:pt>
                <c:pt idx="1244">
                  <c:v>-9.7043878458456852E-3</c:v>
                </c:pt>
                <c:pt idx="1245">
                  <c:v>-5.7859382094605904E-3</c:v>
                </c:pt>
                <c:pt idx="1246">
                  <c:v>-1.0872686540867043E-2</c:v>
                </c:pt>
                <c:pt idx="1247">
                  <c:v>-1.5972951086652039E-2</c:v>
                </c:pt>
                <c:pt idx="1248">
                  <c:v>-1.6576691839909449E-2</c:v>
                </c:pt>
                <c:pt idx="1249">
                  <c:v>-1.7162781723646974E-2</c:v>
                </c:pt>
                <c:pt idx="1250">
                  <c:v>-1.3394976139506654E-2</c:v>
                </c:pt>
                <c:pt idx="1251">
                  <c:v>-9.5931216968537444E-3</c:v>
                </c:pt>
                <c:pt idx="1252">
                  <c:v>-1.0114985522847335E-2</c:v>
                </c:pt>
                <c:pt idx="1253">
                  <c:v>-1.0624270253071107E-2</c:v>
                </c:pt>
                <c:pt idx="1254">
                  <c:v>-1.1121065631372978E-2</c:v>
                </c:pt>
                <c:pt idx="1255">
                  <c:v>-1.1605461401597334E-2</c:v>
                </c:pt>
                <c:pt idx="1256">
                  <c:v>-1.2077547307590917E-2</c:v>
                </c:pt>
                <c:pt idx="1257">
                  <c:v>-1.2537413093199907E-2</c:v>
                </c:pt>
                <c:pt idx="1258">
                  <c:v>-1.2985148502269834E-2</c:v>
                </c:pt>
                <c:pt idx="1259">
                  <c:v>-9.358975401155387E-3</c:v>
                </c:pt>
                <c:pt idx="1260">
                  <c:v>-1.6654410085899668E-3</c:v>
                </c:pt>
                <c:pt idx="1261">
                  <c:v>2.0382895478573318E-2</c:v>
                </c:pt>
                <c:pt idx="1262">
                  <c:v>7.3542264325543533E-2</c:v>
                </c:pt>
                <c:pt idx="1263">
                  <c:v>0.24218762594696253</c:v>
                </c:pt>
                <c:pt idx="1264">
                  <c:v>0.28341887308386615</c:v>
                </c:pt>
                <c:pt idx="1265">
                  <c:v>0.31256689881218552</c:v>
                </c:pt>
                <c:pt idx="1266">
                  <c:v>0.30098885880650633</c:v>
                </c:pt>
                <c:pt idx="1267">
                  <c:v>0.28865783997811478</c:v>
                </c:pt>
                <c:pt idx="1268">
                  <c:v>0.262546346603591</c:v>
                </c:pt>
                <c:pt idx="1269">
                  <c:v>9.1543807119609008E-2</c:v>
                </c:pt>
                <c:pt idx="1270">
                  <c:v>4.9674788158514276E-2</c:v>
                </c:pt>
                <c:pt idx="1271">
                  <c:v>2.1342010900683047E-2</c:v>
                </c:pt>
                <c:pt idx="1272">
                  <c:v>6.503911203800076E-3</c:v>
                </c:pt>
                <c:pt idx="1273">
                  <c:v>1.8806546279646497E-2</c:v>
                </c:pt>
                <c:pt idx="1274">
                  <c:v>3.1315163888888574E-2</c:v>
                </c:pt>
                <c:pt idx="1275">
                  <c:v>4.3730538929319586E-2</c:v>
                </c:pt>
                <c:pt idx="1276">
                  <c:v>8.3117866722838774E-2</c:v>
                </c:pt>
                <c:pt idx="1277">
                  <c:v>0.23626509741093504</c:v>
                </c:pt>
                <c:pt idx="1278">
                  <c:v>0.25022484551767205</c:v>
                </c:pt>
                <c:pt idx="1279">
                  <c:v>0.26422006295620437</c:v>
                </c:pt>
                <c:pt idx="1280">
                  <c:v>0.27889291662594845</c:v>
                </c:pt>
                <c:pt idx="1281">
                  <c:v>0.25326379787874309</c:v>
                </c:pt>
                <c:pt idx="1282">
                  <c:v>0.23980542662978391</c:v>
                </c:pt>
                <c:pt idx="1283">
                  <c:v>0.24039932305456699</c:v>
                </c:pt>
                <c:pt idx="1284">
                  <c:v>0.11282350651061572</c:v>
                </c:pt>
                <c:pt idx="1285">
                  <c:v>8.5872387585494911E-2</c:v>
                </c:pt>
                <c:pt idx="1286">
                  <c:v>5.8197529959606642E-2</c:v>
                </c:pt>
                <c:pt idx="1287">
                  <c:v>4.4071378745254866E-2</c:v>
                </c:pt>
                <c:pt idx="1288">
                  <c:v>1.6341656886044855E-2</c:v>
                </c:pt>
                <c:pt idx="1289">
                  <c:v>1.8489640247033989E-3</c:v>
                </c:pt>
                <c:pt idx="1290">
                  <c:v>1.3946623481889672E-2</c:v>
                </c:pt>
                <c:pt idx="1291">
                  <c:v>1.3066348905013729E-2</c:v>
                </c:pt>
                <c:pt idx="1292">
                  <c:v>-4.2256475049996661E-3</c:v>
                </c:pt>
                <c:pt idx="1293">
                  <c:v>-8.444401640532409E-3</c:v>
                </c:pt>
                <c:pt idx="1294">
                  <c:v>-8.7815214349857597E-3</c:v>
                </c:pt>
                <c:pt idx="1295">
                  <c:v>-1.5157981396954089E-3</c:v>
                </c:pt>
                <c:pt idx="1296">
                  <c:v>4.526856118749769E-2</c:v>
                </c:pt>
                <c:pt idx="1297">
                  <c:v>9.603241411480945E-2</c:v>
                </c:pt>
                <c:pt idx="1298">
                  <c:v>0.24306359301092617</c:v>
                </c:pt>
                <c:pt idx="1299">
                  <c:v>0.26988228739507764</c:v>
                </c:pt>
                <c:pt idx="1300">
                  <c:v>0.27175409936922207</c:v>
                </c:pt>
                <c:pt idx="1301">
                  <c:v>0.26009888409616616</c:v>
                </c:pt>
                <c:pt idx="1302">
                  <c:v>0.2613218607137906</c:v>
                </c:pt>
                <c:pt idx="1303">
                  <c:v>0.27552616974178484</c:v>
                </c:pt>
                <c:pt idx="1304">
                  <c:v>0.26439783808838035</c:v>
                </c:pt>
                <c:pt idx="1305">
                  <c:v>0.23892451412722981</c:v>
                </c:pt>
                <c:pt idx="1306">
                  <c:v>0.22644654586195762</c:v>
                </c:pt>
                <c:pt idx="1307">
                  <c:v>0.10277611145710878</c:v>
                </c:pt>
                <c:pt idx="1308">
                  <c:v>8.9713069120954211E-2</c:v>
                </c:pt>
                <c:pt idx="1309">
                  <c:v>8.9325095733066295E-2</c:v>
                </c:pt>
                <c:pt idx="1310">
                  <c:v>8.932509573306445E-2</c:v>
                </c:pt>
                <c:pt idx="1311">
                  <c:v>7.5909522650346908E-2</c:v>
                </c:pt>
                <c:pt idx="1312">
                  <c:v>6.2529390804192814E-2</c:v>
                </c:pt>
                <c:pt idx="1313">
                  <c:v>3.5875445202525967E-2</c:v>
                </c:pt>
                <c:pt idx="1314">
                  <c:v>3.4936910837270116E-2</c:v>
                </c:pt>
                <c:pt idx="1315">
                  <c:v>3.4316505505666277E-2</c:v>
                </c:pt>
                <c:pt idx="1316">
                  <c:v>-5.3133141653367551E-3</c:v>
                </c:pt>
                <c:pt idx="1317">
                  <c:v>-9.4957632520138915E-3</c:v>
                </c:pt>
                <c:pt idx="1318">
                  <c:v>-2.2528640658528169E-3</c:v>
                </c:pt>
                <c:pt idx="1319">
                  <c:v>6.7008959308824612E-2</c:v>
                </c:pt>
                <c:pt idx="1320">
                  <c:v>0.28836605469225707</c:v>
                </c:pt>
                <c:pt idx="1321">
                  <c:v>0.38064042280559568</c:v>
                </c:pt>
                <c:pt idx="1322">
                  <c:v>0.47773765115407024</c:v>
                </c:pt>
                <c:pt idx="1323">
                  <c:v>0.58018172418152714</c:v>
                </c:pt>
                <c:pt idx="1324">
                  <c:v>0.63692235643170025</c:v>
                </c:pt>
                <c:pt idx="1325">
                  <c:v>0.58551688973086757</c:v>
                </c:pt>
                <c:pt idx="1326">
                  <c:v>0.4589262426699533</c:v>
                </c:pt>
                <c:pt idx="1327">
                  <c:v>0.33831492768512633</c:v>
                </c:pt>
                <c:pt idx="1328">
                  <c:v>0.27015375998463947</c:v>
                </c:pt>
                <c:pt idx="1329">
                  <c:v>0.12442465977383126</c:v>
                </c:pt>
                <c:pt idx="1330">
                  <c:v>0.12442465977383126</c:v>
                </c:pt>
                <c:pt idx="1331">
                  <c:v>0.12442465977383126</c:v>
                </c:pt>
                <c:pt idx="1332">
                  <c:v>0.11050220675766652</c:v>
                </c:pt>
                <c:pt idx="1333">
                  <c:v>6.8343337184691322E-2</c:v>
                </c:pt>
                <c:pt idx="1334">
                  <c:v>3.9468218381939049E-2</c:v>
                </c:pt>
                <c:pt idx="1335">
                  <c:v>3.8413819325637533E-2</c:v>
                </c:pt>
                <c:pt idx="1336">
                  <c:v>6.4870714242413322E-2</c:v>
                </c:pt>
                <c:pt idx="1337">
                  <c:v>9.1957270358877768E-2</c:v>
                </c:pt>
                <c:pt idx="1338">
                  <c:v>0.10526000157257129</c:v>
                </c:pt>
                <c:pt idx="1339">
                  <c:v>0.11897619602553554</c:v>
                </c:pt>
                <c:pt idx="1340">
                  <c:v>0.24883015215062873</c:v>
                </c:pt>
                <c:pt idx="1341">
                  <c:v>0.2631740987394563</c:v>
                </c:pt>
                <c:pt idx="1342">
                  <c:v>0.30505468592040375</c:v>
                </c:pt>
                <c:pt idx="1343">
                  <c:v>0.349245665990286</c:v>
                </c:pt>
                <c:pt idx="1344">
                  <c:v>0.35220300427409074</c:v>
                </c:pt>
                <c:pt idx="1345">
                  <c:v>0.34122167387369162</c:v>
                </c:pt>
                <c:pt idx="1346">
                  <c:v>0.3013885233441389</c:v>
                </c:pt>
                <c:pt idx="1347">
                  <c:v>0.25999317693956442</c:v>
                </c:pt>
                <c:pt idx="1348">
                  <c:v>9.9159019614615915E-2</c:v>
                </c:pt>
                <c:pt idx="1349">
                  <c:v>3.5625307157337202E-4</c:v>
                </c:pt>
                <c:pt idx="1350">
                  <c:v>-3.7452470004760076E-2</c:v>
                </c:pt>
                <c:pt idx="1351">
                  <c:v>-6.6240221993048437E-2</c:v>
                </c:pt>
                <c:pt idx="1352">
                  <c:v>-7.819783218348994E-2</c:v>
                </c:pt>
                <c:pt idx="1353">
                  <c:v>-8.185618388239338E-2</c:v>
                </c:pt>
                <c:pt idx="1354">
                  <c:v>-8.5275087268958313E-2</c:v>
                </c:pt>
                <c:pt idx="1355">
                  <c:v>-9.2222849962948814E-2</c:v>
                </c:pt>
                <c:pt idx="1356">
                  <c:v>-0.10599817363972737</c:v>
                </c:pt>
                <c:pt idx="1357">
                  <c:v>-0.11522543155499973</c:v>
                </c:pt>
                <c:pt idx="1358">
                  <c:v>-0.12018403252323394</c:v>
                </c:pt>
                <c:pt idx="1359">
                  <c:v>-0.12785521878862377</c:v>
                </c:pt>
                <c:pt idx="1360">
                  <c:v>-0.12796974222576898</c:v>
                </c:pt>
                <c:pt idx="1361">
                  <c:v>-9.6549812570256244E-2</c:v>
                </c:pt>
                <c:pt idx="1362">
                  <c:v>-3.9979479074230904E-2</c:v>
                </c:pt>
                <c:pt idx="1363">
                  <c:v>0.15765504726183885</c:v>
                </c:pt>
                <c:pt idx="1364">
                  <c:v>0.34712699696680971</c:v>
                </c:pt>
                <c:pt idx="1365">
                  <c:v>0.37889298326528009</c:v>
                </c:pt>
                <c:pt idx="1366">
                  <c:v>0.24537866417688831</c:v>
                </c:pt>
                <c:pt idx="1367">
                  <c:v>-5.2435401745246626E-3</c:v>
                </c:pt>
                <c:pt idx="1368">
                  <c:v>-6.8539978468926371E-2</c:v>
                </c:pt>
                <c:pt idx="1369">
                  <c:v>-9.1800170940170955E-2</c:v>
                </c:pt>
                <c:pt idx="1370">
                  <c:v>-5.1522893800114059E-2</c:v>
                </c:pt>
                <c:pt idx="1371">
                  <c:v>-4.2586407287607281E-3</c:v>
                </c:pt>
                <c:pt idx="1372">
                  <c:v>4.521004304285707E-2</c:v>
                </c:pt>
                <c:pt idx="1373">
                  <c:v>-1.3202682216381838E-3</c:v>
                </c:pt>
                <c:pt idx="1374">
                  <c:v>-3.3579691143851328E-2</c:v>
                </c:pt>
                <c:pt idx="1375">
                  <c:v>-7.3419398483632478E-2</c:v>
                </c:pt>
                <c:pt idx="1376">
                  <c:v>-0.13797732222360592</c:v>
                </c:pt>
                <c:pt idx="1377">
                  <c:v>-0.2181832402863817</c:v>
                </c:pt>
                <c:pt idx="1378">
                  <c:v>-0.23866354553530075</c:v>
                </c:pt>
                <c:pt idx="1379">
                  <c:v>-0.21212757048021377</c:v>
                </c:pt>
                <c:pt idx="1380">
                  <c:v>-0.18512242706185719</c:v>
                </c:pt>
                <c:pt idx="1381">
                  <c:v>-0.1125668084175498</c:v>
                </c:pt>
                <c:pt idx="1382">
                  <c:v>-2.7546175022916761E-3</c:v>
                </c:pt>
                <c:pt idx="1383">
                  <c:v>0.33055544149163807</c:v>
                </c:pt>
                <c:pt idx="1384">
                  <c:v>0.4124790236086423</c:v>
                </c:pt>
                <c:pt idx="1385">
                  <c:v>0.29489632802522014</c:v>
                </c:pt>
                <c:pt idx="1386">
                  <c:v>0.19114631243986893</c:v>
                </c:pt>
                <c:pt idx="1387">
                  <c:v>0.24166187058159369</c:v>
                </c:pt>
                <c:pt idx="1388">
                  <c:v>0.40349675521136269</c:v>
                </c:pt>
                <c:pt idx="1389">
                  <c:v>0.59848006486991434</c:v>
                </c:pt>
                <c:pt idx="1390">
                  <c:v>0.70663845384135959</c:v>
                </c:pt>
                <c:pt idx="1391">
                  <c:v>0.64627200215461977</c:v>
                </c:pt>
                <c:pt idx="1392">
                  <c:v>0.48339648566141724</c:v>
                </c:pt>
                <c:pt idx="1393">
                  <c:v>0.31250769911093712</c:v>
                </c:pt>
                <c:pt idx="1394">
                  <c:v>0.17525804973310527</c:v>
                </c:pt>
                <c:pt idx="1395">
                  <c:v>1.9868128435596041E-2</c:v>
                </c:pt>
                <c:pt idx="1396">
                  <c:v>-1.0912787528228196E-2</c:v>
                </c:pt>
                <c:pt idx="1397">
                  <c:v>-3.0289573304364308E-2</c:v>
                </c:pt>
                <c:pt idx="1398">
                  <c:v>-4.3664051248660976E-2</c:v>
                </c:pt>
                <c:pt idx="1399">
                  <c:v>-5.6422120771850076E-2</c:v>
                </c:pt>
                <c:pt idx="1400">
                  <c:v>-6.8298408243541664E-2</c:v>
                </c:pt>
                <c:pt idx="1401">
                  <c:v>-7.4174223800892197E-2</c:v>
                </c:pt>
                <c:pt idx="1402">
                  <c:v>-8.6602547306025582E-2</c:v>
                </c:pt>
                <c:pt idx="1403">
                  <c:v>-0.1222837240532194</c:v>
                </c:pt>
                <c:pt idx="1404">
                  <c:v>-0.17981603667405985</c:v>
                </c:pt>
                <c:pt idx="1405">
                  <c:v>-0.19332067260661503</c:v>
                </c:pt>
                <c:pt idx="1406">
                  <c:v>-0.13906077176888887</c:v>
                </c:pt>
                <c:pt idx="1407">
                  <c:v>-5.8877341994188051E-2</c:v>
                </c:pt>
                <c:pt idx="1408">
                  <c:v>-2.7546409830822736E-3</c:v>
                </c:pt>
                <c:pt idx="1409">
                  <c:v>7.2649277926874298E-2</c:v>
                </c:pt>
                <c:pt idx="1410">
                  <c:v>4.961827923126963E-2</c:v>
                </c:pt>
                <c:pt idx="1411">
                  <c:v>-4.1472600168518323E-3</c:v>
                </c:pt>
                <c:pt idx="1412">
                  <c:v>-8.2655738064832552E-3</c:v>
                </c:pt>
                <c:pt idx="1413">
                  <c:v>-2.7539804755929574E-3</c:v>
                </c:pt>
                <c:pt idx="1414">
                  <c:v>0.11260694828453242</c:v>
                </c:pt>
                <c:pt idx="1415">
                  <c:v>0.25471591865060111</c:v>
                </c:pt>
                <c:pt idx="1416">
                  <c:v>0.40510957418254701</c:v>
                </c:pt>
                <c:pt idx="1417">
                  <c:v>0.49716301206442398</c:v>
                </c:pt>
                <c:pt idx="1418">
                  <c:v>0.47175955014292958</c:v>
                </c:pt>
                <c:pt idx="1419">
                  <c:v>0.30753204117695326</c:v>
                </c:pt>
                <c:pt idx="1420">
                  <c:v>1.6976946113759946E-2</c:v>
                </c:pt>
                <c:pt idx="1421">
                  <c:v>-6.5956063317519686E-2</c:v>
                </c:pt>
                <c:pt idx="1422">
                  <c:v>-0.10514455590537217</c:v>
                </c:pt>
                <c:pt idx="1423">
                  <c:v>-6.8735737983345799E-2</c:v>
                </c:pt>
                <c:pt idx="1424">
                  <c:v>-9.4115804440472912E-3</c:v>
                </c:pt>
                <c:pt idx="1425">
                  <c:v>0.17899585337496521</c:v>
                </c:pt>
                <c:pt idx="1426">
                  <c:v>0.3697551332534138</c:v>
                </c:pt>
                <c:pt idx="1427">
                  <c:v>0.44532989171768439</c:v>
                </c:pt>
                <c:pt idx="1428">
                  <c:v>0.29347363972802082</c:v>
                </c:pt>
                <c:pt idx="1429">
                  <c:v>8.7130710263834774E-2</c:v>
                </c:pt>
                <c:pt idx="1430">
                  <c:v>-4.6027782880251028E-2</c:v>
                </c:pt>
                <c:pt idx="1431">
                  <c:v>-0.10357853556679304</c:v>
                </c:pt>
                <c:pt idx="1432">
                  <c:v>-0.16034044542816242</c:v>
                </c:pt>
                <c:pt idx="1433">
                  <c:v>-0.16654324457615213</c:v>
                </c:pt>
                <c:pt idx="1434">
                  <c:v>-0.14021115907407405</c:v>
                </c:pt>
                <c:pt idx="1435">
                  <c:v>-7.1654219226452986E-2</c:v>
                </c:pt>
                <c:pt idx="1436">
                  <c:v>-8.2563594456570733E-3</c:v>
                </c:pt>
                <c:pt idx="1437">
                  <c:v>9.8182149749939704E-2</c:v>
                </c:pt>
                <c:pt idx="1438">
                  <c:v>0.11632187790692824</c:v>
                </c:pt>
                <c:pt idx="1439">
                  <c:v>7.2324982953846401E-2</c:v>
                </c:pt>
                <c:pt idx="1440">
                  <c:v>-5.993531943680571E-3</c:v>
                </c:pt>
                <c:pt idx="1441">
                  <c:v>-2.6519096193347576E-2</c:v>
                </c:pt>
                <c:pt idx="1442">
                  <c:v>-3.036710091612534E-2</c:v>
                </c:pt>
                <c:pt idx="1443">
                  <c:v>-1.4460664652879287E-2</c:v>
                </c:pt>
                <c:pt idx="1444">
                  <c:v>1.3654283651449246E-3</c:v>
                </c:pt>
                <c:pt idx="1445">
                  <c:v>4.3795155127791731E-2</c:v>
                </c:pt>
                <c:pt idx="1446">
                  <c:v>-3.3234854618500913E-3</c:v>
                </c:pt>
                <c:pt idx="1447">
                  <c:v>-3.1452160615436257E-2</c:v>
                </c:pt>
                <c:pt idx="1448">
                  <c:v>-6.0770565571581184E-2</c:v>
                </c:pt>
                <c:pt idx="1449">
                  <c:v>-5.2274476570849368E-2</c:v>
                </c:pt>
                <c:pt idx="1450">
                  <c:v>-2.0338185007649577E-2</c:v>
                </c:pt>
                <c:pt idx="1451">
                  <c:v>-2.8060769227350427E-3</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numCache>
            </c:numRef>
          </c:yVal>
          <c:smooth val="1"/>
          <c:extLst>
            <c:ext xmlns:c16="http://schemas.microsoft.com/office/drawing/2014/chart" uri="{C3380CC4-5D6E-409C-BE32-E72D297353CC}">
              <c16:uniqueId val="{00000000-1471-41BA-B556-3CD18CBDA8B3}"/>
            </c:ext>
          </c:extLst>
        </c:ser>
        <c:dLbls>
          <c:showLegendKey val="0"/>
          <c:showVal val="0"/>
          <c:showCatName val="0"/>
          <c:showSerName val="0"/>
          <c:showPercent val="0"/>
          <c:showBubbleSize val="0"/>
        </c:dLbls>
        <c:axId val="1272224160"/>
        <c:axId val="1396775264"/>
      </c:scatterChart>
      <c:valAx>
        <c:axId val="1272224160"/>
        <c:scaling>
          <c:orientation val="minMax"/>
          <c:max val="18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Time (s)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6775264"/>
        <c:crosses val="autoZero"/>
        <c:crossBetween val="midCat"/>
      </c:valAx>
      <c:valAx>
        <c:axId val="1396775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C-rate (1/h)</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2224160"/>
        <c:crosses val="autoZero"/>
        <c:crossBetween val="midCat"/>
      </c:valAx>
      <c:spPr>
        <a:solidFill>
          <a:schemeClr val="bg1"/>
        </a:solidFill>
        <a:ln>
          <a:noFill/>
        </a:ln>
        <a:effectLst/>
      </c:spPr>
    </c:plotArea>
    <c:plotVisOnly val="1"/>
    <c:dispBlanksAs val="gap"/>
    <c:showDLblsOverMax val="0"/>
  </c:chart>
  <c:spPr>
    <a:noFill/>
    <a:ln>
      <a:solidFill>
        <a:schemeClr val="accent1">
          <a:shade val="50000"/>
        </a:schemeClr>
      </a:solid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Mean SoC</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'[r-soc-temp (extensive,1Hz).xlsx]SoC'!$C$1</c:f>
              <c:strCache>
                <c:ptCount val="1"/>
                <c:pt idx="0">
                  <c:v>Normalized SoR increase to reference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dispRSqr val="1"/>
            <c:dispEq val="0"/>
            <c:trendlineLbl>
              <c:layout>
                <c:manualLayout>
                  <c:x val="-4.8030402449693789E-2"/>
                  <c:y val="-9.1790609507144943E-3"/>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'[r-soc-temp (extensive,1Hz).xlsx]SoC'!$A$2:$A$4</c:f>
              <c:numCache>
                <c:formatCode>General</c:formatCode>
                <c:ptCount val="3"/>
                <c:pt idx="0">
                  <c:v>10</c:v>
                </c:pt>
                <c:pt idx="1">
                  <c:v>90</c:v>
                </c:pt>
                <c:pt idx="2">
                  <c:v>50</c:v>
                </c:pt>
              </c:numCache>
            </c:numRef>
          </c:xVal>
          <c:yVal>
            <c:numRef>
              <c:f>'[r-soc-temp (extensive,1Hz).xlsx]SoC'!$C$2:$C$4</c:f>
              <c:numCache>
                <c:formatCode>General</c:formatCode>
                <c:ptCount val="3"/>
                <c:pt idx="0">
                  <c:v>3.4186266909337317</c:v>
                </c:pt>
                <c:pt idx="1">
                  <c:v>2.8310502284294965</c:v>
                </c:pt>
                <c:pt idx="2">
                  <c:v>1</c:v>
                </c:pt>
              </c:numCache>
            </c:numRef>
          </c:yVal>
          <c:smooth val="0"/>
          <c:extLst>
            <c:ext xmlns:c16="http://schemas.microsoft.com/office/drawing/2014/chart" uri="{C3380CC4-5D6E-409C-BE32-E72D297353CC}">
              <c16:uniqueId val="{00000001-6EE8-4CE1-B50B-970CFC9D842A}"/>
            </c:ext>
          </c:extLst>
        </c:ser>
        <c:dLbls>
          <c:showLegendKey val="0"/>
          <c:showVal val="0"/>
          <c:showCatName val="0"/>
          <c:showSerName val="0"/>
          <c:showPercent val="0"/>
          <c:showBubbleSize val="0"/>
        </c:dLbls>
        <c:axId val="793736543"/>
        <c:axId val="673967119"/>
      </c:scatterChart>
      <c:valAx>
        <c:axId val="7937365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Mean SoC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3967119"/>
        <c:crosses val="autoZero"/>
        <c:crossBetween val="midCat"/>
      </c:valAx>
      <c:valAx>
        <c:axId val="6739671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Stress 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37365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DoD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DoD!$C$1</c:f>
              <c:strCache>
                <c:ptCount val="1"/>
                <c:pt idx="0">
                  <c:v>Normalized SoR to reference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backward val="60"/>
            <c:dispRSqr val="1"/>
            <c:dispEq val="0"/>
            <c:trendlineLbl>
              <c:layout>
                <c:manualLayout>
                  <c:x val="-5.8572371901026453E-2"/>
                  <c:y val="1.9971039909954823E-2"/>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DoD!$A$2:$A$3</c:f>
              <c:numCache>
                <c:formatCode>General</c:formatCode>
                <c:ptCount val="2"/>
                <c:pt idx="0">
                  <c:v>100</c:v>
                </c:pt>
                <c:pt idx="1">
                  <c:v>60</c:v>
                </c:pt>
              </c:numCache>
            </c:numRef>
          </c:xVal>
          <c:yVal>
            <c:numRef>
              <c:f>DoD!$C$2:$C$3</c:f>
              <c:numCache>
                <c:formatCode>General</c:formatCode>
                <c:ptCount val="2"/>
                <c:pt idx="0">
                  <c:v>1</c:v>
                </c:pt>
                <c:pt idx="1">
                  <c:v>0.35333333333333333</c:v>
                </c:pt>
              </c:numCache>
            </c:numRef>
          </c:yVal>
          <c:smooth val="0"/>
          <c:extLst>
            <c:ext xmlns:c16="http://schemas.microsoft.com/office/drawing/2014/chart" uri="{C3380CC4-5D6E-409C-BE32-E72D297353CC}">
              <c16:uniqueId val="{00000001-9E0B-4A53-9F7B-14F51B13D569}"/>
            </c:ext>
          </c:extLst>
        </c:ser>
        <c:dLbls>
          <c:showLegendKey val="0"/>
          <c:showVal val="0"/>
          <c:showCatName val="0"/>
          <c:showSerName val="0"/>
          <c:showPercent val="0"/>
          <c:showBubbleSize val="0"/>
        </c:dLbls>
        <c:axId val="795182959"/>
        <c:axId val="584698719"/>
      </c:scatterChart>
      <c:valAx>
        <c:axId val="7951829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DoD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4698719"/>
        <c:crosses val="autoZero"/>
        <c:crossBetween val="midCat"/>
      </c:valAx>
      <c:valAx>
        <c:axId val="584698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Stress 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51829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Charging C-rate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'C-rate'!$C$1</c:f>
              <c:strCache>
                <c:ptCount val="1"/>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intercept val="0.19000000000000003"/>
            <c:dispRSqr val="1"/>
            <c:dispEq val="0"/>
            <c:trendlineLbl>
              <c:layout>
                <c:manualLayout>
                  <c:x val="1.0596505297948868E-2"/>
                  <c:y val="-2.9030806038680055E-2"/>
                </c:manualLayout>
              </c:layout>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'C-rate'!$A$7:$A$9</c:f>
              <c:numCache>
                <c:formatCode>General</c:formatCode>
                <c:ptCount val="3"/>
                <c:pt idx="0">
                  <c:v>0.5</c:v>
                </c:pt>
                <c:pt idx="1">
                  <c:v>1</c:v>
                </c:pt>
                <c:pt idx="2">
                  <c:v>0.33</c:v>
                </c:pt>
              </c:numCache>
            </c:numRef>
          </c:xVal>
          <c:yVal>
            <c:numRef>
              <c:f>'C-rate'!$C$7:$C$9</c:f>
              <c:numCache>
                <c:formatCode>General</c:formatCode>
                <c:ptCount val="3"/>
                <c:pt idx="0">
                  <c:v>1.1599999999999999</c:v>
                </c:pt>
                <c:pt idx="1">
                  <c:v>42.76</c:v>
                </c:pt>
                <c:pt idx="2">
                  <c:v>1</c:v>
                </c:pt>
              </c:numCache>
            </c:numRef>
          </c:yVal>
          <c:smooth val="0"/>
          <c:extLst>
            <c:ext xmlns:c16="http://schemas.microsoft.com/office/drawing/2014/chart" uri="{C3380CC4-5D6E-409C-BE32-E72D297353CC}">
              <c16:uniqueId val="{00000001-0352-427A-A028-E8F94157FD8A}"/>
            </c:ext>
          </c:extLst>
        </c:ser>
        <c:dLbls>
          <c:showLegendKey val="0"/>
          <c:showVal val="0"/>
          <c:showCatName val="0"/>
          <c:showSerName val="0"/>
          <c:showPercent val="0"/>
          <c:showBubbleSize val="0"/>
        </c:dLbls>
        <c:axId val="698533679"/>
        <c:axId val="682842655"/>
      </c:scatterChart>
      <c:valAx>
        <c:axId val="6985336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Charging C-rate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2842655"/>
        <c:crosses val="autoZero"/>
        <c:crossBetween val="midCat"/>
      </c:valAx>
      <c:valAx>
        <c:axId val="682842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Stress 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853367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FCR!$Q$60</c:f>
              <c:strCache>
                <c:ptCount val="1"/>
                <c:pt idx="0">
                  <c:v>Savings to owner (CHF/year)</c:v>
                </c:pt>
              </c:strCache>
            </c:strRef>
          </c:tx>
          <c:spPr>
            <a:ln w="25400" cap="rnd">
              <a:noFill/>
              <a:round/>
            </a:ln>
            <a:effectLst/>
          </c:spPr>
          <c:marker>
            <c:symbol val="circle"/>
            <c:size val="5"/>
            <c:spPr>
              <a:solidFill>
                <a:schemeClr val="accent1"/>
              </a:solidFill>
              <a:ln w="9525">
                <a:solidFill>
                  <a:schemeClr val="accent1"/>
                </a:solidFill>
              </a:ln>
              <a:effectLst/>
            </c:spPr>
          </c:marker>
          <c:xVal>
            <c:numRef>
              <c:f>FCR!$R$32:$V$32</c:f>
              <c:numCache>
                <c:formatCode>General</c:formatCode>
                <c:ptCount val="5"/>
                <c:pt idx="0">
                  <c:v>60</c:v>
                </c:pt>
                <c:pt idx="1">
                  <c:v>45</c:v>
                </c:pt>
                <c:pt idx="2">
                  <c:v>30</c:v>
                </c:pt>
                <c:pt idx="3">
                  <c:v>15</c:v>
                </c:pt>
                <c:pt idx="4">
                  <c:v>0</c:v>
                </c:pt>
              </c:numCache>
            </c:numRef>
          </c:xVal>
          <c:yVal>
            <c:numRef>
              <c:f>FCR!$R$60:$V$60</c:f>
              <c:numCache>
                <c:formatCode>General</c:formatCode>
                <c:ptCount val="5"/>
                <c:pt idx="0">
                  <c:v>98.414999999999992</c:v>
                </c:pt>
                <c:pt idx="1">
                  <c:v>87.214999999999989</c:v>
                </c:pt>
                <c:pt idx="2">
                  <c:v>55.515000000000001</c:v>
                </c:pt>
                <c:pt idx="3">
                  <c:v>-10.984999999999999</c:v>
                </c:pt>
                <c:pt idx="4">
                  <c:v>-113.935</c:v>
                </c:pt>
              </c:numCache>
            </c:numRef>
          </c:yVal>
          <c:smooth val="0"/>
          <c:extLst>
            <c:ext xmlns:c16="http://schemas.microsoft.com/office/drawing/2014/chart" uri="{C3380CC4-5D6E-409C-BE32-E72D297353CC}">
              <c16:uniqueId val="{00000000-6660-4586-90AC-94B7B05DC27B}"/>
            </c:ext>
          </c:extLst>
        </c:ser>
        <c:ser>
          <c:idx val="1"/>
          <c:order val="1"/>
          <c:tx>
            <c:strRef>
              <c:f>FCR!$Q$63</c:f>
              <c:strCache>
                <c:ptCount val="1"/>
                <c:pt idx="0">
                  <c:v>Cost to company (CHF/car/year)</c:v>
                </c:pt>
              </c:strCache>
            </c:strRef>
          </c:tx>
          <c:spPr>
            <a:ln w="25400" cap="rnd">
              <a:noFill/>
              <a:round/>
            </a:ln>
            <a:effectLst/>
          </c:spPr>
          <c:marker>
            <c:symbol val="circle"/>
            <c:size val="5"/>
            <c:spPr>
              <a:solidFill>
                <a:schemeClr val="accent2"/>
              </a:solidFill>
              <a:ln w="9525">
                <a:solidFill>
                  <a:schemeClr val="accent2"/>
                </a:solidFill>
              </a:ln>
              <a:effectLst/>
            </c:spPr>
          </c:marker>
          <c:xVal>
            <c:numRef>
              <c:f>FCR!$R$54:$V$54</c:f>
              <c:numCache>
                <c:formatCode>General</c:formatCode>
                <c:ptCount val="5"/>
                <c:pt idx="0">
                  <c:v>60</c:v>
                </c:pt>
                <c:pt idx="1">
                  <c:v>45</c:v>
                </c:pt>
                <c:pt idx="2">
                  <c:v>30</c:v>
                </c:pt>
                <c:pt idx="3">
                  <c:v>15</c:v>
                </c:pt>
                <c:pt idx="4">
                  <c:v>0</c:v>
                </c:pt>
              </c:numCache>
            </c:numRef>
          </c:xVal>
          <c:yVal>
            <c:numRef>
              <c:f>FCR!$R$63:$V$63</c:f>
              <c:numCache>
                <c:formatCode>General</c:formatCode>
                <c:ptCount val="5"/>
                <c:pt idx="0">
                  <c:v>250.07767200000006</c:v>
                </c:pt>
                <c:pt idx="1">
                  <c:v>232.25084999999999</c:v>
                </c:pt>
                <c:pt idx="2">
                  <c:v>191.32448400000001</c:v>
                </c:pt>
                <c:pt idx="3">
                  <c:v>112.98690000000001</c:v>
                </c:pt>
                <c:pt idx="4">
                  <c:v>0</c:v>
                </c:pt>
              </c:numCache>
            </c:numRef>
          </c:yVal>
          <c:smooth val="0"/>
          <c:extLst>
            <c:ext xmlns:c16="http://schemas.microsoft.com/office/drawing/2014/chart" uri="{C3380CC4-5D6E-409C-BE32-E72D297353CC}">
              <c16:uniqueId val="{00000001-6660-4586-90AC-94B7B05DC27B}"/>
            </c:ext>
          </c:extLst>
        </c:ser>
        <c:dLbls>
          <c:showLegendKey val="0"/>
          <c:showVal val="0"/>
          <c:showCatName val="0"/>
          <c:showSerName val="0"/>
          <c:showPercent val="0"/>
          <c:showBubbleSize val="0"/>
        </c:dLbls>
        <c:axId val="1758174624"/>
        <c:axId val="1758177120"/>
      </c:scatterChart>
      <c:valAx>
        <c:axId val="17581746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Minutes of charging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8177120"/>
        <c:crosses val="autoZero"/>
        <c:crossBetween val="midCat"/>
      </c:valAx>
      <c:valAx>
        <c:axId val="1758177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Savings/Cost (CHF)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81746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FCR fulfilment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FCR!$J$73</c:f>
              <c:strCache>
                <c:ptCount val="1"/>
                <c:pt idx="0">
                  <c:v>15 mins</c:v>
                </c:pt>
              </c:strCache>
            </c:strRef>
          </c:tx>
          <c:spPr>
            <a:solidFill>
              <a:schemeClr val="accent2">
                <a:shade val="58000"/>
              </a:schemeClr>
            </a:solidFill>
            <a:ln>
              <a:noFill/>
            </a:ln>
            <a:effectLst/>
          </c:spPr>
          <c:invertIfNegative val="0"/>
          <c:cat>
            <c:numRef>
              <c:f>FCR!$K$72:$N$72</c:f>
              <c:numCache>
                <c:formatCode>General</c:formatCode>
                <c:ptCount val="4"/>
                <c:pt idx="0">
                  <c:v>11</c:v>
                </c:pt>
                <c:pt idx="1">
                  <c:v>12</c:v>
                </c:pt>
                <c:pt idx="2">
                  <c:v>13</c:v>
                </c:pt>
                <c:pt idx="3">
                  <c:v>14</c:v>
                </c:pt>
              </c:numCache>
            </c:numRef>
          </c:cat>
          <c:val>
            <c:numRef>
              <c:f>FCR!$K$73:$N$73</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0-7AA6-432C-A538-451E5DE90E4F}"/>
            </c:ext>
          </c:extLst>
        </c:ser>
        <c:ser>
          <c:idx val="1"/>
          <c:order val="1"/>
          <c:tx>
            <c:strRef>
              <c:f>FCR!$J$74</c:f>
              <c:strCache>
                <c:ptCount val="1"/>
                <c:pt idx="0">
                  <c:v>30 mins</c:v>
                </c:pt>
              </c:strCache>
            </c:strRef>
          </c:tx>
          <c:spPr>
            <a:solidFill>
              <a:schemeClr val="accent2">
                <a:shade val="86000"/>
              </a:schemeClr>
            </a:solidFill>
            <a:ln>
              <a:noFill/>
            </a:ln>
            <a:effectLst/>
          </c:spPr>
          <c:invertIfNegative val="0"/>
          <c:cat>
            <c:numRef>
              <c:f>FCR!$K$72:$N$72</c:f>
              <c:numCache>
                <c:formatCode>General</c:formatCode>
                <c:ptCount val="4"/>
                <c:pt idx="0">
                  <c:v>11</c:v>
                </c:pt>
                <c:pt idx="1">
                  <c:v>12</c:v>
                </c:pt>
                <c:pt idx="2">
                  <c:v>13</c:v>
                </c:pt>
                <c:pt idx="3">
                  <c:v>14</c:v>
                </c:pt>
              </c:numCache>
            </c:numRef>
          </c:cat>
          <c:val>
            <c:numRef>
              <c:f>FCR!$K$74:$N$74</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7AA6-432C-A538-451E5DE90E4F}"/>
            </c:ext>
          </c:extLst>
        </c:ser>
        <c:ser>
          <c:idx val="2"/>
          <c:order val="2"/>
          <c:tx>
            <c:strRef>
              <c:f>FCR!$J$75</c:f>
              <c:strCache>
                <c:ptCount val="1"/>
                <c:pt idx="0">
                  <c:v>45 mins</c:v>
                </c:pt>
              </c:strCache>
            </c:strRef>
          </c:tx>
          <c:spPr>
            <a:solidFill>
              <a:schemeClr val="accent2">
                <a:tint val="86000"/>
              </a:schemeClr>
            </a:solidFill>
            <a:ln>
              <a:noFill/>
            </a:ln>
            <a:effectLst/>
          </c:spPr>
          <c:invertIfNegative val="0"/>
          <c:cat>
            <c:numRef>
              <c:f>FCR!$K$72:$N$72</c:f>
              <c:numCache>
                <c:formatCode>General</c:formatCode>
                <c:ptCount val="4"/>
                <c:pt idx="0">
                  <c:v>11</c:v>
                </c:pt>
                <c:pt idx="1">
                  <c:v>12</c:v>
                </c:pt>
                <c:pt idx="2">
                  <c:v>13</c:v>
                </c:pt>
                <c:pt idx="3">
                  <c:v>14</c:v>
                </c:pt>
              </c:numCache>
            </c:numRef>
          </c:cat>
          <c:val>
            <c:numRef>
              <c:f>FCR!$K$75:$N$75</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2-7AA6-432C-A538-451E5DE90E4F}"/>
            </c:ext>
          </c:extLst>
        </c:ser>
        <c:ser>
          <c:idx val="3"/>
          <c:order val="3"/>
          <c:tx>
            <c:strRef>
              <c:f>FCR!$J$76</c:f>
              <c:strCache>
                <c:ptCount val="1"/>
                <c:pt idx="0">
                  <c:v>60 mins</c:v>
                </c:pt>
              </c:strCache>
            </c:strRef>
          </c:tx>
          <c:spPr>
            <a:solidFill>
              <a:schemeClr val="accent2">
                <a:tint val="58000"/>
              </a:schemeClr>
            </a:solidFill>
            <a:ln>
              <a:noFill/>
            </a:ln>
            <a:effectLst/>
          </c:spPr>
          <c:invertIfNegative val="0"/>
          <c:cat>
            <c:numRef>
              <c:f>FCR!$K$72:$N$72</c:f>
              <c:numCache>
                <c:formatCode>General</c:formatCode>
                <c:ptCount val="4"/>
                <c:pt idx="0">
                  <c:v>11</c:v>
                </c:pt>
                <c:pt idx="1">
                  <c:v>12</c:v>
                </c:pt>
                <c:pt idx="2">
                  <c:v>13</c:v>
                </c:pt>
                <c:pt idx="3">
                  <c:v>14</c:v>
                </c:pt>
              </c:numCache>
            </c:numRef>
          </c:cat>
          <c:val>
            <c:numRef>
              <c:f>FCR!$K$76:$N$76</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3-7AA6-432C-A538-451E5DE90E4F}"/>
            </c:ext>
          </c:extLst>
        </c:ser>
        <c:dLbls>
          <c:showLegendKey val="0"/>
          <c:showVal val="0"/>
          <c:showCatName val="0"/>
          <c:showSerName val="0"/>
          <c:showPercent val="0"/>
          <c:showBubbleSize val="0"/>
        </c:dLbls>
        <c:gapWidth val="182"/>
        <c:axId val="1641251407"/>
        <c:axId val="1641252239"/>
      </c:barChart>
      <c:catAx>
        <c:axId val="16412514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Charger power (kW)</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641252239"/>
        <c:crosses val="autoZero"/>
        <c:auto val="1"/>
        <c:lblAlgn val="ctr"/>
        <c:lblOffset val="100"/>
        <c:noMultiLvlLbl val="0"/>
      </c:catAx>
      <c:valAx>
        <c:axId val="1641252239"/>
        <c:scaling>
          <c:orientation val="minMax"/>
          <c:max val="1"/>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1251407"/>
        <c:crosses val="autoZero"/>
        <c:crossBetween val="between"/>
        <c:majorUnit val="1"/>
      </c:valAx>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3"/>
          <c:order val="0"/>
          <c:tx>
            <c:v>25%</c:v>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TS!$R$185:$V$185</c:f>
              <c:numCache>
                <c:formatCode>General</c:formatCode>
                <c:ptCount val="5"/>
                <c:pt idx="0">
                  <c:v>6</c:v>
                </c:pt>
                <c:pt idx="1">
                  <c:v>20</c:v>
                </c:pt>
                <c:pt idx="2">
                  <c:v>30</c:v>
                </c:pt>
                <c:pt idx="3">
                  <c:v>40</c:v>
                </c:pt>
                <c:pt idx="4">
                  <c:v>50</c:v>
                </c:pt>
              </c:numCache>
            </c:numRef>
          </c:xVal>
          <c:yVal>
            <c:numRef>
              <c:f>TS!$R$187:$V$187</c:f>
              <c:numCache>
                <c:formatCode>General</c:formatCode>
                <c:ptCount val="5"/>
                <c:pt idx="0">
                  <c:v>-4.610000000000003E-2</c:v>
                </c:pt>
                <c:pt idx="1">
                  <c:v>-4.610000000000003E-2</c:v>
                </c:pt>
                <c:pt idx="2">
                  <c:v>-4.610000000000003E-2</c:v>
                </c:pt>
                <c:pt idx="3">
                  <c:v>-4.610000000000003E-2</c:v>
                </c:pt>
                <c:pt idx="4">
                  <c:v>-4.610000000000003E-2</c:v>
                </c:pt>
              </c:numCache>
            </c:numRef>
          </c:yVal>
          <c:smooth val="1"/>
          <c:extLst>
            <c:ext xmlns:c16="http://schemas.microsoft.com/office/drawing/2014/chart" uri="{C3380CC4-5D6E-409C-BE32-E72D297353CC}">
              <c16:uniqueId val="{00000000-3279-4823-A3E0-536C9DB127D5}"/>
            </c:ext>
          </c:extLst>
        </c:ser>
        <c:ser>
          <c:idx val="2"/>
          <c:order val="1"/>
          <c:tx>
            <c:v>50%</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Lit>
              <c:formatCode>General</c:formatCode>
              <c:ptCount val="4"/>
              <c:pt idx="0">
                <c:v>11</c:v>
              </c:pt>
              <c:pt idx="1">
                <c:v>20</c:v>
              </c:pt>
              <c:pt idx="2">
                <c:v>40</c:v>
              </c:pt>
              <c:pt idx="3">
                <c:v>50</c:v>
              </c:pt>
            </c:numLit>
          </c:xVal>
          <c:yVal>
            <c:numRef>
              <c:f>(TS!$R$171,TS!$S$171,TS!$U$171,TS!$V$171)</c:f>
              <c:numCache>
                <c:formatCode>General</c:formatCode>
                <c:ptCount val="4"/>
                <c:pt idx="0">
                  <c:v>-4.5099999999999918E-2</c:v>
                </c:pt>
                <c:pt idx="1">
                  <c:v>-4.610000000000003E-2</c:v>
                </c:pt>
                <c:pt idx="2">
                  <c:v>-4.610000000000003E-2</c:v>
                </c:pt>
                <c:pt idx="3">
                  <c:v>-4.610000000000003E-2</c:v>
                </c:pt>
              </c:numCache>
            </c:numRef>
          </c:yVal>
          <c:smooth val="1"/>
          <c:extLst>
            <c:ext xmlns:c16="http://schemas.microsoft.com/office/drawing/2014/chart" uri="{C3380CC4-5D6E-409C-BE32-E72D297353CC}">
              <c16:uniqueId val="{00000001-3279-4823-A3E0-536C9DB127D5}"/>
            </c:ext>
          </c:extLst>
        </c:ser>
        <c:ser>
          <c:idx val="1"/>
          <c:order val="2"/>
          <c:tx>
            <c:v>75%</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TS!$R$155:$V$155</c:f>
              <c:numCache>
                <c:formatCode>General</c:formatCode>
                <c:ptCount val="5"/>
                <c:pt idx="0">
                  <c:v>16</c:v>
                </c:pt>
                <c:pt idx="1">
                  <c:v>20</c:v>
                </c:pt>
                <c:pt idx="2">
                  <c:v>24</c:v>
                </c:pt>
                <c:pt idx="3">
                  <c:v>30</c:v>
                </c:pt>
                <c:pt idx="4">
                  <c:v>50</c:v>
                </c:pt>
              </c:numCache>
            </c:numRef>
          </c:xVal>
          <c:yVal>
            <c:numRef>
              <c:f>TS!$R$157:$V$157</c:f>
              <c:numCache>
                <c:formatCode>General</c:formatCode>
                <c:ptCount val="5"/>
                <c:pt idx="0">
                  <c:v>-4.3099999999999916E-2</c:v>
                </c:pt>
                <c:pt idx="1">
                  <c:v>-4.4100000000000028E-2</c:v>
                </c:pt>
                <c:pt idx="2">
                  <c:v>-4.5099999999999918E-2</c:v>
                </c:pt>
                <c:pt idx="3">
                  <c:v>-4.5099999999999918E-2</c:v>
                </c:pt>
                <c:pt idx="4">
                  <c:v>-4.5099999999999918E-2</c:v>
                </c:pt>
              </c:numCache>
            </c:numRef>
          </c:yVal>
          <c:smooth val="1"/>
          <c:extLst>
            <c:ext xmlns:c16="http://schemas.microsoft.com/office/drawing/2014/chart" uri="{C3380CC4-5D6E-409C-BE32-E72D297353CC}">
              <c16:uniqueId val="{00000002-3279-4823-A3E0-536C9DB127D5}"/>
            </c:ext>
          </c:extLst>
        </c:ser>
        <c:ser>
          <c:idx val="0"/>
          <c:order val="3"/>
          <c:tx>
            <c:v>100%</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TS!$R$143:$U$143</c:f>
              <c:numCache>
                <c:formatCode>General</c:formatCode>
                <c:ptCount val="4"/>
                <c:pt idx="0">
                  <c:v>22</c:v>
                </c:pt>
                <c:pt idx="1">
                  <c:v>25</c:v>
                </c:pt>
                <c:pt idx="2">
                  <c:v>50</c:v>
                </c:pt>
                <c:pt idx="3">
                  <c:v>100</c:v>
                </c:pt>
              </c:numCache>
            </c:numRef>
          </c:xVal>
          <c:yVal>
            <c:numRef>
              <c:f>TS!$R$145:$U$145</c:f>
              <c:numCache>
                <c:formatCode>General</c:formatCode>
                <c:ptCount val="4"/>
                <c:pt idx="0">
                  <c:v>-4.1100000000000025E-2</c:v>
                </c:pt>
                <c:pt idx="1">
                  <c:v>-4.1100000000000025E-2</c:v>
                </c:pt>
                <c:pt idx="2">
                  <c:v>-4.4100000000000028E-2</c:v>
                </c:pt>
                <c:pt idx="3">
                  <c:v>-4.4599999999999973E-2</c:v>
                </c:pt>
              </c:numCache>
            </c:numRef>
          </c:yVal>
          <c:smooth val="1"/>
          <c:extLst>
            <c:ext xmlns:c16="http://schemas.microsoft.com/office/drawing/2014/chart" uri="{C3380CC4-5D6E-409C-BE32-E72D297353CC}">
              <c16:uniqueId val="{00000003-3279-4823-A3E0-536C9DB127D5}"/>
            </c:ext>
          </c:extLst>
        </c:ser>
        <c:dLbls>
          <c:showLegendKey val="0"/>
          <c:showVal val="0"/>
          <c:showCatName val="0"/>
          <c:showSerName val="0"/>
          <c:showPercent val="0"/>
          <c:showBubbleSize val="0"/>
        </c:dLbls>
        <c:axId val="1632290319"/>
        <c:axId val="1632280751"/>
      </c:scatterChart>
      <c:valAx>
        <c:axId val="16322903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chargers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280751"/>
        <c:crosses val="autoZero"/>
        <c:crossBetween val="midCat"/>
      </c:valAx>
      <c:valAx>
        <c:axId val="1632280751"/>
        <c:scaling>
          <c:orientation val="minMax"/>
          <c:max val="-3.5000000000000003E-2"/>
          <c:min val="-5.000000000000001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Additional degradation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29031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v>25%</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TS!$W$185:$AA$185</c:f>
              <c:numCache>
                <c:formatCode>General</c:formatCode>
                <c:ptCount val="5"/>
                <c:pt idx="0">
                  <c:v>6</c:v>
                </c:pt>
                <c:pt idx="1">
                  <c:v>20</c:v>
                </c:pt>
                <c:pt idx="2">
                  <c:v>30</c:v>
                </c:pt>
                <c:pt idx="3">
                  <c:v>40</c:v>
                </c:pt>
                <c:pt idx="4">
                  <c:v>50</c:v>
                </c:pt>
              </c:numCache>
            </c:numRef>
          </c:xVal>
          <c:yVal>
            <c:numRef>
              <c:f>TS!$W$194:$AA$194</c:f>
              <c:numCache>
                <c:formatCode>General</c:formatCode>
                <c:ptCount val="5"/>
                <c:pt idx="0">
                  <c:v>1802</c:v>
                </c:pt>
                <c:pt idx="1">
                  <c:v>1802</c:v>
                </c:pt>
                <c:pt idx="2">
                  <c:v>1802</c:v>
                </c:pt>
                <c:pt idx="3">
                  <c:v>1802</c:v>
                </c:pt>
                <c:pt idx="4">
                  <c:v>1802</c:v>
                </c:pt>
              </c:numCache>
            </c:numRef>
          </c:yVal>
          <c:smooth val="1"/>
          <c:extLst>
            <c:ext xmlns:c16="http://schemas.microsoft.com/office/drawing/2014/chart" uri="{C3380CC4-5D6E-409C-BE32-E72D297353CC}">
              <c16:uniqueId val="{00000000-A632-45B7-A07F-272FA75DD125}"/>
            </c:ext>
          </c:extLst>
        </c:ser>
        <c:ser>
          <c:idx val="1"/>
          <c:order val="1"/>
          <c:tx>
            <c:v>50%</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TS!$W$169:$AA$169</c:f>
              <c:numCache>
                <c:formatCode>General</c:formatCode>
                <c:ptCount val="5"/>
                <c:pt idx="0">
                  <c:v>11</c:v>
                </c:pt>
                <c:pt idx="1">
                  <c:v>20</c:v>
                </c:pt>
                <c:pt idx="2">
                  <c:v>30</c:v>
                </c:pt>
                <c:pt idx="3">
                  <c:v>40</c:v>
                </c:pt>
                <c:pt idx="4">
                  <c:v>50</c:v>
                </c:pt>
              </c:numCache>
            </c:numRef>
          </c:xVal>
          <c:yVal>
            <c:numRef>
              <c:f>TS!$W$178:$AA$178</c:f>
              <c:numCache>
                <c:formatCode>General</c:formatCode>
                <c:ptCount val="5"/>
                <c:pt idx="0">
                  <c:v>3683</c:v>
                </c:pt>
                <c:pt idx="1">
                  <c:v>3683</c:v>
                </c:pt>
                <c:pt idx="2">
                  <c:v>3683</c:v>
                </c:pt>
                <c:pt idx="3">
                  <c:v>3683</c:v>
                </c:pt>
                <c:pt idx="4">
                  <c:v>3683</c:v>
                </c:pt>
              </c:numCache>
            </c:numRef>
          </c:yVal>
          <c:smooth val="1"/>
          <c:extLst>
            <c:ext xmlns:c16="http://schemas.microsoft.com/office/drawing/2014/chart" uri="{C3380CC4-5D6E-409C-BE32-E72D297353CC}">
              <c16:uniqueId val="{00000001-A632-45B7-A07F-272FA75DD125}"/>
            </c:ext>
          </c:extLst>
        </c:ser>
        <c:ser>
          <c:idx val="2"/>
          <c:order val="2"/>
          <c:tx>
            <c:v>75%</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TS!$W$155:$AA$155</c:f>
              <c:numCache>
                <c:formatCode>General</c:formatCode>
                <c:ptCount val="5"/>
                <c:pt idx="0">
                  <c:v>16</c:v>
                </c:pt>
                <c:pt idx="1">
                  <c:v>20</c:v>
                </c:pt>
                <c:pt idx="2">
                  <c:v>24</c:v>
                </c:pt>
                <c:pt idx="3">
                  <c:v>30</c:v>
                </c:pt>
                <c:pt idx="4">
                  <c:v>50</c:v>
                </c:pt>
              </c:numCache>
            </c:numRef>
          </c:xVal>
          <c:yVal>
            <c:numRef>
              <c:f>TS!$W$164:$AA$164</c:f>
              <c:numCache>
                <c:formatCode>General</c:formatCode>
                <c:ptCount val="5"/>
                <c:pt idx="0">
                  <c:v>5740.2399999999989</c:v>
                </c:pt>
                <c:pt idx="1">
                  <c:v>5788</c:v>
                </c:pt>
                <c:pt idx="2">
                  <c:v>5788</c:v>
                </c:pt>
                <c:pt idx="3">
                  <c:v>5788</c:v>
                </c:pt>
                <c:pt idx="4">
                  <c:v>5788</c:v>
                </c:pt>
              </c:numCache>
            </c:numRef>
          </c:yVal>
          <c:smooth val="1"/>
          <c:extLst>
            <c:ext xmlns:c16="http://schemas.microsoft.com/office/drawing/2014/chart" uri="{C3380CC4-5D6E-409C-BE32-E72D297353CC}">
              <c16:uniqueId val="{00000002-A632-45B7-A07F-272FA75DD125}"/>
            </c:ext>
          </c:extLst>
        </c:ser>
        <c:ser>
          <c:idx val="3"/>
          <c:order val="3"/>
          <c:tx>
            <c:v>100%</c:v>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TS!$W$143:$Z$143</c:f>
              <c:numCache>
                <c:formatCode>General</c:formatCode>
                <c:ptCount val="4"/>
                <c:pt idx="0">
                  <c:v>22</c:v>
                </c:pt>
                <c:pt idx="1">
                  <c:v>25</c:v>
                </c:pt>
                <c:pt idx="2">
                  <c:v>50</c:v>
                </c:pt>
                <c:pt idx="3">
                  <c:v>100</c:v>
                </c:pt>
              </c:numCache>
            </c:numRef>
          </c:xVal>
          <c:yVal>
            <c:numRef>
              <c:f>TS!$W$152:$Z$152</c:f>
              <c:numCache>
                <c:formatCode>General</c:formatCode>
                <c:ptCount val="4"/>
                <c:pt idx="0">
                  <c:v>7553.7300000000005</c:v>
                </c:pt>
                <c:pt idx="1">
                  <c:v>7626.8750000000009</c:v>
                </c:pt>
                <c:pt idx="2">
                  <c:v>8467.2500000000018</c:v>
                </c:pt>
                <c:pt idx="3">
                  <c:v>8484</c:v>
                </c:pt>
              </c:numCache>
            </c:numRef>
          </c:yVal>
          <c:smooth val="1"/>
          <c:extLst>
            <c:ext xmlns:c16="http://schemas.microsoft.com/office/drawing/2014/chart" uri="{C3380CC4-5D6E-409C-BE32-E72D297353CC}">
              <c16:uniqueId val="{00000003-A632-45B7-A07F-272FA75DD125}"/>
            </c:ext>
          </c:extLst>
        </c:ser>
        <c:dLbls>
          <c:showLegendKey val="0"/>
          <c:showVal val="0"/>
          <c:showCatName val="0"/>
          <c:showSerName val="0"/>
          <c:showPercent val="0"/>
          <c:showBubbleSize val="0"/>
        </c:dLbls>
        <c:axId val="1464298559"/>
        <c:axId val="1464300639"/>
      </c:scatterChart>
      <c:scatterChart>
        <c:scatterStyle val="smoothMarker"/>
        <c:varyColors val="0"/>
        <c:ser>
          <c:idx val="4"/>
          <c:order val="4"/>
          <c:tx>
            <c:v>Investment</c:v>
          </c:tx>
          <c:spPr>
            <a:ln w="19050"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xVal>
            <c:numRef>
              <c:f>TS!$W$143:$Z$143</c:f>
              <c:numCache>
                <c:formatCode>General</c:formatCode>
                <c:ptCount val="4"/>
                <c:pt idx="0">
                  <c:v>22</c:v>
                </c:pt>
                <c:pt idx="1">
                  <c:v>25</c:v>
                </c:pt>
                <c:pt idx="2">
                  <c:v>50</c:v>
                </c:pt>
                <c:pt idx="3">
                  <c:v>100</c:v>
                </c:pt>
              </c:numCache>
            </c:numRef>
          </c:xVal>
          <c:yVal>
            <c:numRef>
              <c:f>TS!$AL$150:$AO$150</c:f>
              <c:numCache>
                <c:formatCode>General</c:formatCode>
                <c:ptCount val="4"/>
                <c:pt idx="0">
                  <c:v>22000</c:v>
                </c:pt>
                <c:pt idx="1">
                  <c:v>25000</c:v>
                </c:pt>
                <c:pt idx="2">
                  <c:v>50000</c:v>
                </c:pt>
                <c:pt idx="3">
                  <c:v>100000</c:v>
                </c:pt>
              </c:numCache>
            </c:numRef>
          </c:yVal>
          <c:smooth val="1"/>
          <c:extLst>
            <c:ext xmlns:c16="http://schemas.microsoft.com/office/drawing/2014/chart" uri="{C3380CC4-5D6E-409C-BE32-E72D297353CC}">
              <c16:uniqueId val="{00000004-A632-45B7-A07F-272FA75DD125}"/>
            </c:ext>
          </c:extLst>
        </c:ser>
        <c:dLbls>
          <c:showLegendKey val="0"/>
          <c:showVal val="0"/>
          <c:showCatName val="0"/>
          <c:showSerName val="0"/>
          <c:showPercent val="0"/>
          <c:showBubbleSize val="0"/>
        </c:dLbls>
        <c:axId val="363422671"/>
        <c:axId val="363422255"/>
      </c:scatterChart>
      <c:valAx>
        <c:axId val="14642985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chargers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4300639"/>
        <c:crosses val="autoZero"/>
        <c:crossBetween val="midCat"/>
      </c:valAx>
      <c:valAx>
        <c:axId val="14643006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Residual amount (CHF)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4298559"/>
        <c:crosses val="autoZero"/>
        <c:crossBetween val="midCat"/>
      </c:valAx>
      <c:valAx>
        <c:axId val="363422255"/>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Investment (CHF)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422671"/>
        <c:crosses val="max"/>
        <c:crossBetween val="midCat"/>
      </c:valAx>
      <c:valAx>
        <c:axId val="363422671"/>
        <c:scaling>
          <c:orientation val="minMax"/>
        </c:scaling>
        <c:delete val="1"/>
        <c:axPos val="b"/>
        <c:numFmt formatCode="General" sourceLinked="1"/>
        <c:majorTickMark val="out"/>
        <c:minorTickMark val="none"/>
        <c:tickLblPos val="nextTo"/>
        <c:crossAx val="36342225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3"/>
          <c:order val="0"/>
          <c:tx>
            <c:v>25%</c:v>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'FCR+TS'!$P$44:$P$47</c:f>
              <c:numCache>
                <c:formatCode>General</c:formatCode>
                <c:ptCount val="4"/>
                <c:pt idx="0">
                  <c:v>50</c:v>
                </c:pt>
                <c:pt idx="1">
                  <c:v>40</c:v>
                </c:pt>
                <c:pt idx="2">
                  <c:v>20</c:v>
                </c:pt>
                <c:pt idx="3">
                  <c:v>15</c:v>
                </c:pt>
              </c:numCache>
            </c:numRef>
          </c:xVal>
          <c:yVal>
            <c:numRef>
              <c:f>'FCR+TS'!$I$44:$I$47</c:f>
              <c:numCache>
                <c:formatCode>General</c:formatCode>
                <c:ptCount val="4"/>
                <c:pt idx="0">
                  <c:v>2.7900000000000036E-2</c:v>
                </c:pt>
                <c:pt idx="1">
                  <c:v>2.7900000000000036E-2</c:v>
                </c:pt>
                <c:pt idx="2">
                  <c:v>2.7900000000000036E-2</c:v>
                </c:pt>
                <c:pt idx="3">
                  <c:v>2.8900000000000037E-2</c:v>
                </c:pt>
              </c:numCache>
            </c:numRef>
          </c:yVal>
          <c:smooth val="1"/>
          <c:extLst>
            <c:ext xmlns:c16="http://schemas.microsoft.com/office/drawing/2014/chart" uri="{C3380CC4-5D6E-409C-BE32-E72D297353CC}">
              <c16:uniqueId val="{00000000-4839-4202-A2E5-498CA6E939B4}"/>
            </c:ext>
          </c:extLst>
        </c:ser>
        <c:ser>
          <c:idx val="2"/>
          <c:order val="1"/>
          <c:tx>
            <c:v>50%</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'FCR+TS'!$P$29:$P$32</c:f>
              <c:numCache>
                <c:formatCode>General</c:formatCode>
                <c:ptCount val="4"/>
                <c:pt idx="0">
                  <c:v>50</c:v>
                </c:pt>
                <c:pt idx="1">
                  <c:v>40</c:v>
                </c:pt>
                <c:pt idx="2">
                  <c:v>30</c:v>
                </c:pt>
                <c:pt idx="3">
                  <c:v>25</c:v>
                </c:pt>
              </c:numCache>
            </c:numRef>
          </c:xVal>
          <c:yVal>
            <c:numRef>
              <c:f>'FCR+TS'!$I$29:$I$32</c:f>
              <c:numCache>
                <c:formatCode>General</c:formatCode>
                <c:ptCount val="4"/>
                <c:pt idx="0">
                  <c:v>2.8900000000000037E-2</c:v>
                </c:pt>
                <c:pt idx="1">
                  <c:v>2.8900000000000037E-2</c:v>
                </c:pt>
                <c:pt idx="2">
                  <c:v>2.8900000000000037E-2</c:v>
                </c:pt>
                <c:pt idx="3">
                  <c:v>2.7900000000000036E-2</c:v>
                </c:pt>
              </c:numCache>
            </c:numRef>
          </c:yVal>
          <c:smooth val="1"/>
          <c:extLst>
            <c:ext xmlns:c16="http://schemas.microsoft.com/office/drawing/2014/chart" uri="{C3380CC4-5D6E-409C-BE32-E72D297353CC}">
              <c16:uniqueId val="{00000001-4839-4202-A2E5-498CA6E939B4}"/>
            </c:ext>
          </c:extLst>
        </c:ser>
        <c:ser>
          <c:idx val="1"/>
          <c:order val="2"/>
          <c:tx>
            <c:v>75%</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'FCR+TS'!$P$35:$P$38</c:f>
              <c:numCache>
                <c:formatCode>General</c:formatCode>
                <c:ptCount val="4"/>
                <c:pt idx="0">
                  <c:v>50</c:v>
                </c:pt>
                <c:pt idx="1">
                  <c:v>40</c:v>
                </c:pt>
                <c:pt idx="2">
                  <c:v>30</c:v>
                </c:pt>
                <c:pt idx="3">
                  <c:v>35</c:v>
                </c:pt>
              </c:numCache>
            </c:numRef>
          </c:xVal>
          <c:yVal>
            <c:numRef>
              <c:f>'FCR+TS'!$I$35:$I$38</c:f>
              <c:numCache>
                <c:formatCode>General</c:formatCode>
                <c:ptCount val="4"/>
                <c:pt idx="0">
                  <c:v>2.8900000000000037E-2</c:v>
                </c:pt>
                <c:pt idx="1">
                  <c:v>2.7900000000000036E-2</c:v>
                </c:pt>
                <c:pt idx="3">
                  <c:v>2.7900000000000036E-2</c:v>
                </c:pt>
              </c:numCache>
            </c:numRef>
          </c:yVal>
          <c:smooth val="1"/>
          <c:extLst>
            <c:ext xmlns:c16="http://schemas.microsoft.com/office/drawing/2014/chart" uri="{C3380CC4-5D6E-409C-BE32-E72D297353CC}">
              <c16:uniqueId val="{00000002-4839-4202-A2E5-498CA6E939B4}"/>
            </c:ext>
          </c:extLst>
        </c:ser>
        <c:ser>
          <c:idx val="0"/>
          <c:order val="3"/>
          <c:tx>
            <c:v>100%</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'FCR+TS'!$P$40:$P$42</c:f>
              <c:numCache>
                <c:formatCode>General</c:formatCode>
                <c:ptCount val="3"/>
                <c:pt idx="0">
                  <c:v>50</c:v>
                </c:pt>
                <c:pt idx="1">
                  <c:v>45</c:v>
                </c:pt>
                <c:pt idx="2">
                  <c:v>60</c:v>
                </c:pt>
              </c:numCache>
            </c:numRef>
          </c:xVal>
          <c:yVal>
            <c:numRef>
              <c:f>'FCR+TS'!$I$40:$I$42</c:f>
              <c:numCache>
                <c:formatCode>General</c:formatCode>
                <c:ptCount val="3"/>
                <c:pt idx="0">
                  <c:v>2.7900000000000036E-2</c:v>
                </c:pt>
                <c:pt idx="1">
                  <c:v>2.7900000000000036E-2</c:v>
                </c:pt>
                <c:pt idx="2">
                  <c:v>2.6900000000000035E-2</c:v>
                </c:pt>
              </c:numCache>
            </c:numRef>
          </c:yVal>
          <c:smooth val="1"/>
          <c:extLst>
            <c:ext xmlns:c16="http://schemas.microsoft.com/office/drawing/2014/chart" uri="{C3380CC4-5D6E-409C-BE32-E72D297353CC}">
              <c16:uniqueId val="{00000003-4839-4202-A2E5-498CA6E939B4}"/>
            </c:ext>
          </c:extLst>
        </c:ser>
        <c:dLbls>
          <c:showLegendKey val="0"/>
          <c:showVal val="0"/>
          <c:showCatName val="0"/>
          <c:showSerName val="0"/>
          <c:showPercent val="0"/>
          <c:showBubbleSize val="0"/>
        </c:dLbls>
        <c:axId val="1461097504"/>
        <c:axId val="1461114560"/>
      </c:scatterChart>
      <c:valAx>
        <c:axId val="14610975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chargers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114560"/>
        <c:crosses val="autoZero"/>
        <c:crossBetween val="midCat"/>
      </c:valAx>
      <c:valAx>
        <c:axId val="146111456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Additional degradation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09750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386597317537139"/>
          <c:y val="0.20420420420420421"/>
          <c:w val="0.77243372101423102"/>
          <c:h val="0.55988933815705466"/>
        </c:manualLayout>
      </c:layout>
      <c:scatterChart>
        <c:scatterStyle val="smoothMarker"/>
        <c:varyColors val="0"/>
        <c:ser>
          <c:idx val="3"/>
          <c:order val="0"/>
          <c:tx>
            <c:v>25%</c:v>
          </c:tx>
          <c:spPr>
            <a:ln w="19050"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xVal>
            <c:numRef>
              <c:f>'TS+FCR'!$B$54:$E$54</c:f>
              <c:numCache>
                <c:formatCode>General</c:formatCode>
                <c:ptCount val="4"/>
                <c:pt idx="0">
                  <c:v>15</c:v>
                </c:pt>
                <c:pt idx="1">
                  <c:v>20</c:v>
                </c:pt>
                <c:pt idx="2">
                  <c:v>40</c:v>
                </c:pt>
                <c:pt idx="3">
                  <c:v>50</c:v>
                </c:pt>
              </c:numCache>
            </c:numRef>
          </c:xVal>
          <c:yVal>
            <c:numRef>
              <c:f>'TS+FCR'!$B$62:$E$62</c:f>
              <c:numCache>
                <c:formatCode>General</c:formatCode>
                <c:ptCount val="4"/>
                <c:pt idx="0">
                  <c:v>3349.2</c:v>
                </c:pt>
                <c:pt idx="1">
                  <c:v>3898.6000000000004</c:v>
                </c:pt>
                <c:pt idx="2">
                  <c:v>5995.2</c:v>
                </c:pt>
                <c:pt idx="3">
                  <c:v>7093.5</c:v>
                </c:pt>
              </c:numCache>
            </c:numRef>
          </c:yVal>
          <c:smooth val="1"/>
          <c:extLst>
            <c:ext xmlns:c16="http://schemas.microsoft.com/office/drawing/2014/chart" uri="{C3380CC4-5D6E-409C-BE32-E72D297353CC}">
              <c16:uniqueId val="{00000000-4FFC-46CE-882E-A5EC69B52F20}"/>
            </c:ext>
          </c:extLst>
        </c:ser>
        <c:ser>
          <c:idx val="2"/>
          <c:order val="1"/>
          <c:tx>
            <c:v>50%</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'TS+FCR'!$B$43:$E$43</c:f>
              <c:numCache>
                <c:formatCode>General</c:formatCode>
                <c:ptCount val="4"/>
                <c:pt idx="0">
                  <c:v>25</c:v>
                </c:pt>
                <c:pt idx="1">
                  <c:v>30</c:v>
                </c:pt>
                <c:pt idx="2">
                  <c:v>40</c:v>
                </c:pt>
                <c:pt idx="3">
                  <c:v>50</c:v>
                </c:pt>
              </c:numCache>
            </c:numRef>
          </c:xVal>
          <c:yVal>
            <c:numRef>
              <c:f>'TS+FCR'!$B$51:$E$51</c:f>
              <c:numCache>
                <c:formatCode>General</c:formatCode>
                <c:ptCount val="4"/>
                <c:pt idx="0">
                  <c:v>6178.25</c:v>
                </c:pt>
                <c:pt idx="1">
                  <c:v>6687.3999999999987</c:v>
                </c:pt>
                <c:pt idx="2">
                  <c:v>7730.1999999999989</c:v>
                </c:pt>
                <c:pt idx="3">
                  <c:v>8791.9999999999982</c:v>
                </c:pt>
              </c:numCache>
            </c:numRef>
          </c:yVal>
          <c:smooth val="1"/>
          <c:extLst>
            <c:ext xmlns:c16="http://schemas.microsoft.com/office/drawing/2014/chart" uri="{C3380CC4-5D6E-409C-BE32-E72D297353CC}">
              <c16:uniqueId val="{00000001-4FFC-46CE-882E-A5EC69B52F20}"/>
            </c:ext>
          </c:extLst>
        </c:ser>
        <c:ser>
          <c:idx val="1"/>
          <c:order val="2"/>
          <c:tx>
            <c:v>75%</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'TS+FCR'!$B$32:$D$32</c:f>
              <c:numCache>
                <c:formatCode>General</c:formatCode>
                <c:ptCount val="3"/>
                <c:pt idx="0">
                  <c:v>35</c:v>
                </c:pt>
                <c:pt idx="1">
                  <c:v>40</c:v>
                </c:pt>
                <c:pt idx="2">
                  <c:v>50</c:v>
                </c:pt>
              </c:numCache>
            </c:numRef>
          </c:xVal>
          <c:yVal>
            <c:numRef>
              <c:f>'TS+FCR'!$B$40:$D$40</c:f>
              <c:numCache>
                <c:formatCode>General</c:formatCode>
                <c:ptCount val="3"/>
                <c:pt idx="0">
                  <c:v>8967.5499999999993</c:v>
                </c:pt>
                <c:pt idx="1">
                  <c:v>9502.2000000000007</c:v>
                </c:pt>
                <c:pt idx="2">
                  <c:v>10547.999999999998</c:v>
                </c:pt>
              </c:numCache>
            </c:numRef>
          </c:yVal>
          <c:smooth val="1"/>
          <c:extLst>
            <c:ext xmlns:c16="http://schemas.microsoft.com/office/drawing/2014/chart" uri="{C3380CC4-5D6E-409C-BE32-E72D297353CC}">
              <c16:uniqueId val="{00000002-4FFC-46CE-882E-A5EC69B52F20}"/>
            </c:ext>
          </c:extLst>
        </c:ser>
        <c:ser>
          <c:idx val="0"/>
          <c:order val="3"/>
          <c:tx>
            <c:v>100%</c:v>
          </c:tx>
          <c:spPr>
            <a:ln w="19050" cap="rnd">
              <a:solidFill>
                <a:schemeClr val="accent6"/>
              </a:solidFill>
              <a:round/>
            </a:ln>
            <a:effectLst/>
          </c:spPr>
          <c:marker>
            <c:symbol val="circle"/>
            <c:size val="5"/>
            <c:spPr>
              <a:solidFill>
                <a:schemeClr val="accent6"/>
              </a:solidFill>
              <a:ln w="9525">
                <a:solidFill>
                  <a:schemeClr val="accent6"/>
                </a:solidFill>
              </a:ln>
              <a:effectLst/>
            </c:spPr>
          </c:marker>
          <c:xVal>
            <c:numRef>
              <c:f>'TS+FCR'!$B$21:$D$21</c:f>
              <c:numCache>
                <c:formatCode>General</c:formatCode>
                <c:ptCount val="3"/>
                <c:pt idx="0">
                  <c:v>45</c:v>
                </c:pt>
                <c:pt idx="1">
                  <c:v>50</c:v>
                </c:pt>
                <c:pt idx="2">
                  <c:v>60</c:v>
                </c:pt>
              </c:numCache>
            </c:numRef>
          </c:xVal>
          <c:yVal>
            <c:numRef>
              <c:f>'TS+FCR'!$B$29:$D$29</c:f>
              <c:numCache>
                <c:formatCode>General</c:formatCode>
                <c:ptCount val="3"/>
                <c:pt idx="0">
                  <c:v>11671.85</c:v>
                </c:pt>
                <c:pt idx="1">
                  <c:v>12225.5</c:v>
                </c:pt>
                <c:pt idx="2">
                  <c:v>13313.8</c:v>
                </c:pt>
              </c:numCache>
            </c:numRef>
          </c:yVal>
          <c:smooth val="1"/>
          <c:extLst>
            <c:ext xmlns:c16="http://schemas.microsoft.com/office/drawing/2014/chart" uri="{C3380CC4-5D6E-409C-BE32-E72D297353CC}">
              <c16:uniqueId val="{00000003-4FFC-46CE-882E-A5EC69B52F20}"/>
            </c:ext>
          </c:extLst>
        </c:ser>
        <c:dLbls>
          <c:showLegendKey val="0"/>
          <c:showVal val="0"/>
          <c:showCatName val="0"/>
          <c:showSerName val="0"/>
          <c:showPercent val="0"/>
          <c:showBubbleSize val="0"/>
        </c:dLbls>
        <c:axId val="1492180271"/>
        <c:axId val="1492172783"/>
      </c:scatterChart>
      <c:valAx>
        <c:axId val="14921802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chargers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2172783"/>
        <c:crosses val="autoZero"/>
        <c:crossBetween val="midCat"/>
      </c:valAx>
      <c:valAx>
        <c:axId val="14921727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Residual</a:t>
                </a:r>
                <a:r>
                  <a:rPr lang="en-US" baseline="0"/>
                  <a:t> amt. (CHF)</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2180271"/>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2"/>
          <c:order val="0"/>
          <c:tx>
            <c:v>FCR (CHF 1000 charger)</c:v>
          </c:tx>
          <c:spPr>
            <a:ln w="19050" cap="rnd">
              <a:solidFill>
                <a:schemeClr val="accent4"/>
              </a:solidFill>
              <a:round/>
            </a:ln>
            <a:effectLst/>
          </c:spPr>
          <c:marker>
            <c:symbol val="none"/>
          </c:marker>
          <c:xVal>
            <c:numRef>
              <c:f>'TS+FCR'!$R$2:$R$22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FCR!$H$84:$H$114</c:f>
              <c:numCache>
                <c:formatCode>General</c:formatCode>
                <c:ptCount val="31"/>
                <c:pt idx="0">
                  <c:v>-84000</c:v>
                </c:pt>
                <c:pt idx="1">
                  <c:v>-81667.330148571433</c:v>
                </c:pt>
                <c:pt idx="2">
                  <c:v>-79445.739813877561</c:v>
                </c:pt>
                <c:pt idx="3">
                  <c:v>-77329.939495121493</c:v>
                </c:pt>
                <c:pt idx="4">
                  <c:v>-75314.891572496665</c:v>
                </c:pt>
                <c:pt idx="5">
                  <c:v>-73395.798312853964</c:v>
                </c:pt>
                <c:pt idx="6">
                  <c:v>-71568.090446527582</c:v>
                </c:pt>
                <c:pt idx="7">
                  <c:v>-69827.416288121516</c:v>
                </c:pt>
                <c:pt idx="8">
                  <c:v>-68169.631375353827</c:v>
                </c:pt>
                <c:pt idx="9">
                  <c:v>-66590.788601289358</c:v>
                </c:pt>
                <c:pt idx="10">
                  <c:v>-65087.128816466058</c:v>
                </c:pt>
                <c:pt idx="11">
                  <c:v>-63655.071878539107</c:v>
                </c:pt>
                <c:pt idx="12">
                  <c:v>-62291.208128132486</c:v>
                </c:pt>
                <c:pt idx="13">
                  <c:v>-60992.290270602374</c:v>
                </c:pt>
                <c:pt idx="14">
                  <c:v>-59755.225644383216</c:v>
                </c:pt>
                <c:pt idx="15">
                  <c:v>-58577.068857507831</c:v>
                </c:pt>
                <c:pt idx="16">
                  <c:v>-57455.01477476937</c:v>
                </c:pt>
                <c:pt idx="17">
                  <c:v>-56386.391838827978</c:v>
                </c:pt>
                <c:pt idx="18">
                  <c:v>-55368.655709359984</c:v>
                </c:pt>
                <c:pt idx="19">
                  <c:v>-54399.38320510475</c:v>
                </c:pt>
                <c:pt idx="20">
                  <c:v>-53476.266534385482</c:v>
                </c:pt>
                <c:pt idx="21">
                  <c:v>-52597.107800367128</c:v>
                </c:pt>
                <c:pt idx="22">
                  <c:v>-51759.813767968699</c:v>
                </c:pt>
                <c:pt idx="23">
                  <c:v>-50962.390879970197</c:v>
                </c:pt>
                <c:pt idx="24">
                  <c:v>-50202.940510447814</c:v>
                </c:pt>
                <c:pt idx="25">
                  <c:v>-49479.654444236017</c:v>
                </c:pt>
                <c:pt idx="26">
                  <c:v>-48790.810571653354</c:v>
                </c:pt>
                <c:pt idx="27">
                  <c:v>-48134.768788241294</c:v>
                </c:pt>
                <c:pt idx="28">
                  <c:v>-47509.96708975362</c:v>
                </c:pt>
                <c:pt idx="29">
                  <c:v>-46914.91785309869</c:v>
                </c:pt>
                <c:pt idx="30">
                  <c:v>-46348.204294379706</c:v>
                </c:pt>
              </c:numCache>
            </c:numRef>
          </c:yVal>
          <c:smooth val="1"/>
          <c:extLst>
            <c:ext xmlns:c16="http://schemas.microsoft.com/office/drawing/2014/chart" uri="{C3380CC4-5D6E-409C-BE32-E72D297353CC}">
              <c16:uniqueId val="{00000000-A1A1-4F9E-BAED-D6717F6945F8}"/>
            </c:ext>
          </c:extLst>
        </c:ser>
        <c:ser>
          <c:idx val="1"/>
          <c:order val="1"/>
          <c:tx>
            <c:v>TS (CHF 1000 charger)</c:v>
          </c:tx>
          <c:spPr>
            <a:ln w="19050" cap="rnd">
              <a:solidFill>
                <a:schemeClr val="accent5"/>
              </a:solidFill>
              <a:round/>
            </a:ln>
            <a:effectLst/>
          </c:spPr>
          <c:marker>
            <c:symbol val="none"/>
          </c:marker>
          <c:xVal>
            <c:numRef>
              <c:f>TS!$Q$2:$Q$22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TS!$R$2:$R$32</c:f>
              <c:numCache>
                <c:formatCode>General</c:formatCode>
                <c:ptCount val="31"/>
                <c:pt idx="0">
                  <c:v>-22000</c:v>
                </c:pt>
                <c:pt idx="1">
                  <c:v>-17683.582857142857</c:v>
                </c:pt>
                <c:pt idx="2">
                  <c:v>-13572.709387755103</c:v>
                </c:pt>
                <c:pt idx="3">
                  <c:v>-9657.5917978620037</c:v>
                </c:pt>
                <c:pt idx="4">
                  <c:v>-5928.9083789161941</c:v>
                </c:pt>
                <c:pt idx="5">
                  <c:v>-2377.7813132535193</c:v>
                </c:pt>
                <c:pt idx="6">
                  <c:v>1004.2444635680763</c:v>
                </c:pt>
                <c:pt idx="7">
                  <c:v>4225.2213938743571</c:v>
                </c:pt>
                <c:pt idx="8">
                  <c:v>7292.8184703565294</c:v>
                </c:pt>
                <c:pt idx="9">
                  <c:v>10214.339495577646</c:v>
                </c:pt>
                <c:pt idx="10">
                  <c:v>12996.740471978708</c:v>
                </c:pt>
                <c:pt idx="11">
                  <c:v>15646.646163789244</c:v>
                </c:pt>
                <c:pt idx="12">
                  <c:v>18170.365870275469</c:v>
                </c:pt>
                <c:pt idx="13">
                  <c:v>20573.908447881397</c:v>
                </c:pt>
                <c:pt idx="14">
                  <c:v>22862.996617029901</c:v>
                </c:pt>
                <c:pt idx="15">
                  <c:v>25043.080587647524</c:v>
                </c:pt>
                <c:pt idx="16">
                  <c:v>27119.351035854783</c:v>
                </c:pt>
                <c:pt idx="17">
                  <c:v>29096.751462718839</c:v>
                </c:pt>
                <c:pt idx="18">
                  <c:v>30979.989964494132</c:v>
                </c:pt>
                <c:pt idx="19">
                  <c:v>32773.550442375359</c:v>
                </c:pt>
                <c:pt idx="20">
                  <c:v>34481.703278452718</c:v>
                </c:pt>
                <c:pt idx="21">
                  <c:v>36108.515503288305</c:v>
                </c:pt>
                <c:pt idx="22">
                  <c:v>37657.860479322197</c:v>
                </c:pt>
                <c:pt idx="23">
                  <c:v>39133.427123163994</c:v>
                </c:pt>
                <c:pt idx="24">
                  <c:v>40538.728688727613</c:v>
                </c:pt>
                <c:pt idx="25">
                  <c:v>41877.111132121536</c:v>
                </c:pt>
                <c:pt idx="26">
                  <c:v>43151.761078210984</c:v>
                </c:pt>
                <c:pt idx="27">
                  <c:v>44365.713407819982</c:v>
                </c:pt>
                <c:pt idx="28">
                  <c:v>45521.858483638076</c:v>
                </c:pt>
                <c:pt idx="29">
                  <c:v>46622.94903203626</c:v>
                </c:pt>
                <c:pt idx="30">
                  <c:v>47671.606697177391</c:v>
                </c:pt>
              </c:numCache>
            </c:numRef>
          </c:yVal>
          <c:smooth val="1"/>
          <c:extLst>
            <c:ext xmlns:c16="http://schemas.microsoft.com/office/drawing/2014/chart" uri="{C3380CC4-5D6E-409C-BE32-E72D297353CC}">
              <c16:uniqueId val="{00000001-A1A1-4F9E-BAED-D6717F6945F8}"/>
            </c:ext>
          </c:extLst>
        </c:ser>
        <c:ser>
          <c:idx val="0"/>
          <c:order val="2"/>
          <c:tx>
            <c:v>TS+FCR (CHF 1000 charger)</c:v>
          </c:tx>
          <c:spPr>
            <a:ln w="19050" cap="rnd">
              <a:solidFill>
                <a:schemeClr val="accent6"/>
              </a:solidFill>
              <a:round/>
            </a:ln>
            <a:effectLst/>
          </c:spPr>
          <c:marker>
            <c:symbol val="none"/>
          </c:marker>
          <c:xVal>
            <c:numRef>
              <c:f>'TS+FCR'!$R$2:$R$22</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'TS+FCR'!$S$2:$S$32</c:f>
              <c:numCache>
                <c:formatCode>General</c:formatCode>
                <c:ptCount val="31"/>
                <c:pt idx="0">
                  <c:v>-45000</c:v>
                </c:pt>
                <c:pt idx="1">
                  <c:v>-38330.37142857143</c:v>
                </c:pt>
                <c:pt idx="2">
                  <c:v>-31978.344217687078</c:v>
                </c:pt>
                <c:pt idx="3">
                  <c:v>-25928.794493035311</c:v>
                </c:pt>
                <c:pt idx="4">
                  <c:v>-20167.318564795536</c:v>
                </c:pt>
                <c:pt idx="5">
                  <c:v>-14680.198633138607</c:v>
                </c:pt>
                <c:pt idx="6">
                  <c:v>-9454.3701267986726</c:v>
                </c:pt>
                <c:pt idx="7">
                  <c:v>-4477.3905969511179</c:v>
                </c:pt>
                <c:pt idx="8">
                  <c:v>262.58990766560146</c:v>
                </c:pt>
                <c:pt idx="9">
                  <c:v>4776.8570549196193</c:v>
                </c:pt>
                <c:pt idx="10">
                  <c:v>9076.1590999234468</c:v>
                </c:pt>
                <c:pt idx="11">
                  <c:v>13170.732476117568</c:v>
                </c:pt>
                <c:pt idx="12">
                  <c:v>17070.326167731015</c:v>
                </c:pt>
                <c:pt idx="13">
                  <c:v>20784.224921648583</c:v>
                </c:pt>
                <c:pt idx="14">
                  <c:v>24321.27135395103</c:v>
                </c:pt>
                <c:pt idx="15">
                  <c:v>27689.887003762884</c:v>
                </c:pt>
                <c:pt idx="16">
                  <c:v>30898.092384536078</c:v>
                </c:pt>
                <c:pt idx="17">
                  <c:v>33953.52608051055</c:v>
                </c:pt>
                <c:pt idx="18">
                  <c:v>36863.462933819566</c:v>
                </c:pt>
                <c:pt idx="19">
                  <c:v>39634.831365542443</c:v>
                </c:pt>
                <c:pt idx="20">
                  <c:v>42274.229871945179</c:v>
                </c:pt>
                <c:pt idx="21">
                  <c:v>44787.942735185883</c:v>
                </c:pt>
                <c:pt idx="22">
                  <c:v>47181.954985891316</c:v>
                </c:pt>
                <c:pt idx="23">
                  <c:v>49461.966653229822</c:v>
                </c:pt>
                <c:pt idx="24">
                  <c:v>51633.406336409353</c:v>
                </c:pt>
                <c:pt idx="25">
                  <c:v>53701.444129913667</c:v>
                </c:pt>
                <c:pt idx="26">
                  <c:v>55671.003933251108</c:v>
                </c:pt>
                <c:pt idx="27">
                  <c:v>57546.775174524861</c:v>
                </c:pt>
                <c:pt idx="28">
                  <c:v>59333.223975737958</c:v>
                </c:pt>
                <c:pt idx="29">
                  <c:v>61034.603786417101</c:v>
                </c:pt>
                <c:pt idx="30">
                  <c:v>62654.96551087343</c:v>
                </c:pt>
              </c:numCache>
            </c:numRef>
          </c:yVal>
          <c:smooth val="1"/>
          <c:extLst>
            <c:ext xmlns:c16="http://schemas.microsoft.com/office/drawing/2014/chart" uri="{C3380CC4-5D6E-409C-BE32-E72D297353CC}">
              <c16:uniqueId val="{00000002-A1A1-4F9E-BAED-D6717F6945F8}"/>
            </c:ext>
          </c:extLst>
        </c:ser>
        <c:ser>
          <c:idx val="3"/>
          <c:order val="3"/>
          <c:tx>
            <c:v>FCR (CHF 100 charger)</c:v>
          </c:tx>
          <c:spPr>
            <a:ln w="19050" cap="rnd">
              <a:solidFill>
                <a:schemeClr val="accent4"/>
              </a:solidFill>
              <a:prstDash val="dash"/>
              <a:round/>
            </a:ln>
            <a:effectLst/>
          </c:spPr>
          <c:marker>
            <c:symbol val="none"/>
          </c:marker>
          <c:xVal>
            <c:numRef>
              <c:f>'TS+FCR'!$AF$3:$AF$23</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'TS+FCR'!$AI$3:$AI$23</c:f>
              <c:numCache>
                <c:formatCode>General</c:formatCode>
                <c:ptCount val="21"/>
                <c:pt idx="0">
                  <c:v>-8400</c:v>
                </c:pt>
                <c:pt idx="1">
                  <c:v>-6067.3301485714328</c:v>
                </c:pt>
                <c:pt idx="2">
                  <c:v>-3845.7398138775588</c:v>
                </c:pt>
                <c:pt idx="3">
                  <c:v>-1729.9394951214886</c:v>
                </c:pt>
                <c:pt idx="4">
                  <c:v>285.10842750334064</c:v>
                </c:pt>
                <c:pt idx="5">
                  <c:v>2204.2016871460346</c:v>
                </c:pt>
                <c:pt idx="6">
                  <c:v>4031.9095534724102</c:v>
                </c:pt>
                <c:pt idx="7">
                  <c:v>5772.5837118784821</c:v>
                </c:pt>
                <c:pt idx="8">
                  <c:v>7430.3686246461693</c:v>
                </c:pt>
                <c:pt idx="9">
                  <c:v>9009.2113987106331</c:v>
                </c:pt>
                <c:pt idx="10">
                  <c:v>10512.871183533933</c:v>
                </c:pt>
                <c:pt idx="11">
                  <c:v>11944.928121460884</c:v>
                </c:pt>
                <c:pt idx="12">
                  <c:v>13308.791871867505</c:v>
                </c:pt>
                <c:pt idx="13">
                  <c:v>14607.709729397619</c:v>
                </c:pt>
                <c:pt idx="14">
                  <c:v>15844.774355616775</c:v>
                </c:pt>
                <c:pt idx="15">
                  <c:v>17022.931142492162</c:v>
                </c:pt>
                <c:pt idx="16">
                  <c:v>18144.985225230626</c:v>
                </c:pt>
                <c:pt idx="17">
                  <c:v>19213.608161172022</c:v>
                </c:pt>
                <c:pt idx="18">
                  <c:v>20231.344290640016</c:v>
                </c:pt>
                <c:pt idx="19">
                  <c:v>21200.61679489525</c:v>
                </c:pt>
                <c:pt idx="20">
                  <c:v>22123.733465614518</c:v>
                </c:pt>
              </c:numCache>
            </c:numRef>
          </c:yVal>
          <c:smooth val="1"/>
          <c:extLst>
            <c:ext xmlns:c16="http://schemas.microsoft.com/office/drawing/2014/chart" uri="{C3380CC4-5D6E-409C-BE32-E72D297353CC}">
              <c16:uniqueId val="{00000003-A1A1-4F9E-BAED-D6717F6945F8}"/>
            </c:ext>
          </c:extLst>
        </c:ser>
        <c:ser>
          <c:idx val="4"/>
          <c:order val="4"/>
          <c:tx>
            <c:v>TS (CHF 100 charger)</c:v>
          </c:tx>
          <c:spPr>
            <a:ln w="19050" cap="rnd">
              <a:solidFill>
                <a:schemeClr val="accent5"/>
              </a:solidFill>
              <a:prstDash val="dash"/>
              <a:round/>
            </a:ln>
            <a:effectLst/>
          </c:spPr>
          <c:marker>
            <c:symbol val="none"/>
          </c:marker>
          <c:xVal>
            <c:numRef>
              <c:f>'TS+FCR'!$AF$3:$AF$23</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'TS+FCR'!$AH$3:$AH$23</c:f>
              <c:numCache>
                <c:formatCode>General</c:formatCode>
                <c:ptCount val="21"/>
                <c:pt idx="0">
                  <c:v>-2200</c:v>
                </c:pt>
                <c:pt idx="1">
                  <c:v>2116.4171428571417</c:v>
                </c:pt>
                <c:pt idx="2">
                  <c:v>6227.2906122448958</c:v>
                </c:pt>
                <c:pt idx="3">
                  <c:v>10142.408202137995</c:v>
                </c:pt>
                <c:pt idx="4">
                  <c:v>13871.091621083804</c:v>
                </c:pt>
                <c:pt idx="5">
                  <c:v>17422.218686746477</c:v>
                </c:pt>
                <c:pt idx="6">
                  <c:v>20804.244463568073</c:v>
                </c:pt>
                <c:pt idx="7">
                  <c:v>24025.221393874355</c:v>
                </c:pt>
                <c:pt idx="8">
                  <c:v>27092.818470356528</c:v>
                </c:pt>
                <c:pt idx="9">
                  <c:v>30014.339495577646</c:v>
                </c:pt>
                <c:pt idx="10">
                  <c:v>32796.740471978708</c:v>
                </c:pt>
                <c:pt idx="11">
                  <c:v>35446.646163789243</c:v>
                </c:pt>
                <c:pt idx="12">
                  <c:v>37970.365870275469</c:v>
                </c:pt>
                <c:pt idx="13">
                  <c:v>40373.908447881397</c:v>
                </c:pt>
                <c:pt idx="14">
                  <c:v>42662.996617029901</c:v>
                </c:pt>
                <c:pt idx="15">
                  <c:v>44843.080587647521</c:v>
                </c:pt>
                <c:pt idx="16">
                  <c:v>46919.351035854779</c:v>
                </c:pt>
                <c:pt idx="17">
                  <c:v>48896.751462718836</c:v>
                </c:pt>
                <c:pt idx="18">
                  <c:v>50779.989964494125</c:v>
                </c:pt>
                <c:pt idx="19">
                  <c:v>52573.550442375359</c:v>
                </c:pt>
                <c:pt idx="20">
                  <c:v>54281.703278452718</c:v>
                </c:pt>
              </c:numCache>
            </c:numRef>
          </c:yVal>
          <c:smooth val="1"/>
          <c:extLst>
            <c:ext xmlns:c16="http://schemas.microsoft.com/office/drawing/2014/chart" uri="{C3380CC4-5D6E-409C-BE32-E72D297353CC}">
              <c16:uniqueId val="{00000004-A1A1-4F9E-BAED-D6717F6945F8}"/>
            </c:ext>
          </c:extLst>
        </c:ser>
        <c:ser>
          <c:idx val="5"/>
          <c:order val="5"/>
          <c:tx>
            <c:v>TS+FCR (CHF 100 charger)</c:v>
          </c:tx>
          <c:spPr>
            <a:ln w="19050" cap="rnd">
              <a:solidFill>
                <a:schemeClr val="accent6"/>
              </a:solidFill>
              <a:prstDash val="dash"/>
              <a:round/>
            </a:ln>
            <a:effectLst/>
          </c:spPr>
          <c:marker>
            <c:symbol val="none"/>
          </c:marker>
          <c:xVal>
            <c:numRef>
              <c:f>'TS+FCR'!$AF$3:$AF$23</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'TS+FCR'!$AG$3:$AG$23</c:f>
              <c:numCache>
                <c:formatCode>General</c:formatCode>
                <c:ptCount val="21"/>
                <c:pt idx="0">
                  <c:v>-4500</c:v>
                </c:pt>
                <c:pt idx="1">
                  <c:v>2169.6285714285705</c:v>
                </c:pt>
                <c:pt idx="2">
                  <c:v>8521.6557823129224</c:v>
                </c:pt>
                <c:pt idx="3">
                  <c:v>14571.205506964687</c:v>
                </c:pt>
                <c:pt idx="4">
                  <c:v>20332.681435204464</c:v>
                </c:pt>
                <c:pt idx="5">
                  <c:v>25819.801366861393</c:v>
                </c:pt>
                <c:pt idx="6">
                  <c:v>31045.629873201327</c:v>
                </c:pt>
                <c:pt idx="7">
                  <c:v>36022.609403048882</c:v>
                </c:pt>
                <c:pt idx="8">
                  <c:v>40762.589907665599</c:v>
                </c:pt>
                <c:pt idx="9">
                  <c:v>45276.857054919616</c:v>
                </c:pt>
                <c:pt idx="10">
                  <c:v>49576.159099923439</c:v>
                </c:pt>
                <c:pt idx="11">
                  <c:v>53670.732476117562</c:v>
                </c:pt>
                <c:pt idx="12">
                  <c:v>57570.326167731007</c:v>
                </c:pt>
                <c:pt idx="13">
                  <c:v>61284.22492164858</c:v>
                </c:pt>
                <c:pt idx="14">
                  <c:v>64821.27135395103</c:v>
                </c:pt>
                <c:pt idx="15">
                  <c:v>68189.88700376288</c:v>
                </c:pt>
                <c:pt idx="16">
                  <c:v>71398.092384536081</c:v>
                </c:pt>
                <c:pt idx="17">
                  <c:v>74453.52608051055</c:v>
                </c:pt>
                <c:pt idx="18">
                  <c:v>77363.462933819566</c:v>
                </c:pt>
                <c:pt idx="19">
                  <c:v>80134.831365542443</c:v>
                </c:pt>
                <c:pt idx="20">
                  <c:v>82774.229871945179</c:v>
                </c:pt>
              </c:numCache>
            </c:numRef>
          </c:yVal>
          <c:smooth val="1"/>
          <c:extLst>
            <c:ext xmlns:c16="http://schemas.microsoft.com/office/drawing/2014/chart" uri="{C3380CC4-5D6E-409C-BE32-E72D297353CC}">
              <c16:uniqueId val="{00000005-A1A1-4F9E-BAED-D6717F6945F8}"/>
            </c:ext>
          </c:extLst>
        </c:ser>
        <c:dLbls>
          <c:showLegendKey val="0"/>
          <c:showVal val="0"/>
          <c:showCatName val="0"/>
          <c:showSerName val="0"/>
          <c:showPercent val="0"/>
          <c:showBubbleSize val="0"/>
        </c:dLbls>
        <c:axId val="1756485135"/>
        <c:axId val="1756492623"/>
      </c:scatterChart>
      <c:valAx>
        <c:axId val="1756485135"/>
        <c:scaling>
          <c:orientation val="minMax"/>
          <c:max val="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(Years)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492623"/>
        <c:crosses val="autoZero"/>
        <c:crossBetween val="midCat"/>
      </c:valAx>
      <c:valAx>
        <c:axId val="17564926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NPV (CHF)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6485135"/>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Droop control law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2"/>
              </a:solidFill>
              <a:round/>
            </a:ln>
            <a:effectLst/>
          </c:spPr>
          <c:marker>
            <c:symbol val="none"/>
          </c:marker>
          <c:xVal>
            <c:numRef>
              <c:f>'FCR profile'!$L$28:$L$108</c:f>
              <c:numCache>
                <c:formatCode>General</c:formatCode>
                <c:ptCount val="81"/>
                <c:pt idx="0">
                  <c:v>49.599999999999902</c:v>
                </c:pt>
                <c:pt idx="1">
                  <c:v>49.6099999999999</c:v>
                </c:pt>
                <c:pt idx="2">
                  <c:v>49.619999999999898</c:v>
                </c:pt>
                <c:pt idx="3">
                  <c:v>49.629999999999903</c:v>
                </c:pt>
                <c:pt idx="4">
                  <c:v>49.639999999999901</c:v>
                </c:pt>
                <c:pt idx="5">
                  <c:v>49.649999999999899</c:v>
                </c:pt>
                <c:pt idx="6">
                  <c:v>49.659999999999897</c:v>
                </c:pt>
                <c:pt idx="7">
                  <c:v>49.669999999999902</c:v>
                </c:pt>
                <c:pt idx="8">
                  <c:v>49.6799999999999</c:v>
                </c:pt>
                <c:pt idx="9">
                  <c:v>49.689999999999898</c:v>
                </c:pt>
                <c:pt idx="10">
                  <c:v>49.699999999999903</c:v>
                </c:pt>
                <c:pt idx="11">
                  <c:v>49.71</c:v>
                </c:pt>
                <c:pt idx="12">
                  <c:v>49.72</c:v>
                </c:pt>
                <c:pt idx="13">
                  <c:v>49.73</c:v>
                </c:pt>
                <c:pt idx="14">
                  <c:v>49.74</c:v>
                </c:pt>
                <c:pt idx="15">
                  <c:v>49.75</c:v>
                </c:pt>
                <c:pt idx="16">
                  <c:v>49.76</c:v>
                </c:pt>
                <c:pt idx="17">
                  <c:v>49.77</c:v>
                </c:pt>
                <c:pt idx="18">
                  <c:v>49.78</c:v>
                </c:pt>
                <c:pt idx="19">
                  <c:v>49.79</c:v>
                </c:pt>
                <c:pt idx="20">
                  <c:v>49.8</c:v>
                </c:pt>
                <c:pt idx="21">
                  <c:v>49.81</c:v>
                </c:pt>
                <c:pt idx="22">
                  <c:v>49.82</c:v>
                </c:pt>
                <c:pt idx="23">
                  <c:v>49.83</c:v>
                </c:pt>
                <c:pt idx="24">
                  <c:v>49.84</c:v>
                </c:pt>
                <c:pt idx="25">
                  <c:v>49.85</c:v>
                </c:pt>
                <c:pt idx="26">
                  <c:v>49.86</c:v>
                </c:pt>
                <c:pt idx="27">
                  <c:v>49.87</c:v>
                </c:pt>
                <c:pt idx="28">
                  <c:v>49.88</c:v>
                </c:pt>
                <c:pt idx="29">
                  <c:v>49.89</c:v>
                </c:pt>
                <c:pt idx="30">
                  <c:v>49.9</c:v>
                </c:pt>
                <c:pt idx="31">
                  <c:v>49.910000000000103</c:v>
                </c:pt>
                <c:pt idx="32">
                  <c:v>49.920000000000101</c:v>
                </c:pt>
                <c:pt idx="33">
                  <c:v>49.930000000000099</c:v>
                </c:pt>
                <c:pt idx="34">
                  <c:v>49.940000000000097</c:v>
                </c:pt>
                <c:pt idx="35">
                  <c:v>49.950000000000102</c:v>
                </c:pt>
                <c:pt idx="36">
                  <c:v>49.9600000000001</c:v>
                </c:pt>
                <c:pt idx="37">
                  <c:v>49.970000000000098</c:v>
                </c:pt>
                <c:pt idx="38">
                  <c:v>49.980000000000103</c:v>
                </c:pt>
                <c:pt idx="39">
                  <c:v>49.990000000000101</c:v>
                </c:pt>
                <c:pt idx="40">
                  <c:v>50.000000000000099</c:v>
                </c:pt>
                <c:pt idx="41">
                  <c:v>50.010000000000097</c:v>
                </c:pt>
                <c:pt idx="42">
                  <c:v>50.020000000000103</c:v>
                </c:pt>
                <c:pt idx="43">
                  <c:v>50.030000000000101</c:v>
                </c:pt>
                <c:pt idx="44">
                  <c:v>50.040000000000099</c:v>
                </c:pt>
                <c:pt idx="45">
                  <c:v>50.050000000000097</c:v>
                </c:pt>
                <c:pt idx="46">
                  <c:v>50.060000000000102</c:v>
                </c:pt>
                <c:pt idx="47">
                  <c:v>50.0700000000001</c:v>
                </c:pt>
                <c:pt idx="48">
                  <c:v>50.080000000000098</c:v>
                </c:pt>
                <c:pt idx="49">
                  <c:v>50.090000000000103</c:v>
                </c:pt>
                <c:pt idx="50">
                  <c:v>50.1000000000002</c:v>
                </c:pt>
                <c:pt idx="51">
                  <c:v>50.110000000000198</c:v>
                </c:pt>
                <c:pt idx="52">
                  <c:v>50.120000000000203</c:v>
                </c:pt>
                <c:pt idx="53">
                  <c:v>50.130000000000202</c:v>
                </c:pt>
                <c:pt idx="54">
                  <c:v>50.1400000000002</c:v>
                </c:pt>
                <c:pt idx="55">
                  <c:v>50.150000000000198</c:v>
                </c:pt>
                <c:pt idx="56">
                  <c:v>50.160000000000203</c:v>
                </c:pt>
                <c:pt idx="57">
                  <c:v>50.170000000000201</c:v>
                </c:pt>
                <c:pt idx="58">
                  <c:v>50.180000000000199</c:v>
                </c:pt>
                <c:pt idx="59">
                  <c:v>50.190000000000197</c:v>
                </c:pt>
                <c:pt idx="60">
                  <c:v>50.200000000000202</c:v>
                </c:pt>
                <c:pt idx="61">
                  <c:v>50.2100000000002</c:v>
                </c:pt>
                <c:pt idx="62">
                  <c:v>50.220000000000198</c:v>
                </c:pt>
                <c:pt idx="63">
                  <c:v>50.230000000000203</c:v>
                </c:pt>
                <c:pt idx="64">
                  <c:v>50.240000000000201</c:v>
                </c:pt>
                <c:pt idx="65">
                  <c:v>50.250000000000199</c:v>
                </c:pt>
                <c:pt idx="66">
                  <c:v>50.260000000000197</c:v>
                </c:pt>
                <c:pt idx="67">
                  <c:v>50.270000000000202</c:v>
                </c:pt>
                <c:pt idx="68">
                  <c:v>50.2800000000002</c:v>
                </c:pt>
                <c:pt idx="69">
                  <c:v>50.290000000000198</c:v>
                </c:pt>
                <c:pt idx="70">
                  <c:v>50.300000000000303</c:v>
                </c:pt>
                <c:pt idx="71">
                  <c:v>50.310000000000301</c:v>
                </c:pt>
                <c:pt idx="72">
                  <c:v>50.320000000000299</c:v>
                </c:pt>
                <c:pt idx="73">
                  <c:v>50.330000000000297</c:v>
                </c:pt>
                <c:pt idx="74">
                  <c:v>50.340000000000302</c:v>
                </c:pt>
                <c:pt idx="75">
                  <c:v>50.3500000000003</c:v>
                </c:pt>
                <c:pt idx="76">
                  <c:v>50.360000000000298</c:v>
                </c:pt>
                <c:pt idx="77">
                  <c:v>50.370000000000303</c:v>
                </c:pt>
                <c:pt idx="78">
                  <c:v>50.380000000000301</c:v>
                </c:pt>
                <c:pt idx="79">
                  <c:v>50.390000000000299</c:v>
                </c:pt>
                <c:pt idx="80">
                  <c:v>50.400000000000297</c:v>
                </c:pt>
              </c:numCache>
            </c:numRef>
          </c:xVal>
          <c:yVal>
            <c:numRef>
              <c:f>'FCR profile'!$P$28:$P$108</c:f>
              <c:numCache>
                <c:formatCode>General</c:formatCode>
                <c:ptCount val="81"/>
                <c:pt idx="0">
                  <c:v>100</c:v>
                </c:pt>
                <c:pt idx="1">
                  <c:v>100</c:v>
                </c:pt>
                <c:pt idx="2">
                  <c:v>100</c:v>
                </c:pt>
                <c:pt idx="3">
                  <c:v>100</c:v>
                </c:pt>
                <c:pt idx="4">
                  <c:v>100</c:v>
                </c:pt>
                <c:pt idx="5">
                  <c:v>100</c:v>
                </c:pt>
                <c:pt idx="6">
                  <c:v>100</c:v>
                </c:pt>
                <c:pt idx="7">
                  <c:v>100</c:v>
                </c:pt>
                <c:pt idx="8">
                  <c:v>100</c:v>
                </c:pt>
                <c:pt idx="9">
                  <c:v>100</c:v>
                </c:pt>
                <c:pt idx="10">
                  <c:v>100</c:v>
                </c:pt>
                <c:pt idx="11">
                  <c:v>100</c:v>
                </c:pt>
                <c:pt idx="12">
                  <c:v>100</c:v>
                </c:pt>
                <c:pt idx="13">
                  <c:v>100</c:v>
                </c:pt>
                <c:pt idx="14">
                  <c:v>100</c:v>
                </c:pt>
                <c:pt idx="15">
                  <c:v>100</c:v>
                </c:pt>
                <c:pt idx="16">
                  <c:v>100</c:v>
                </c:pt>
                <c:pt idx="17">
                  <c:v>100</c:v>
                </c:pt>
                <c:pt idx="18">
                  <c:v>100</c:v>
                </c:pt>
                <c:pt idx="19">
                  <c:v>100</c:v>
                </c:pt>
                <c:pt idx="20">
                  <c:v>100</c:v>
                </c:pt>
                <c:pt idx="21">
                  <c:v>94.736842105262994</c:v>
                </c:pt>
                <c:pt idx="22">
                  <c:v>89.47368421052721</c:v>
                </c:pt>
                <c:pt idx="23">
                  <c:v>84.210526315791412</c:v>
                </c:pt>
                <c:pt idx="24">
                  <c:v>78.947368421051877</c:v>
                </c:pt>
                <c:pt idx="25">
                  <c:v>73.684210526316079</c:v>
                </c:pt>
                <c:pt idx="26">
                  <c:v>68.421052631580281</c:v>
                </c:pt>
                <c:pt idx="27">
                  <c:v>63.15789473684449</c:v>
                </c:pt>
                <c:pt idx="28">
                  <c:v>57.894736842104962</c:v>
                </c:pt>
                <c:pt idx="29">
                  <c:v>52.631578947369164</c:v>
                </c:pt>
                <c:pt idx="30">
                  <c:v>47.368421052633373</c:v>
                </c:pt>
                <c:pt idx="31">
                  <c:v>42.105263157841478</c:v>
                </c:pt>
                <c:pt idx="32">
                  <c:v>36.842105263105687</c:v>
                </c:pt>
                <c:pt idx="33">
                  <c:v>31.578947368369892</c:v>
                </c:pt>
                <c:pt idx="34">
                  <c:v>26.315789473634098</c:v>
                </c:pt>
                <c:pt idx="35">
                  <c:v>21.052631578894562</c:v>
                </c:pt>
                <c:pt idx="36">
                  <c:v>15.789473684158768</c:v>
                </c:pt>
                <c:pt idx="37">
                  <c:v>10.526315789422974</c:v>
                </c:pt>
                <c:pt idx="38">
                  <c:v>5.263157894683439</c:v>
                </c:pt>
                <c:pt idx="39">
                  <c:v>0</c:v>
                </c:pt>
                <c:pt idx="40">
                  <c:v>0</c:v>
                </c:pt>
                <c:pt idx="41">
                  <c:v>-5.2355780529691588E-11</c:v>
                </c:pt>
                <c:pt idx="42">
                  <c:v>-5.26315789479189</c:v>
                </c:pt>
                <c:pt idx="43">
                  <c:v>-10.526315789527684</c:v>
                </c:pt>
                <c:pt idx="44">
                  <c:v>-15.789473684263479</c:v>
                </c:pt>
                <c:pt idx="45">
                  <c:v>-21.052631578999275</c:v>
                </c:pt>
                <c:pt idx="46">
                  <c:v>-26.315789473738807</c:v>
                </c:pt>
                <c:pt idx="47">
                  <c:v>-31.578947368474601</c:v>
                </c:pt>
                <c:pt idx="48">
                  <c:v>-36.842105263210399</c:v>
                </c:pt>
                <c:pt idx="49">
                  <c:v>-42.105263157949928</c:v>
                </c:pt>
                <c:pt idx="50">
                  <c:v>-47.368421052738078</c:v>
                </c:pt>
                <c:pt idx="51">
                  <c:v>-52.631578947473876</c:v>
                </c:pt>
                <c:pt idx="52">
                  <c:v>-57.894736842213412</c:v>
                </c:pt>
                <c:pt idx="53">
                  <c:v>-63.157894736949203</c:v>
                </c:pt>
                <c:pt idx="54">
                  <c:v>-68.421052631685001</c:v>
                </c:pt>
                <c:pt idx="55">
                  <c:v>-73.684210526420799</c:v>
                </c:pt>
                <c:pt idx="56">
                  <c:v>-78.947368421160334</c:v>
                </c:pt>
                <c:pt idx="57">
                  <c:v>-84.210526315896118</c:v>
                </c:pt>
                <c:pt idx="58">
                  <c:v>-89.473684210631916</c:v>
                </c:pt>
                <c:pt idx="59">
                  <c:v>-94.736842105367714</c:v>
                </c:pt>
                <c:pt idx="60">
                  <c:v>-100</c:v>
                </c:pt>
                <c:pt idx="61">
                  <c:v>-100</c:v>
                </c:pt>
                <c:pt idx="62">
                  <c:v>-100</c:v>
                </c:pt>
                <c:pt idx="63">
                  <c:v>-100</c:v>
                </c:pt>
                <c:pt idx="64">
                  <c:v>-100</c:v>
                </c:pt>
                <c:pt idx="65">
                  <c:v>-100</c:v>
                </c:pt>
                <c:pt idx="66">
                  <c:v>-100</c:v>
                </c:pt>
                <c:pt idx="67">
                  <c:v>-100</c:v>
                </c:pt>
                <c:pt idx="68">
                  <c:v>-100</c:v>
                </c:pt>
                <c:pt idx="69">
                  <c:v>-100</c:v>
                </c:pt>
                <c:pt idx="70">
                  <c:v>-100</c:v>
                </c:pt>
                <c:pt idx="71">
                  <c:v>-100</c:v>
                </c:pt>
                <c:pt idx="72">
                  <c:v>-100</c:v>
                </c:pt>
                <c:pt idx="73">
                  <c:v>-100</c:v>
                </c:pt>
                <c:pt idx="74">
                  <c:v>-100</c:v>
                </c:pt>
                <c:pt idx="75">
                  <c:v>-100</c:v>
                </c:pt>
                <c:pt idx="76">
                  <c:v>-100</c:v>
                </c:pt>
                <c:pt idx="77">
                  <c:v>-100</c:v>
                </c:pt>
                <c:pt idx="78">
                  <c:v>-100</c:v>
                </c:pt>
                <c:pt idx="79">
                  <c:v>-100</c:v>
                </c:pt>
                <c:pt idx="80">
                  <c:v>-100</c:v>
                </c:pt>
              </c:numCache>
            </c:numRef>
          </c:yVal>
          <c:smooth val="1"/>
          <c:extLst>
            <c:ext xmlns:c16="http://schemas.microsoft.com/office/drawing/2014/chart" uri="{C3380CC4-5D6E-409C-BE32-E72D297353CC}">
              <c16:uniqueId val="{00000000-233F-4625-B119-B7BF16EDD1B3}"/>
            </c:ext>
          </c:extLst>
        </c:ser>
        <c:dLbls>
          <c:showLegendKey val="0"/>
          <c:showVal val="0"/>
          <c:showCatName val="0"/>
          <c:showSerName val="0"/>
          <c:showPercent val="0"/>
          <c:showBubbleSize val="0"/>
        </c:dLbls>
        <c:axId val="1806239184"/>
        <c:axId val="1806252496"/>
      </c:scatterChart>
      <c:valAx>
        <c:axId val="1806239184"/>
        <c:scaling>
          <c:orientation val="minMax"/>
          <c:max val="50.4"/>
          <c:min val="49.6"/>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 (Hz)</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252496"/>
        <c:crosses val="autoZero"/>
        <c:crossBetween val="midCat"/>
        <c:majorUnit val="0.2"/>
      </c:valAx>
      <c:valAx>
        <c:axId val="1806252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Activation</a:t>
                </a:r>
                <a:r>
                  <a:rPr lang="en-US"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62391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strRef>
              <c:f>FCR!$G$89:$I$89</c:f>
              <c:strCache>
                <c:ptCount val="3"/>
                <c:pt idx="0">
                  <c:v>FCR</c:v>
                </c:pt>
                <c:pt idx="1">
                  <c:v>TS</c:v>
                </c:pt>
                <c:pt idx="2">
                  <c:v>TS+FCR</c:v>
                </c:pt>
              </c:strCache>
            </c:strRef>
          </c:cat>
          <c:val>
            <c:numRef>
              <c:f>FCR!$G$94:$I$94</c:f>
              <c:numCache>
                <c:formatCode>General</c:formatCode>
                <c:ptCount val="3"/>
                <c:pt idx="0">
                  <c:v>21.672510063628106</c:v>
                </c:pt>
                <c:pt idx="1">
                  <c:v>-5.3369692247760065</c:v>
                </c:pt>
                <c:pt idx="2">
                  <c:v>3.2333463186599189</c:v>
                </c:pt>
              </c:numCache>
            </c:numRef>
          </c:val>
          <c:extLst>
            <c:ext xmlns:c16="http://schemas.microsoft.com/office/drawing/2014/chart" uri="{C3380CC4-5D6E-409C-BE32-E72D297353CC}">
              <c16:uniqueId val="{00000000-1CFB-4C31-8891-FAFE8531C058}"/>
            </c:ext>
          </c:extLst>
        </c:ser>
        <c:dLbls>
          <c:showLegendKey val="0"/>
          <c:showVal val="0"/>
          <c:showCatName val="0"/>
          <c:showSerName val="0"/>
          <c:showPercent val="0"/>
          <c:showBubbleSize val="0"/>
        </c:dLbls>
        <c:gapWidth val="219"/>
        <c:overlap val="-27"/>
        <c:axId val="624845023"/>
        <c:axId val="624846271"/>
      </c:barChart>
      <c:catAx>
        <c:axId val="624845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846271"/>
        <c:crosses val="autoZero"/>
        <c:auto val="1"/>
        <c:lblAlgn val="ctr"/>
        <c:lblOffset val="100"/>
        <c:noMultiLvlLbl val="0"/>
      </c:catAx>
      <c:valAx>
        <c:axId val="624846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Relative degradatoin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8450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Power demand</a:t>
            </a:r>
          </a:p>
        </c:rich>
      </c:tx>
      <c:layout>
        <c:manualLayout>
          <c:xMode val="edge"/>
          <c:yMode val="edge"/>
          <c:x val="0.34359663393751472"/>
          <c:y val="3.096554325719199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3"/>
          <c:order val="3"/>
          <c:tx>
            <c:strRef>
              <c:f>Sheet1!$E$1</c:f>
              <c:strCache>
                <c:ptCount val="1"/>
                <c:pt idx="0">
                  <c:v>Base</c:v>
                </c:pt>
              </c:strCache>
            </c:strRef>
          </c:tx>
          <c:spPr>
            <a:noFill/>
            <a:ln>
              <a:noFill/>
            </a:ln>
            <a:effectLst/>
          </c:spPr>
          <c:cat>
            <c:numRef>
              <c:f>Sheet1!$A$2:$A$97</c:f>
              <c:numCache>
                <c:formatCode>General</c:formatCode>
                <c:ptCount val="96"/>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pt idx="25">
                  <c:v>375</c:v>
                </c:pt>
                <c:pt idx="26">
                  <c:v>390</c:v>
                </c:pt>
                <c:pt idx="27">
                  <c:v>405</c:v>
                </c:pt>
                <c:pt idx="28">
                  <c:v>420</c:v>
                </c:pt>
                <c:pt idx="29">
                  <c:v>435</c:v>
                </c:pt>
                <c:pt idx="30">
                  <c:v>450</c:v>
                </c:pt>
                <c:pt idx="31">
                  <c:v>465</c:v>
                </c:pt>
                <c:pt idx="32">
                  <c:v>480</c:v>
                </c:pt>
                <c:pt idx="33">
                  <c:v>495</c:v>
                </c:pt>
                <c:pt idx="34">
                  <c:v>510</c:v>
                </c:pt>
                <c:pt idx="35">
                  <c:v>525</c:v>
                </c:pt>
                <c:pt idx="36">
                  <c:v>540</c:v>
                </c:pt>
                <c:pt idx="37">
                  <c:v>555</c:v>
                </c:pt>
                <c:pt idx="38">
                  <c:v>570</c:v>
                </c:pt>
                <c:pt idx="39">
                  <c:v>585</c:v>
                </c:pt>
                <c:pt idx="40">
                  <c:v>600</c:v>
                </c:pt>
                <c:pt idx="41">
                  <c:v>615</c:v>
                </c:pt>
                <c:pt idx="42">
                  <c:v>630</c:v>
                </c:pt>
                <c:pt idx="43">
                  <c:v>645</c:v>
                </c:pt>
                <c:pt idx="44">
                  <c:v>660</c:v>
                </c:pt>
                <c:pt idx="45">
                  <c:v>675</c:v>
                </c:pt>
                <c:pt idx="46">
                  <c:v>690</c:v>
                </c:pt>
                <c:pt idx="47">
                  <c:v>705</c:v>
                </c:pt>
                <c:pt idx="48">
                  <c:v>720</c:v>
                </c:pt>
                <c:pt idx="49">
                  <c:v>735</c:v>
                </c:pt>
                <c:pt idx="50">
                  <c:v>750</c:v>
                </c:pt>
                <c:pt idx="51">
                  <c:v>765</c:v>
                </c:pt>
                <c:pt idx="52">
                  <c:v>780</c:v>
                </c:pt>
                <c:pt idx="53">
                  <c:v>795</c:v>
                </c:pt>
                <c:pt idx="54">
                  <c:v>810</c:v>
                </c:pt>
                <c:pt idx="55">
                  <c:v>825</c:v>
                </c:pt>
                <c:pt idx="56">
                  <c:v>840</c:v>
                </c:pt>
                <c:pt idx="57">
                  <c:v>855</c:v>
                </c:pt>
                <c:pt idx="58">
                  <c:v>870</c:v>
                </c:pt>
                <c:pt idx="59">
                  <c:v>885</c:v>
                </c:pt>
                <c:pt idx="60">
                  <c:v>900</c:v>
                </c:pt>
                <c:pt idx="61">
                  <c:v>915</c:v>
                </c:pt>
                <c:pt idx="62">
                  <c:v>930</c:v>
                </c:pt>
                <c:pt idx="63">
                  <c:v>945</c:v>
                </c:pt>
                <c:pt idx="64">
                  <c:v>960</c:v>
                </c:pt>
                <c:pt idx="65">
                  <c:v>975</c:v>
                </c:pt>
                <c:pt idx="66">
                  <c:v>990</c:v>
                </c:pt>
                <c:pt idx="67">
                  <c:v>1005</c:v>
                </c:pt>
                <c:pt idx="68">
                  <c:v>1020</c:v>
                </c:pt>
                <c:pt idx="69">
                  <c:v>1035</c:v>
                </c:pt>
                <c:pt idx="70">
                  <c:v>1050</c:v>
                </c:pt>
                <c:pt idx="71">
                  <c:v>1065</c:v>
                </c:pt>
                <c:pt idx="72">
                  <c:v>1080</c:v>
                </c:pt>
                <c:pt idx="73">
                  <c:v>1095</c:v>
                </c:pt>
                <c:pt idx="74">
                  <c:v>1110</c:v>
                </c:pt>
                <c:pt idx="75">
                  <c:v>1125</c:v>
                </c:pt>
                <c:pt idx="76">
                  <c:v>1140</c:v>
                </c:pt>
                <c:pt idx="77">
                  <c:v>1155</c:v>
                </c:pt>
                <c:pt idx="78">
                  <c:v>1170</c:v>
                </c:pt>
                <c:pt idx="79">
                  <c:v>1185</c:v>
                </c:pt>
                <c:pt idx="80">
                  <c:v>1200</c:v>
                </c:pt>
                <c:pt idx="81">
                  <c:v>1215</c:v>
                </c:pt>
                <c:pt idx="82">
                  <c:v>1230</c:v>
                </c:pt>
                <c:pt idx="83">
                  <c:v>1245</c:v>
                </c:pt>
                <c:pt idx="84">
                  <c:v>1260</c:v>
                </c:pt>
                <c:pt idx="85">
                  <c:v>1275</c:v>
                </c:pt>
                <c:pt idx="86">
                  <c:v>1290</c:v>
                </c:pt>
                <c:pt idx="87">
                  <c:v>1305</c:v>
                </c:pt>
                <c:pt idx="88">
                  <c:v>1320</c:v>
                </c:pt>
                <c:pt idx="89">
                  <c:v>1335</c:v>
                </c:pt>
                <c:pt idx="90">
                  <c:v>1350</c:v>
                </c:pt>
                <c:pt idx="91">
                  <c:v>1365</c:v>
                </c:pt>
                <c:pt idx="92">
                  <c:v>1380</c:v>
                </c:pt>
                <c:pt idx="93">
                  <c:v>1395</c:v>
                </c:pt>
                <c:pt idx="94">
                  <c:v>1410</c:v>
                </c:pt>
                <c:pt idx="95">
                  <c:v>1425</c:v>
                </c:pt>
              </c:numCache>
            </c:numRef>
          </c:cat>
          <c:val>
            <c:numRef>
              <c:f>Sheet1!$E$2:$E$97</c:f>
              <c:numCache>
                <c:formatCode>General</c:formatCode>
                <c:ptCount val="96"/>
                <c:pt idx="0">
                  <c:v>1317.7</c:v>
                </c:pt>
                <c:pt idx="1">
                  <c:v>1336.5</c:v>
                </c:pt>
                <c:pt idx="2">
                  <c:v>1345.9</c:v>
                </c:pt>
                <c:pt idx="3">
                  <c:v>1368.2</c:v>
                </c:pt>
                <c:pt idx="4">
                  <c:v>1341.7</c:v>
                </c:pt>
                <c:pt idx="5">
                  <c:v>1361.9</c:v>
                </c:pt>
                <c:pt idx="6">
                  <c:v>1359.6</c:v>
                </c:pt>
                <c:pt idx="7">
                  <c:v>1350.8</c:v>
                </c:pt>
                <c:pt idx="8">
                  <c:v>1341.1</c:v>
                </c:pt>
                <c:pt idx="9">
                  <c:v>1367.8</c:v>
                </c:pt>
                <c:pt idx="10">
                  <c:v>1391.6</c:v>
                </c:pt>
                <c:pt idx="11">
                  <c:v>1379.5</c:v>
                </c:pt>
                <c:pt idx="12">
                  <c:v>1330.5</c:v>
                </c:pt>
                <c:pt idx="13">
                  <c:v>1321.2</c:v>
                </c:pt>
                <c:pt idx="14">
                  <c:v>1334.2</c:v>
                </c:pt>
                <c:pt idx="15">
                  <c:v>1379.9</c:v>
                </c:pt>
                <c:pt idx="16">
                  <c:v>1388.9</c:v>
                </c:pt>
                <c:pt idx="17">
                  <c:v>1419.4</c:v>
                </c:pt>
                <c:pt idx="18">
                  <c:v>1425.2</c:v>
                </c:pt>
                <c:pt idx="19">
                  <c:v>1433</c:v>
                </c:pt>
                <c:pt idx="20">
                  <c:v>1461.7</c:v>
                </c:pt>
                <c:pt idx="21">
                  <c:v>1534</c:v>
                </c:pt>
                <c:pt idx="22">
                  <c:v>1477.6</c:v>
                </c:pt>
                <c:pt idx="23">
                  <c:v>1457.5</c:v>
                </c:pt>
                <c:pt idx="24">
                  <c:v>1497.2</c:v>
                </c:pt>
                <c:pt idx="25">
                  <c:v>1606.6</c:v>
                </c:pt>
                <c:pt idx="26">
                  <c:v>1661</c:v>
                </c:pt>
                <c:pt idx="27">
                  <c:v>1745.7</c:v>
                </c:pt>
                <c:pt idx="28">
                  <c:v>1822.1</c:v>
                </c:pt>
                <c:pt idx="29">
                  <c:v>1807.3</c:v>
                </c:pt>
                <c:pt idx="30">
                  <c:v>1890.4</c:v>
                </c:pt>
                <c:pt idx="31">
                  <c:v>1916.6</c:v>
                </c:pt>
                <c:pt idx="32">
                  <c:v>1944.1</c:v>
                </c:pt>
                <c:pt idx="33">
                  <c:v>2014.8</c:v>
                </c:pt>
                <c:pt idx="34">
                  <c:v>1999.2</c:v>
                </c:pt>
                <c:pt idx="35">
                  <c:v>2013.4</c:v>
                </c:pt>
                <c:pt idx="36">
                  <c:v>2006.82</c:v>
                </c:pt>
                <c:pt idx="37">
                  <c:v>1983.82</c:v>
                </c:pt>
                <c:pt idx="38">
                  <c:v>2043.82</c:v>
                </c:pt>
                <c:pt idx="39">
                  <c:v>2034.02</c:v>
                </c:pt>
                <c:pt idx="40">
                  <c:v>1926.13</c:v>
                </c:pt>
                <c:pt idx="41">
                  <c:v>1934.03</c:v>
                </c:pt>
                <c:pt idx="42">
                  <c:v>1904.03</c:v>
                </c:pt>
                <c:pt idx="43">
                  <c:v>1931.83</c:v>
                </c:pt>
                <c:pt idx="44">
                  <c:v>1989.66</c:v>
                </c:pt>
                <c:pt idx="45">
                  <c:v>1982.96</c:v>
                </c:pt>
                <c:pt idx="46">
                  <c:v>1977.66</c:v>
                </c:pt>
                <c:pt idx="47">
                  <c:v>1970.76</c:v>
                </c:pt>
                <c:pt idx="48">
                  <c:v>1906.74</c:v>
                </c:pt>
                <c:pt idx="49">
                  <c:v>1974.84</c:v>
                </c:pt>
                <c:pt idx="50">
                  <c:v>1979.94</c:v>
                </c:pt>
                <c:pt idx="51">
                  <c:v>1929.64</c:v>
                </c:pt>
                <c:pt idx="52">
                  <c:v>1863.78</c:v>
                </c:pt>
                <c:pt idx="53">
                  <c:v>1861.58</c:v>
                </c:pt>
                <c:pt idx="54">
                  <c:v>1861.78</c:v>
                </c:pt>
                <c:pt idx="55">
                  <c:v>1918.18</c:v>
                </c:pt>
                <c:pt idx="56">
                  <c:v>1913.35</c:v>
                </c:pt>
                <c:pt idx="57">
                  <c:v>1935.75</c:v>
                </c:pt>
                <c:pt idx="58">
                  <c:v>1958.75</c:v>
                </c:pt>
                <c:pt idx="59">
                  <c:v>1906.85</c:v>
                </c:pt>
                <c:pt idx="60">
                  <c:v>1971.88</c:v>
                </c:pt>
                <c:pt idx="61">
                  <c:v>1940.68</c:v>
                </c:pt>
                <c:pt idx="62">
                  <c:v>1922.08</c:v>
                </c:pt>
                <c:pt idx="63">
                  <c:v>1946.98</c:v>
                </c:pt>
                <c:pt idx="64">
                  <c:v>1952.54</c:v>
                </c:pt>
                <c:pt idx="65">
                  <c:v>1916.34</c:v>
                </c:pt>
                <c:pt idx="66">
                  <c:v>1869.44</c:v>
                </c:pt>
                <c:pt idx="67">
                  <c:v>1805.84</c:v>
                </c:pt>
                <c:pt idx="68">
                  <c:v>1832.7</c:v>
                </c:pt>
                <c:pt idx="69">
                  <c:v>1812.6</c:v>
                </c:pt>
                <c:pt idx="70">
                  <c:v>1781.7</c:v>
                </c:pt>
                <c:pt idx="71">
                  <c:v>1797.9</c:v>
                </c:pt>
                <c:pt idx="72">
                  <c:v>1758.3</c:v>
                </c:pt>
                <c:pt idx="73">
                  <c:v>1730.3</c:v>
                </c:pt>
                <c:pt idx="74">
                  <c:v>1707.9</c:v>
                </c:pt>
                <c:pt idx="75">
                  <c:v>1739.6</c:v>
                </c:pt>
                <c:pt idx="76">
                  <c:v>1702.7</c:v>
                </c:pt>
                <c:pt idx="77">
                  <c:v>1665.2</c:v>
                </c:pt>
                <c:pt idx="78">
                  <c:v>1640.1</c:v>
                </c:pt>
                <c:pt idx="79">
                  <c:v>1605.9</c:v>
                </c:pt>
                <c:pt idx="80">
                  <c:v>1595.7</c:v>
                </c:pt>
                <c:pt idx="81">
                  <c:v>1551.4</c:v>
                </c:pt>
                <c:pt idx="82">
                  <c:v>1544.5</c:v>
                </c:pt>
                <c:pt idx="83">
                  <c:v>1540.1</c:v>
                </c:pt>
                <c:pt idx="84">
                  <c:v>1541.9</c:v>
                </c:pt>
                <c:pt idx="85">
                  <c:v>1472.1</c:v>
                </c:pt>
                <c:pt idx="86">
                  <c:v>1444.2</c:v>
                </c:pt>
                <c:pt idx="87">
                  <c:v>1365.5</c:v>
                </c:pt>
                <c:pt idx="88">
                  <c:v>1385.3</c:v>
                </c:pt>
                <c:pt idx="89">
                  <c:v>1374.9</c:v>
                </c:pt>
                <c:pt idx="90">
                  <c:v>1377.7</c:v>
                </c:pt>
                <c:pt idx="91">
                  <c:v>1366.1</c:v>
                </c:pt>
                <c:pt idx="92">
                  <c:v>1369.1</c:v>
                </c:pt>
                <c:pt idx="93">
                  <c:v>1366.4</c:v>
                </c:pt>
                <c:pt idx="94">
                  <c:v>1368.6</c:v>
                </c:pt>
                <c:pt idx="95">
                  <c:v>1382.6</c:v>
                </c:pt>
              </c:numCache>
            </c:numRef>
          </c:val>
          <c:extLst>
            <c:ext xmlns:c16="http://schemas.microsoft.com/office/drawing/2014/chart" uri="{C3380CC4-5D6E-409C-BE32-E72D297353CC}">
              <c16:uniqueId val="{00000002-6F8D-4982-88F2-726B2853FF3E}"/>
            </c:ext>
          </c:extLst>
        </c:ser>
        <c:ser>
          <c:idx val="4"/>
          <c:order val="4"/>
          <c:tx>
            <c:strRef>
              <c:f>Sheet1!$F$1</c:f>
              <c:strCache>
                <c:ptCount val="1"/>
                <c:pt idx="0">
                  <c:v>Diff</c:v>
                </c:pt>
              </c:strCache>
            </c:strRef>
          </c:tx>
          <c:spPr>
            <a:pattFill prst="dkDnDiag">
              <a:fgClr>
                <a:schemeClr val="accent2">
                  <a:lumMod val="20000"/>
                  <a:lumOff val="80000"/>
                </a:schemeClr>
              </a:fgClr>
              <a:bgClr>
                <a:schemeClr val="bg1"/>
              </a:bgClr>
            </a:pattFill>
            <a:ln>
              <a:noFill/>
            </a:ln>
            <a:effectLst/>
          </c:spPr>
          <c:cat>
            <c:numRef>
              <c:f>Sheet1!$A$2:$A$97</c:f>
              <c:numCache>
                <c:formatCode>General</c:formatCode>
                <c:ptCount val="96"/>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pt idx="25">
                  <c:v>375</c:v>
                </c:pt>
                <c:pt idx="26">
                  <c:v>390</c:v>
                </c:pt>
                <c:pt idx="27">
                  <c:v>405</c:v>
                </c:pt>
                <c:pt idx="28">
                  <c:v>420</c:v>
                </c:pt>
                <c:pt idx="29">
                  <c:v>435</c:v>
                </c:pt>
                <c:pt idx="30">
                  <c:v>450</c:v>
                </c:pt>
                <c:pt idx="31">
                  <c:v>465</c:v>
                </c:pt>
                <c:pt idx="32">
                  <c:v>480</c:v>
                </c:pt>
                <c:pt idx="33">
                  <c:v>495</c:v>
                </c:pt>
                <c:pt idx="34">
                  <c:v>510</c:v>
                </c:pt>
                <c:pt idx="35">
                  <c:v>525</c:v>
                </c:pt>
                <c:pt idx="36">
                  <c:v>540</c:v>
                </c:pt>
                <c:pt idx="37">
                  <c:v>555</c:v>
                </c:pt>
                <c:pt idx="38">
                  <c:v>570</c:v>
                </c:pt>
                <c:pt idx="39">
                  <c:v>585</c:v>
                </c:pt>
                <c:pt idx="40">
                  <c:v>600</c:v>
                </c:pt>
                <c:pt idx="41">
                  <c:v>615</c:v>
                </c:pt>
                <c:pt idx="42">
                  <c:v>630</c:v>
                </c:pt>
                <c:pt idx="43">
                  <c:v>645</c:v>
                </c:pt>
                <c:pt idx="44">
                  <c:v>660</c:v>
                </c:pt>
                <c:pt idx="45">
                  <c:v>675</c:v>
                </c:pt>
                <c:pt idx="46">
                  <c:v>690</c:v>
                </c:pt>
                <c:pt idx="47">
                  <c:v>705</c:v>
                </c:pt>
                <c:pt idx="48">
                  <c:v>720</c:v>
                </c:pt>
                <c:pt idx="49">
                  <c:v>735</c:v>
                </c:pt>
                <c:pt idx="50">
                  <c:v>750</c:v>
                </c:pt>
                <c:pt idx="51">
                  <c:v>765</c:v>
                </c:pt>
                <c:pt idx="52">
                  <c:v>780</c:v>
                </c:pt>
                <c:pt idx="53">
                  <c:v>795</c:v>
                </c:pt>
                <c:pt idx="54">
                  <c:v>810</c:v>
                </c:pt>
                <c:pt idx="55">
                  <c:v>825</c:v>
                </c:pt>
                <c:pt idx="56">
                  <c:v>840</c:v>
                </c:pt>
                <c:pt idx="57">
                  <c:v>855</c:v>
                </c:pt>
                <c:pt idx="58">
                  <c:v>870</c:v>
                </c:pt>
                <c:pt idx="59">
                  <c:v>885</c:v>
                </c:pt>
                <c:pt idx="60">
                  <c:v>900</c:v>
                </c:pt>
                <c:pt idx="61">
                  <c:v>915</c:v>
                </c:pt>
                <c:pt idx="62">
                  <c:v>930</c:v>
                </c:pt>
                <c:pt idx="63">
                  <c:v>945</c:v>
                </c:pt>
                <c:pt idx="64">
                  <c:v>960</c:v>
                </c:pt>
                <c:pt idx="65">
                  <c:v>975</c:v>
                </c:pt>
                <c:pt idx="66">
                  <c:v>990</c:v>
                </c:pt>
                <c:pt idx="67">
                  <c:v>1005</c:v>
                </c:pt>
                <c:pt idx="68">
                  <c:v>1020</c:v>
                </c:pt>
                <c:pt idx="69">
                  <c:v>1035</c:v>
                </c:pt>
                <c:pt idx="70">
                  <c:v>1050</c:v>
                </c:pt>
                <c:pt idx="71">
                  <c:v>1065</c:v>
                </c:pt>
                <c:pt idx="72">
                  <c:v>1080</c:v>
                </c:pt>
                <c:pt idx="73">
                  <c:v>1095</c:v>
                </c:pt>
                <c:pt idx="74">
                  <c:v>1110</c:v>
                </c:pt>
                <c:pt idx="75">
                  <c:v>1125</c:v>
                </c:pt>
                <c:pt idx="76">
                  <c:v>1140</c:v>
                </c:pt>
                <c:pt idx="77">
                  <c:v>1155</c:v>
                </c:pt>
                <c:pt idx="78">
                  <c:v>1170</c:v>
                </c:pt>
                <c:pt idx="79">
                  <c:v>1185</c:v>
                </c:pt>
                <c:pt idx="80">
                  <c:v>1200</c:v>
                </c:pt>
                <c:pt idx="81">
                  <c:v>1215</c:v>
                </c:pt>
                <c:pt idx="82">
                  <c:v>1230</c:v>
                </c:pt>
                <c:pt idx="83">
                  <c:v>1245</c:v>
                </c:pt>
                <c:pt idx="84">
                  <c:v>1260</c:v>
                </c:pt>
                <c:pt idx="85">
                  <c:v>1275</c:v>
                </c:pt>
                <c:pt idx="86">
                  <c:v>1290</c:v>
                </c:pt>
                <c:pt idx="87">
                  <c:v>1305</c:v>
                </c:pt>
                <c:pt idx="88">
                  <c:v>1320</c:v>
                </c:pt>
                <c:pt idx="89">
                  <c:v>1335</c:v>
                </c:pt>
                <c:pt idx="90">
                  <c:v>1350</c:v>
                </c:pt>
                <c:pt idx="91">
                  <c:v>1365</c:v>
                </c:pt>
                <c:pt idx="92">
                  <c:v>1380</c:v>
                </c:pt>
                <c:pt idx="93">
                  <c:v>1395</c:v>
                </c:pt>
                <c:pt idx="94">
                  <c:v>1410</c:v>
                </c:pt>
                <c:pt idx="95">
                  <c:v>1425</c:v>
                </c:pt>
              </c:numCache>
            </c:numRef>
          </c:cat>
          <c:val>
            <c:numRef>
              <c:f>Sheet1!$F$2:$F$97</c:f>
              <c:numCache>
                <c:formatCode>General</c:formatCode>
                <c:ptCount val="9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-55.199999999999818</c:v>
                </c:pt>
                <c:pt idx="26">
                  <c:v>-109.59999999999991</c:v>
                </c:pt>
                <c:pt idx="27">
                  <c:v>-194.29999999999995</c:v>
                </c:pt>
                <c:pt idx="28">
                  <c:v>-270.69999999999982</c:v>
                </c:pt>
                <c:pt idx="29">
                  <c:v>-255.89999999999986</c:v>
                </c:pt>
                <c:pt idx="30">
                  <c:v>-339</c:v>
                </c:pt>
                <c:pt idx="31">
                  <c:v>-365.19999999999982</c:v>
                </c:pt>
                <c:pt idx="32">
                  <c:v>-392.69999999999982</c:v>
                </c:pt>
                <c:pt idx="33">
                  <c:v>-463.39999999999986</c:v>
                </c:pt>
                <c:pt idx="34">
                  <c:v>-447.79999999999995</c:v>
                </c:pt>
                <c:pt idx="35">
                  <c:v>-462</c:v>
                </c:pt>
                <c:pt idx="36">
                  <c:v>-455.41999999999985</c:v>
                </c:pt>
                <c:pt idx="37">
                  <c:v>-432.41999999999985</c:v>
                </c:pt>
                <c:pt idx="38">
                  <c:v>-492.41999999999985</c:v>
                </c:pt>
                <c:pt idx="39">
                  <c:v>-482.61999999999989</c:v>
                </c:pt>
                <c:pt idx="40">
                  <c:v>-374.73</c:v>
                </c:pt>
                <c:pt idx="41">
                  <c:v>-382.62999999999988</c:v>
                </c:pt>
                <c:pt idx="42">
                  <c:v>-352.62999999999988</c:v>
                </c:pt>
                <c:pt idx="43">
                  <c:v>-380.42999999999984</c:v>
                </c:pt>
                <c:pt idx="44">
                  <c:v>-438.26</c:v>
                </c:pt>
                <c:pt idx="45">
                  <c:v>-431.55999999999995</c:v>
                </c:pt>
                <c:pt idx="46">
                  <c:v>-426.26</c:v>
                </c:pt>
                <c:pt idx="47">
                  <c:v>-419.3599999999999</c:v>
                </c:pt>
                <c:pt idx="48">
                  <c:v>-355.33999999999992</c:v>
                </c:pt>
                <c:pt idx="49">
                  <c:v>-423.43999999999983</c:v>
                </c:pt>
                <c:pt idx="50">
                  <c:v>-428.53999999999996</c:v>
                </c:pt>
                <c:pt idx="51">
                  <c:v>-378.24</c:v>
                </c:pt>
                <c:pt idx="52">
                  <c:v>-312.37999999999988</c:v>
                </c:pt>
                <c:pt idx="53">
                  <c:v>-310.17999999999984</c:v>
                </c:pt>
                <c:pt idx="54">
                  <c:v>-310.37999999999988</c:v>
                </c:pt>
                <c:pt idx="55">
                  <c:v>-366.78</c:v>
                </c:pt>
                <c:pt idx="56">
                  <c:v>-361.94999999999982</c:v>
                </c:pt>
                <c:pt idx="57">
                  <c:v>-384.34999999999991</c:v>
                </c:pt>
                <c:pt idx="58">
                  <c:v>-407.34999999999991</c:v>
                </c:pt>
                <c:pt idx="59">
                  <c:v>-355.44999999999982</c:v>
                </c:pt>
                <c:pt idx="60">
                  <c:v>-420.48</c:v>
                </c:pt>
                <c:pt idx="61">
                  <c:v>-389.28</c:v>
                </c:pt>
                <c:pt idx="62">
                  <c:v>-370.67999999999984</c:v>
                </c:pt>
                <c:pt idx="63">
                  <c:v>-395.57999999999993</c:v>
                </c:pt>
                <c:pt idx="64">
                  <c:v>-401.13999999999987</c:v>
                </c:pt>
                <c:pt idx="65">
                  <c:v>-364.93999999999983</c:v>
                </c:pt>
                <c:pt idx="66">
                  <c:v>-318.03999999999996</c:v>
                </c:pt>
                <c:pt idx="67">
                  <c:v>-254.43999999999983</c:v>
                </c:pt>
                <c:pt idx="68">
                  <c:v>-281.29999999999995</c:v>
                </c:pt>
                <c:pt idx="69">
                  <c:v>-261.19999999999982</c:v>
                </c:pt>
                <c:pt idx="70">
                  <c:v>-230.29999999999995</c:v>
                </c:pt>
                <c:pt idx="71">
                  <c:v>-246.5</c:v>
                </c:pt>
                <c:pt idx="72">
                  <c:v>-206.89999999999986</c:v>
                </c:pt>
                <c:pt idx="73">
                  <c:v>-178.89999999999986</c:v>
                </c:pt>
                <c:pt idx="74">
                  <c:v>-156.5</c:v>
                </c:pt>
                <c:pt idx="75">
                  <c:v>-188.19999999999982</c:v>
                </c:pt>
                <c:pt idx="76">
                  <c:v>-151.29999999999995</c:v>
                </c:pt>
                <c:pt idx="77">
                  <c:v>-113.79999999999995</c:v>
                </c:pt>
                <c:pt idx="78">
                  <c:v>-88.699999999999818</c:v>
                </c:pt>
                <c:pt idx="79">
                  <c:v>-54.5</c:v>
                </c:pt>
                <c:pt idx="80">
                  <c:v>-44.299999999999955</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numCache>
            </c:numRef>
          </c:val>
          <c:extLst>
            <c:ext xmlns:c16="http://schemas.microsoft.com/office/drawing/2014/chart" uri="{C3380CC4-5D6E-409C-BE32-E72D297353CC}">
              <c16:uniqueId val="{00000003-6F8D-4982-88F2-726B2853FF3E}"/>
            </c:ext>
          </c:extLst>
        </c:ser>
        <c:dLbls>
          <c:showLegendKey val="0"/>
          <c:showVal val="0"/>
          <c:showCatName val="0"/>
          <c:showSerName val="0"/>
          <c:showPercent val="0"/>
          <c:showBubbleSize val="0"/>
        </c:dLbls>
        <c:axId val="661270911"/>
        <c:axId val="661272159"/>
      </c:areaChart>
      <c:lineChart>
        <c:grouping val="standard"/>
        <c:varyColors val="0"/>
        <c:ser>
          <c:idx val="0"/>
          <c:order val="0"/>
          <c:tx>
            <c:strRef>
              <c:f>Sheet1!$B$1</c:f>
              <c:strCache>
                <c:ptCount val="1"/>
                <c:pt idx="0">
                  <c:v>Before TS</c:v>
                </c:pt>
              </c:strCache>
            </c:strRef>
          </c:tx>
          <c:spPr>
            <a:ln w="19050" cap="rnd">
              <a:solidFill>
                <a:schemeClr val="accent6"/>
              </a:solidFill>
              <a:round/>
            </a:ln>
            <a:effectLst/>
          </c:spPr>
          <c:marker>
            <c:symbol val="none"/>
          </c:marker>
          <c:cat>
            <c:numRef>
              <c:f>Sheet1!$A$2:$A$97</c:f>
              <c:numCache>
                <c:formatCode>General</c:formatCode>
                <c:ptCount val="96"/>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pt idx="25">
                  <c:v>375</c:v>
                </c:pt>
                <c:pt idx="26">
                  <c:v>390</c:v>
                </c:pt>
                <c:pt idx="27">
                  <c:v>405</c:v>
                </c:pt>
                <c:pt idx="28">
                  <c:v>420</c:v>
                </c:pt>
                <c:pt idx="29">
                  <c:v>435</c:v>
                </c:pt>
                <c:pt idx="30">
                  <c:v>450</c:v>
                </c:pt>
                <c:pt idx="31">
                  <c:v>465</c:v>
                </c:pt>
                <c:pt idx="32">
                  <c:v>480</c:v>
                </c:pt>
                <c:pt idx="33">
                  <c:v>495</c:v>
                </c:pt>
                <c:pt idx="34">
                  <c:v>510</c:v>
                </c:pt>
                <c:pt idx="35">
                  <c:v>525</c:v>
                </c:pt>
                <c:pt idx="36">
                  <c:v>540</c:v>
                </c:pt>
                <c:pt idx="37">
                  <c:v>555</c:v>
                </c:pt>
                <c:pt idx="38">
                  <c:v>570</c:v>
                </c:pt>
                <c:pt idx="39">
                  <c:v>585</c:v>
                </c:pt>
                <c:pt idx="40">
                  <c:v>600</c:v>
                </c:pt>
                <c:pt idx="41">
                  <c:v>615</c:v>
                </c:pt>
                <c:pt idx="42">
                  <c:v>630</c:v>
                </c:pt>
                <c:pt idx="43">
                  <c:v>645</c:v>
                </c:pt>
                <c:pt idx="44">
                  <c:v>660</c:v>
                </c:pt>
                <c:pt idx="45">
                  <c:v>675</c:v>
                </c:pt>
                <c:pt idx="46">
                  <c:v>690</c:v>
                </c:pt>
                <c:pt idx="47">
                  <c:v>705</c:v>
                </c:pt>
                <c:pt idx="48">
                  <c:v>720</c:v>
                </c:pt>
                <c:pt idx="49">
                  <c:v>735</c:v>
                </c:pt>
                <c:pt idx="50">
                  <c:v>750</c:v>
                </c:pt>
                <c:pt idx="51">
                  <c:v>765</c:v>
                </c:pt>
                <c:pt idx="52">
                  <c:v>780</c:v>
                </c:pt>
                <c:pt idx="53">
                  <c:v>795</c:v>
                </c:pt>
                <c:pt idx="54">
                  <c:v>810</c:v>
                </c:pt>
                <c:pt idx="55">
                  <c:v>825</c:v>
                </c:pt>
                <c:pt idx="56">
                  <c:v>840</c:v>
                </c:pt>
                <c:pt idx="57">
                  <c:v>855</c:v>
                </c:pt>
                <c:pt idx="58">
                  <c:v>870</c:v>
                </c:pt>
                <c:pt idx="59">
                  <c:v>885</c:v>
                </c:pt>
                <c:pt idx="60">
                  <c:v>900</c:v>
                </c:pt>
                <c:pt idx="61">
                  <c:v>915</c:v>
                </c:pt>
                <c:pt idx="62">
                  <c:v>930</c:v>
                </c:pt>
                <c:pt idx="63">
                  <c:v>945</c:v>
                </c:pt>
                <c:pt idx="64">
                  <c:v>960</c:v>
                </c:pt>
                <c:pt idx="65">
                  <c:v>975</c:v>
                </c:pt>
                <c:pt idx="66">
                  <c:v>990</c:v>
                </c:pt>
                <c:pt idx="67">
                  <c:v>1005</c:v>
                </c:pt>
                <c:pt idx="68">
                  <c:v>1020</c:v>
                </c:pt>
                <c:pt idx="69">
                  <c:v>1035</c:v>
                </c:pt>
                <c:pt idx="70">
                  <c:v>1050</c:v>
                </c:pt>
                <c:pt idx="71">
                  <c:v>1065</c:v>
                </c:pt>
                <c:pt idx="72">
                  <c:v>1080</c:v>
                </c:pt>
                <c:pt idx="73">
                  <c:v>1095</c:v>
                </c:pt>
                <c:pt idx="74">
                  <c:v>1110</c:v>
                </c:pt>
                <c:pt idx="75">
                  <c:v>1125</c:v>
                </c:pt>
                <c:pt idx="76">
                  <c:v>1140</c:v>
                </c:pt>
                <c:pt idx="77">
                  <c:v>1155</c:v>
                </c:pt>
                <c:pt idx="78">
                  <c:v>1170</c:v>
                </c:pt>
                <c:pt idx="79">
                  <c:v>1185</c:v>
                </c:pt>
                <c:pt idx="80">
                  <c:v>1200</c:v>
                </c:pt>
                <c:pt idx="81">
                  <c:v>1215</c:v>
                </c:pt>
                <c:pt idx="82">
                  <c:v>1230</c:v>
                </c:pt>
                <c:pt idx="83">
                  <c:v>1245</c:v>
                </c:pt>
                <c:pt idx="84">
                  <c:v>1260</c:v>
                </c:pt>
                <c:pt idx="85">
                  <c:v>1275</c:v>
                </c:pt>
                <c:pt idx="86">
                  <c:v>1290</c:v>
                </c:pt>
                <c:pt idx="87">
                  <c:v>1305</c:v>
                </c:pt>
                <c:pt idx="88">
                  <c:v>1320</c:v>
                </c:pt>
                <c:pt idx="89">
                  <c:v>1335</c:v>
                </c:pt>
                <c:pt idx="90">
                  <c:v>1350</c:v>
                </c:pt>
                <c:pt idx="91">
                  <c:v>1365</c:v>
                </c:pt>
                <c:pt idx="92">
                  <c:v>1380</c:v>
                </c:pt>
                <c:pt idx="93">
                  <c:v>1395</c:v>
                </c:pt>
                <c:pt idx="94">
                  <c:v>1410</c:v>
                </c:pt>
                <c:pt idx="95">
                  <c:v>1425</c:v>
                </c:pt>
              </c:numCache>
            </c:numRef>
          </c:cat>
          <c:val>
            <c:numRef>
              <c:f>Sheet1!$B$2:$B$97</c:f>
              <c:numCache>
                <c:formatCode>General</c:formatCode>
                <c:ptCount val="96"/>
                <c:pt idx="0">
                  <c:v>1317.7</c:v>
                </c:pt>
                <c:pt idx="1">
                  <c:v>1336.5</c:v>
                </c:pt>
                <c:pt idx="2">
                  <c:v>1345.9</c:v>
                </c:pt>
                <c:pt idx="3">
                  <c:v>1368.2</c:v>
                </c:pt>
                <c:pt idx="4">
                  <c:v>1341.7</c:v>
                </c:pt>
                <c:pt idx="5">
                  <c:v>1361.9</c:v>
                </c:pt>
                <c:pt idx="6">
                  <c:v>1359.6</c:v>
                </c:pt>
                <c:pt idx="7">
                  <c:v>1350.8</c:v>
                </c:pt>
                <c:pt idx="8">
                  <c:v>1341.1</c:v>
                </c:pt>
                <c:pt idx="9">
                  <c:v>1367.8</c:v>
                </c:pt>
                <c:pt idx="10">
                  <c:v>1391.6</c:v>
                </c:pt>
                <c:pt idx="11">
                  <c:v>1379.5</c:v>
                </c:pt>
                <c:pt idx="12">
                  <c:v>1330.5</c:v>
                </c:pt>
                <c:pt idx="13">
                  <c:v>1321.2</c:v>
                </c:pt>
                <c:pt idx="14">
                  <c:v>1334.2</c:v>
                </c:pt>
                <c:pt idx="15">
                  <c:v>1379.9</c:v>
                </c:pt>
                <c:pt idx="16">
                  <c:v>1388.9</c:v>
                </c:pt>
                <c:pt idx="17">
                  <c:v>1419.4</c:v>
                </c:pt>
                <c:pt idx="18">
                  <c:v>1425.2</c:v>
                </c:pt>
                <c:pt idx="19">
                  <c:v>1433</c:v>
                </c:pt>
                <c:pt idx="20">
                  <c:v>1461.7</c:v>
                </c:pt>
                <c:pt idx="21">
                  <c:v>1534</c:v>
                </c:pt>
                <c:pt idx="22">
                  <c:v>1477.6</c:v>
                </c:pt>
                <c:pt idx="23">
                  <c:v>1457.5</c:v>
                </c:pt>
                <c:pt idx="24">
                  <c:v>1497.2</c:v>
                </c:pt>
                <c:pt idx="25">
                  <c:v>1606.6</c:v>
                </c:pt>
                <c:pt idx="26">
                  <c:v>1661</c:v>
                </c:pt>
                <c:pt idx="27">
                  <c:v>1745.7</c:v>
                </c:pt>
                <c:pt idx="28">
                  <c:v>1822.1</c:v>
                </c:pt>
                <c:pt idx="29">
                  <c:v>1807.3</c:v>
                </c:pt>
                <c:pt idx="30">
                  <c:v>1890.4</c:v>
                </c:pt>
                <c:pt idx="31">
                  <c:v>1916.6</c:v>
                </c:pt>
                <c:pt idx="32">
                  <c:v>1944.1</c:v>
                </c:pt>
                <c:pt idx="33">
                  <c:v>2014.8</c:v>
                </c:pt>
                <c:pt idx="34">
                  <c:v>1999.2</c:v>
                </c:pt>
                <c:pt idx="35">
                  <c:v>2013.4</c:v>
                </c:pt>
                <c:pt idx="36">
                  <c:v>2006.82</c:v>
                </c:pt>
                <c:pt idx="37">
                  <c:v>1983.82</c:v>
                </c:pt>
                <c:pt idx="38">
                  <c:v>2043.82</c:v>
                </c:pt>
                <c:pt idx="39">
                  <c:v>2034.02</c:v>
                </c:pt>
                <c:pt idx="40">
                  <c:v>1926.13</c:v>
                </c:pt>
                <c:pt idx="41">
                  <c:v>1934.03</c:v>
                </c:pt>
                <c:pt idx="42">
                  <c:v>1904.03</c:v>
                </c:pt>
                <c:pt idx="43">
                  <c:v>1931.83</c:v>
                </c:pt>
                <c:pt idx="44">
                  <c:v>1989.66</c:v>
                </c:pt>
                <c:pt idx="45">
                  <c:v>1982.96</c:v>
                </c:pt>
                <c:pt idx="46">
                  <c:v>1977.66</c:v>
                </c:pt>
                <c:pt idx="47">
                  <c:v>1970.76</c:v>
                </c:pt>
                <c:pt idx="48">
                  <c:v>1906.74</c:v>
                </c:pt>
                <c:pt idx="49">
                  <c:v>1974.84</c:v>
                </c:pt>
                <c:pt idx="50">
                  <c:v>1979.94</c:v>
                </c:pt>
                <c:pt idx="51">
                  <c:v>1929.64</c:v>
                </c:pt>
                <c:pt idx="52">
                  <c:v>1863.78</c:v>
                </c:pt>
                <c:pt idx="53">
                  <c:v>1861.58</c:v>
                </c:pt>
                <c:pt idx="54">
                  <c:v>1861.78</c:v>
                </c:pt>
                <c:pt idx="55">
                  <c:v>1918.18</c:v>
                </c:pt>
                <c:pt idx="56">
                  <c:v>1913.35</c:v>
                </c:pt>
                <c:pt idx="57">
                  <c:v>1935.75</c:v>
                </c:pt>
                <c:pt idx="58">
                  <c:v>1958.75</c:v>
                </c:pt>
                <c:pt idx="59">
                  <c:v>1906.85</c:v>
                </c:pt>
                <c:pt idx="60">
                  <c:v>1971.88</c:v>
                </c:pt>
                <c:pt idx="61">
                  <c:v>1940.68</c:v>
                </c:pt>
                <c:pt idx="62">
                  <c:v>1922.08</c:v>
                </c:pt>
                <c:pt idx="63">
                  <c:v>1946.98</c:v>
                </c:pt>
                <c:pt idx="64">
                  <c:v>1952.54</c:v>
                </c:pt>
                <c:pt idx="65">
                  <c:v>1916.34</c:v>
                </c:pt>
                <c:pt idx="66">
                  <c:v>1869.44</c:v>
                </c:pt>
                <c:pt idx="67">
                  <c:v>1805.84</c:v>
                </c:pt>
                <c:pt idx="68">
                  <c:v>1832.7</c:v>
                </c:pt>
                <c:pt idx="69">
                  <c:v>1812.6</c:v>
                </c:pt>
                <c:pt idx="70">
                  <c:v>1781.7</c:v>
                </c:pt>
                <c:pt idx="71">
                  <c:v>1797.9</c:v>
                </c:pt>
                <c:pt idx="72">
                  <c:v>1758.3</c:v>
                </c:pt>
                <c:pt idx="73">
                  <c:v>1730.3</c:v>
                </c:pt>
                <c:pt idx="74">
                  <c:v>1707.9</c:v>
                </c:pt>
                <c:pt idx="75">
                  <c:v>1739.6</c:v>
                </c:pt>
                <c:pt idx="76">
                  <c:v>1702.7</c:v>
                </c:pt>
                <c:pt idx="77">
                  <c:v>1665.2</c:v>
                </c:pt>
                <c:pt idx="78">
                  <c:v>1640.1</c:v>
                </c:pt>
                <c:pt idx="79">
                  <c:v>1605.9</c:v>
                </c:pt>
                <c:pt idx="80">
                  <c:v>1595.7</c:v>
                </c:pt>
                <c:pt idx="81">
                  <c:v>1551.4</c:v>
                </c:pt>
                <c:pt idx="82">
                  <c:v>1544.5</c:v>
                </c:pt>
                <c:pt idx="83">
                  <c:v>1540.1</c:v>
                </c:pt>
                <c:pt idx="84">
                  <c:v>1541.9</c:v>
                </c:pt>
                <c:pt idx="85">
                  <c:v>1472.1</c:v>
                </c:pt>
                <c:pt idx="86">
                  <c:v>1444.2</c:v>
                </c:pt>
                <c:pt idx="87">
                  <c:v>1365.5</c:v>
                </c:pt>
                <c:pt idx="88">
                  <c:v>1385.3</c:v>
                </c:pt>
                <c:pt idx="89">
                  <c:v>1374.9</c:v>
                </c:pt>
                <c:pt idx="90">
                  <c:v>1377.7</c:v>
                </c:pt>
                <c:pt idx="91">
                  <c:v>1366.1</c:v>
                </c:pt>
                <c:pt idx="92">
                  <c:v>1369.1</c:v>
                </c:pt>
                <c:pt idx="93">
                  <c:v>1366.4</c:v>
                </c:pt>
                <c:pt idx="94">
                  <c:v>1368.6</c:v>
                </c:pt>
                <c:pt idx="95">
                  <c:v>1382.6</c:v>
                </c:pt>
              </c:numCache>
            </c:numRef>
          </c:val>
          <c:smooth val="0"/>
          <c:extLst>
            <c:ext xmlns:c16="http://schemas.microsoft.com/office/drawing/2014/chart" uri="{C3380CC4-5D6E-409C-BE32-E72D297353CC}">
              <c16:uniqueId val="{00000000-DC66-496F-9ACE-5DD487B53952}"/>
            </c:ext>
          </c:extLst>
        </c:ser>
        <c:ser>
          <c:idx val="1"/>
          <c:order val="1"/>
          <c:tx>
            <c:strRef>
              <c:f>Sheet1!$C$1</c:f>
              <c:strCache>
                <c:ptCount val="1"/>
                <c:pt idx="0">
                  <c:v>Max TS</c:v>
                </c:pt>
              </c:strCache>
            </c:strRef>
          </c:tx>
          <c:spPr>
            <a:ln w="19050" cap="rnd">
              <a:solidFill>
                <a:schemeClr val="accent5"/>
              </a:solidFill>
              <a:round/>
            </a:ln>
            <a:effectLst/>
          </c:spPr>
          <c:marker>
            <c:symbol val="none"/>
          </c:marker>
          <c:cat>
            <c:numRef>
              <c:f>Sheet1!$A$2:$A$97</c:f>
              <c:numCache>
                <c:formatCode>General</c:formatCode>
                <c:ptCount val="96"/>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pt idx="25">
                  <c:v>375</c:v>
                </c:pt>
                <c:pt idx="26">
                  <c:v>390</c:v>
                </c:pt>
                <c:pt idx="27">
                  <c:v>405</c:v>
                </c:pt>
                <c:pt idx="28">
                  <c:v>420</c:v>
                </c:pt>
                <c:pt idx="29">
                  <c:v>435</c:v>
                </c:pt>
                <c:pt idx="30">
                  <c:v>450</c:v>
                </c:pt>
                <c:pt idx="31">
                  <c:v>465</c:v>
                </c:pt>
                <c:pt idx="32">
                  <c:v>480</c:v>
                </c:pt>
                <c:pt idx="33">
                  <c:v>495</c:v>
                </c:pt>
                <c:pt idx="34">
                  <c:v>510</c:v>
                </c:pt>
                <c:pt idx="35">
                  <c:v>525</c:v>
                </c:pt>
                <c:pt idx="36">
                  <c:v>540</c:v>
                </c:pt>
                <c:pt idx="37">
                  <c:v>555</c:v>
                </c:pt>
                <c:pt idx="38">
                  <c:v>570</c:v>
                </c:pt>
                <c:pt idx="39">
                  <c:v>585</c:v>
                </c:pt>
                <c:pt idx="40">
                  <c:v>600</c:v>
                </c:pt>
                <c:pt idx="41">
                  <c:v>615</c:v>
                </c:pt>
                <c:pt idx="42">
                  <c:v>630</c:v>
                </c:pt>
                <c:pt idx="43">
                  <c:v>645</c:v>
                </c:pt>
                <c:pt idx="44">
                  <c:v>660</c:v>
                </c:pt>
                <c:pt idx="45">
                  <c:v>675</c:v>
                </c:pt>
                <c:pt idx="46">
                  <c:v>690</c:v>
                </c:pt>
                <c:pt idx="47">
                  <c:v>705</c:v>
                </c:pt>
                <c:pt idx="48">
                  <c:v>720</c:v>
                </c:pt>
                <c:pt idx="49">
                  <c:v>735</c:v>
                </c:pt>
                <c:pt idx="50">
                  <c:v>750</c:v>
                </c:pt>
                <c:pt idx="51">
                  <c:v>765</c:v>
                </c:pt>
                <c:pt idx="52">
                  <c:v>780</c:v>
                </c:pt>
                <c:pt idx="53">
                  <c:v>795</c:v>
                </c:pt>
                <c:pt idx="54">
                  <c:v>810</c:v>
                </c:pt>
                <c:pt idx="55">
                  <c:v>825</c:v>
                </c:pt>
                <c:pt idx="56">
                  <c:v>840</c:v>
                </c:pt>
                <c:pt idx="57">
                  <c:v>855</c:v>
                </c:pt>
                <c:pt idx="58">
                  <c:v>870</c:v>
                </c:pt>
                <c:pt idx="59">
                  <c:v>885</c:v>
                </c:pt>
                <c:pt idx="60">
                  <c:v>900</c:v>
                </c:pt>
                <c:pt idx="61">
                  <c:v>915</c:v>
                </c:pt>
                <c:pt idx="62">
                  <c:v>930</c:v>
                </c:pt>
                <c:pt idx="63">
                  <c:v>945</c:v>
                </c:pt>
                <c:pt idx="64">
                  <c:v>960</c:v>
                </c:pt>
                <c:pt idx="65">
                  <c:v>975</c:v>
                </c:pt>
                <c:pt idx="66">
                  <c:v>990</c:v>
                </c:pt>
                <c:pt idx="67">
                  <c:v>1005</c:v>
                </c:pt>
                <c:pt idx="68">
                  <c:v>1020</c:v>
                </c:pt>
                <c:pt idx="69">
                  <c:v>1035</c:v>
                </c:pt>
                <c:pt idx="70">
                  <c:v>1050</c:v>
                </c:pt>
                <c:pt idx="71">
                  <c:v>1065</c:v>
                </c:pt>
                <c:pt idx="72">
                  <c:v>1080</c:v>
                </c:pt>
                <c:pt idx="73">
                  <c:v>1095</c:v>
                </c:pt>
                <c:pt idx="74">
                  <c:v>1110</c:v>
                </c:pt>
                <c:pt idx="75">
                  <c:v>1125</c:v>
                </c:pt>
                <c:pt idx="76">
                  <c:v>1140</c:v>
                </c:pt>
                <c:pt idx="77">
                  <c:v>1155</c:v>
                </c:pt>
                <c:pt idx="78">
                  <c:v>1170</c:v>
                </c:pt>
                <c:pt idx="79">
                  <c:v>1185</c:v>
                </c:pt>
                <c:pt idx="80">
                  <c:v>1200</c:v>
                </c:pt>
                <c:pt idx="81">
                  <c:v>1215</c:v>
                </c:pt>
                <c:pt idx="82">
                  <c:v>1230</c:v>
                </c:pt>
                <c:pt idx="83">
                  <c:v>1245</c:v>
                </c:pt>
                <c:pt idx="84">
                  <c:v>1260</c:v>
                </c:pt>
                <c:pt idx="85">
                  <c:v>1275</c:v>
                </c:pt>
                <c:pt idx="86">
                  <c:v>1290</c:v>
                </c:pt>
                <c:pt idx="87">
                  <c:v>1305</c:v>
                </c:pt>
                <c:pt idx="88">
                  <c:v>1320</c:v>
                </c:pt>
                <c:pt idx="89">
                  <c:v>1335</c:v>
                </c:pt>
                <c:pt idx="90">
                  <c:v>1350</c:v>
                </c:pt>
                <c:pt idx="91">
                  <c:v>1365</c:v>
                </c:pt>
                <c:pt idx="92">
                  <c:v>1380</c:v>
                </c:pt>
                <c:pt idx="93">
                  <c:v>1395</c:v>
                </c:pt>
                <c:pt idx="94">
                  <c:v>1410</c:v>
                </c:pt>
                <c:pt idx="95">
                  <c:v>1425</c:v>
                </c:pt>
              </c:numCache>
            </c:numRef>
          </c:cat>
          <c:val>
            <c:numRef>
              <c:f>Sheet1!$C$2:$C$97</c:f>
              <c:numCache>
                <c:formatCode>General</c:formatCode>
                <c:ptCount val="96"/>
                <c:pt idx="0">
                  <c:v>1317.7</c:v>
                </c:pt>
                <c:pt idx="1">
                  <c:v>1336.5</c:v>
                </c:pt>
                <c:pt idx="2">
                  <c:v>1345.9</c:v>
                </c:pt>
                <c:pt idx="3">
                  <c:v>1368.2</c:v>
                </c:pt>
                <c:pt idx="4">
                  <c:v>1341.7</c:v>
                </c:pt>
                <c:pt idx="5">
                  <c:v>1361.9</c:v>
                </c:pt>
                <c:pt idx="6">
                  <c:v>1359.6</c:v>
                </c:pt>
                <c:pt idx="7">
                  <c:v>1350.8</c:v>
                </c:pt>
                <c:pt idx="8">
                  <c:v>1341.1</c:v>
                </c:pt>
                <c:pt idx="9">
                  <c:v>1367.8</c:v>
                </c:pt>
                <c:pt idx="10">
                  <c:v>1391.6</c:v>
                </c:pt>
                <c:pt idx="11">
                  <c:v>1379.5</c:v>
                </c:pt>
                <c:pt idx="12">
                  <c:v>1330.5</c:v>
                </c:pt>
                <c:pt idx="13">
                  <c:v>1321.2</c:v>
                </c:pt>
                <c:pt idx="14">
                  <c:v>1334.2</c:v>
                </c:pt>
                <c:pt idx="15">
                  <c:v>1379.9</c:v>
                </c:pt>
                <c:pt idx="16">
                  <c:v>1388.9</c:v>
                </c:pt>
                <c:pt idx="17">
                  <c:v>1419.4</c:v>
                </c:pt>
                <c:pt idx="18">
                  <c:v>1425.2</c:v>
                </c:pt>
                <c:pt idx="19">
                  <c:v>1433</c:v>
                </c:pt>
                <c:pt idx="20">
                  <c:v>1461.7</c:v>
                </c:pt>
                <c:pt idx="21">
                  <c:v>1534</c:v>
                </c:pt>
                <c:pt idx="22">
                  <c:v>1477.6</c:v>
                </c:pt>
                <c:pt idx="23">
                  <c:v>1457.5</c:v>
                </c:pt>
                <c:pt idx="24">
                  <c:v>1497.2</c:v>
                </c:pt>
                <c:pt idx="25">
                  <c:v>1551.4</c:v>
                </c:pt>
                <c:pt idx="26">
                  <c:v>1551.4</c:v>
                </c:pt>
                <c:pt idx="27">
                  <c:v>1551.4</c:v>
                </c:pt>
                <c:pt idx="28">
                  <c:v>1551.4</c:v>
                </c:pt>
                <c:pt idx="29">
                  <c:v>1551.4</c:v>
                </c:pt>
                <c:pt idx="30">
                  <c:v>1551.4</c:v>
                </c:pt>
                <c:pt idx="31">
                  <c:v>1551.4</c:v>
                </c:pt>
                <c:pt idx="32">
                  <c:v>1551.4</c:v>
                </c:pt>
                <c:pt idx="33">
                  <c:v>1551.4</c:v>
                </c:pt>
                <c:pt idx="34">
                  <c:v>1551.4</c:v>
                </c:pt>
                <c:pt idx="35">
                  <c:v>1551.4</c:v>
                </c:pt>
                <c:pt idx="36">
                  <c:v>1551.4</c:v>
                </c:pt>
                <c:pt idx="37">
                  <c:v>1551.4</c:v>
                </c:pt>
                <c:pt idx="38">
                  <c:v>1551.4</c:v>
                </c:pt>
                <c:pt idx="39">
                  <c:v>1551.4</c:v>
                </c:pt>
                <c:pt idx="40">
                  <c:v>1551.4</c:v>
                </c:pt>
                <c:pt idx="41">
                  <c:v>1551.4</c:v>
                </c:pt>
                <c:pt idx="42">
                  <c:v>1551.4</c:v>
                </c:pt>
                <c:pt idx="43">
                  <c:v>1551.4</c:v>
                </c:pt>
                <c:pt idx="44">
                  <c:v>1551.4</c:v>
                </c:pt>
                <c:pt idx="45">
                  <c:v>1551.4</c:v>
                </c:pt>
                <c:pt idx="46">
                  <c:v>1551.4</c:v>
                </c:pt>
                <c:pt idx="47">
                  <c:v>1551.4</c:v>
                </c:pt>
                <c:pt idx="48">
                  <c:v>1551.4</c:v>
                </c:pt>
                <c:pt idx="49">
                  <c:v>1551.4</c:v>
                </c:pt>
                <c:pt idx="50">
                  <c:v>1551.4</c:v>
                </c:pt>
                <c:pt idx="51">
                  <c:v>1551.4</c:v>
                </c:pt>
                <c:pt idx="52">
                  <c:v>1551.4</c:v>
                </c:pt>
                <c:pt idx="53">
                  <c:v>1551.4</c:v>
                </c:pt>
                <c:pt idx="54">
                  <c:v>1551.4</c:v>
                </c:pt>
                <c:pt idx="55">
                  <c:v>1551.4</c:v>
                </c:pt>
                <c:pt idx="56">
                  <c:v>1551.4</c:v>
                </c:pt>
                <c:pt idx="57">
                  <c:v>1551.4</c:v>
                </c:pt>
                <c:pt idx="58">
                  <c:v>1551.4</c:v>
                </c:pt>
                <c:pt idx="59">
                  <c:v>1551.4</c:v>
                </c:pt>
                <c:pt idx="60">
                  <c:v>1551.4</c:v>
                </c:pt>
                <c:pt idx="61">
                  <c:v>1551.4</c:v>
                </c:pt>
                <c:pt idx="62">
                  <c:v>1551.4</c:v>
                </c:pt>
                <c:pt idx="63">
                  <c:v>1551.4</c:v>
                </c:pt>
                <c:pt idx="64">
                  <c:v>1551.4</c:v>
                </c:pt>
                <c:pt idx="65">
                  <c:v>1551.4</c:v>
                </c:pt>
                <c:pt idx="66">
                  <c:v>1551.4</c:v>
                </c:pt>
                <c:pt idx="67">
                  <c:v>1551.4</c:v>
                </c:pt>
                <c:pt idx="68">
                  <c:v>1551.4</c:v>
                </c:pt>
                <c:pt idx="69">
                  <c:v>1551.4</c:v>
                </c:pt>
                <c:pt idx="70">
                  <c:v>1551.4</c:v>
                </c:pt>
                <c:pt idx="71">
                  <c:v>1551.4</c:v>
                </c:pt>
                <c:pt idx="72">
                  <c:v>1551.4</c:v>
                </c:pt>
                <c:pt idx="73">
                  <c:v>1551.4</c:v>
                </c:pt>
                <c:pt idx="74">
                  <c:v>1551.4</c:v>
                </c:pt>
                <c:pt idx="75">
                  <c:v>1551.4</c:v>
                </c:pt>
                <c:pt idx="76">
                  <c:v>1551.4</c:v>
                </c:pt>
                <c:pt idx="77">
                  <c:v>1551.4</c:v>
                </c:pt>
                <c:pt idx="78">
                  <c:v>1551.4</c:v>
                </c:pt>
                <c:pt idx="79">
                  <c:v>1551.4</c:v>
                </c:pt>
                <c:pt idx="80">
                  <c:v>1551.4</c:v>
                </c:pt>
                <c:pt idx="81">
                  <c:v>1551.4</c:v>
                </c:pt>
                <c:pt idx="82">
                  <c:v>1544.5</c:v>
                </c:pt>
                <c:pt idx="83">
                  <c:v>1540.1</c:v>
                </c:pt>
                <c:pt idx="84">
                  <c:v>1541.9</c:v>
                </c:pt>
                <c:pt idx="85">
                  <c:v>1472.1</c:v>
                </c:pt>
                <c:pt idx="86">
                  <c:v>1444.2</c:v>
                </c:pt>
                <c:pt idx="87">
                  <c:v>1365.5</c:v>
                </c:pt>
                <c:pt idx="88">
                  <c:v>1385.3</c:v>
                </c:pt>
                <c:pt idx="89">
                  <c:v>1374.9</c:v>
                </c:pt>
                <c:pt idx="90">
                  <c:v>1377.7</c:v>
                </c:pt>
                <c:pt idx="91">
                  <c:v>1366.1</c:v>
                </c:pt>
                <c:pt idx="92">
                  <c:v>1369.1</c:v>
                </c:pt>
                <c:pt idx="93">
                  <c:v>1366.4</c:v>
                </c:pt>
                <c:pt idx="94">
                  <c:v>1368.6</c:v>
                </c:pt>
                <c:pt idx="95">
                  <c:v>1382.6</c:v>
                </c:pt>
              </c:numCache>
            </c:numRef>
          </c:val>
          <c:smooth val="0"/>
          <c:extLst>
            <c:ext xmlns:c16="http://schemas.microsoft.com/office/drawing/2014/chart" uri="{C3380CC4-5D6E-409C-BE32-E72D297353CC}">
              <c16:uniqueId val="{00000004-DC66-496F-9ACE-5DD487B53952}"/>
            </c:ext>
          </c:extLst>
        </c:ser>
        <c:ser>
          <c:idx val="2"/>
          <c:order val="2"/>
          <c:tx>
            <c:strRef>
              <c:f>Sheet1!$D$1</c:f>
              <c:strCache>
                <c:ptCount val="1"/>
                <c:pt idx="0">
                  <c:v>Excess TS</c:v>
                </c:pt>
              </c:strCache>
            </c:strRef>
          </c:tx>
          <c:spPr>
            <a:ln w="19050" cap="rnd">
              <a:solidFill>
                <a:schemeClr val="accent4"/>
              </a:solidFill>
              <a:round/>
            </a:ln>
            <a:effectLst/>
          </c:spPr>
          <c:marker>
            <c:symbol val="none"/>
          </c:marker>
          <c:cat>
            <c:numRef>
              <c:f>Sheet1!$A$2:$A$97</c:f>
              <c:numCache>
                <c:formatCode>General</c:formatCode>
                <c:ptCount val="96"/>
                <c:pt idx="0">
                  <c:v>0</c:v>
                </c:pt>
                <c:pt idx="1">
                  <c:v>15</c:v>
                </c:pt>
                <c:pt idx="2">
                  <c:v>30</c:v>
                </c:pt>
                <c:pt idx="3">
                  <c:v>45</c:v>
                </c:pt>
                <c:pt idx="4">
                  <c:v>60</c:v>
                </c:pt>
                <c:pt idx="5">
                  <c:v>75</c:v>
                </c:pt>
                <c:pt idx="6">
                  <c:v>90</c:v>
                </c:pt>
                <c:pt idx="7">
                  <c:v>105</c:v>
                </c:pt>
                <c:pt idx="8">
                  <c:v>120</c:v>
                </c:pt>
                <c:pt idx="9">
                  <c:v>135</c:v>
                </c:pt>
                <c:pt idx="10">
                  <c:v>150</c:v>
                </c:pt>
                <c:pt idx="11">
                  <c:v>165</c:v>
                </c:pt>
                <c:pt idx="12">
                  <c:v>180</c:v>
                </c:pt>
                <c:pt idx="13">
                  <c:v>195</c:v>
                </c:pt>
                <c:pt idx="14">
                  <c:v>210</c:v>
                </c:pt>
                <c:pt idx="15">
                  <c:v>225</c:v>
                </c:pt>
                <c:pt idx="16">
                  <c:v>240</c:v>
                </c:pt>
                <c:pt idx="17">
                  <c:v>255</c:v>
                </c:pt>
                <c:pt idx="18">
                  <c:v>270</c:v>
                </c:pt>
                <c:pt idx="19">
                  <c:v>285</c:v>
                </c:pt>
                <c:pt idx="20">
                  <c:v>300</c:v>
                </c:pt>
                <c:pt idx="21">
                  <c:v>315</c:v>
                </c:pt>
                <c:pt idx="22">
                  <c:v>330</c:v>
                </c:pt>
                <c:pt idx="23">
                  <c:v>345</c:v>
                </c:pt>
                <c:pt idx="24">
                  <c:v>360</c:v>
                </c:pt>
                <c:pt idx="25">
                  <c:v>375</c:v>
                </c:pt>
                <c:pt idx="26">
                  <c:v>390</c:v>
                </c:pt>
                <c:pt idx="27">
                  <c:v>405</c:v>
                </c:pt>
                <c:pt idx="28">
                  <c:v>420</c:v>
                </c:pt>
                <c:pt idx="29">
                  <c:v>435</c:v>
                </c:pt>
                <c:pt idx="30">
                  <c:v>450</c:v>
                </c:pt>
                <c:pt idx="31">
                  <c:v>465</c:v>
                </c:pt>
                <c:pt idx="32">
                  <c:v>480</c:v>
                </c:pt>
                <c:pt idx="33">
                  <c:v>495</c:v>
                </c:pt>
                <c:pt idx="34">
                  <c:v>510</c:v>
                </c:pt>
                <c:pt idx="35">
                  <c:v>525</c:v>
                </c:pt>
                <c:pt idx="36">
                  <c:v>540</c:v>
                </c:pt>
                <c:pt idx="37">
                  <c:v>555</c:v>
                </c:pt>
                <c:pt idx="38">
                  <c:v>570</c:v>
                </c:pt>
                <c:pt idx="39">
                  <c:v>585</c:v>
                </c:pt>
                <c:pt idx="40">
                  <c:v>600</c:v>
                </c:pt>
                <c:pt idx="41">
                  <c:v>615</c:v>
                </c:pt>
                <c:pt idx="42">
                  <c:v>630</c:v>
                </c:pt>
                <c:pt idx="43">
                  <c:v>645</c:v>
                </c:pt>
                <c:pt idx="44">
                  <c:v>660</c:v>
                </c:pt>
                <c:pt idx="45">
                  <c:v>675</c:v>
                </c:pt>
                <c:pt idx="46">
                  <c:v>690</c:v>
                </c:pt>
                <c:pt idx="47">
                  <c:v>705</c:v>
                </c:pt>
                <c:pt idx="48">
                  <c:v>720</c:v>
                </c:pt>
                <c:pt idx="49">
                  <c:v>735</c:v>
                </c:pt>
                <c:pt idx="50">
                  <c:v>750</c:v>
                </c:pt>
                <c:pt idx="51">
                  <c:v>765</c:v>
                </c:pt>
                <c:pt idx="52">
                  <c:v>780</c:v>
                </c:pt>
                <c:pt idx="53">
                  <c:v>795</c:v>
                </c:pt>
                <c:pt idx="54">
                  <c:v>810</c:v>
                </c:pt>
                <c:pt idx="55">
                  <c:v>825</c:v>
                </c:pt>
                <c:pt idx="56">
                  <c:v>840</c:v>
                </c:pt>
                <c:pt idx="57">
                  <c:v>855</c:v>
                </c:pt>
                <c:pt idx="58">
                  <c:v>870</c:v>
                </c:pt>
                <c:pt idx="59">
                  <c:v>885</c:v>
                </c:pt>
                <c:pt idx="60">
                  <c:v>900</c:v>
                </c:pt>
                <c:pt idx="61">
                  <c:v>915</c:v>
                </c:pt>
                <c:pt idx="62">
                  <c:v>930</c:v>
                </c:pt>
                <c:pt idx="63">
                  <c:v>945</c:v>
                </c:pt>
                <c:pt idx="64">
                  <c:v>960</c:v>
                </c:pt>
                <c:pt idx="65">
                  <c:v>975</c:v>
                </c:pt>
                <c:pt idx="66">
                  <c:v>990</c:v>
                </c:pt>
                <c:pt idx="67">
                  <c:v>1005</c:v>
                </c:pt>
                <c:pt idx="68">
                  <c:v>1020</c:v>
                </c:pt>
                <c:pt idx="69">
                  <c:v>1035</c:v>
                </c:pt>
                <c:pt idx="70">
                  <c:v>1050</c:v>
                </c:pt>
                <c:pt idx="71">
                  <c:v>1065</c:v>
                </c:pt>
                <c:pt idx="72">
                  <c:v>1080</c:v>
                </c:pt>
                <c:pt idx="73">
                  <c:v>1095</c:v>
                </c:pt>
                <c:pt idx="74">
                  <c:v>1110</c:v>
                </c:pt>
                <c:pt idx="75">
                  <c:v>1125</c:v>
                </c:pt>
                <c:pt idx="76">
                  <c:v>1140</c:v>
                </c:pt>
                <c:pt idx="77">
                  <c:v>1155</c:v>
                </c:pt>
                <c:pt idx="78">
                  <c:v>1170</c:v>
                </c:pt>
                <c:pt idx="79">
                  <c:v>1185</c:v>
                </c:pt>
                <c:pt idx="80">
                  <c:v>1200</c:v>
                </c:pt>
                <c:pt idx="81">
                  <c:v>1215</c:v>
                </c:pt>
                <c:pt idx="82">
                  <c:v>1230</c:v>
                </c:pt>
                <c:pt idx="83">
                  <c:v>1245</c:v>
                </c:pt>
                <c:pt idx="84">
                  <c:v>1260</c:v>
                </c:pt>
                <c:pt idx="85">
                  <c:v>1275</c:v>
                </c:pt>
                <c:pt idx="86">
                  <c:v>1290</c:v>
                </c:pt>
                <c:pt idx="87">
                  <c:v>1305</c:v>
                </c:pt>
                <c:pt idx="88">
                  <c:v>1320</c:v>
                </c:pt>
                <c:pt idx="89">
                  <c:v>1335</c:v>
                </c:pt>
                <c:pt idx="90">
                  <c:v>1350</c:v>
                </c:pt>
                <c:pt idx="91">
                  <c:v>1365</c:v>
                </c:pt>
                <c:pt idx="92">
                  <c:v>1380</c:v>
                </c:pt>
                <c:pt idx="93">
                  <c:v>1395</c:v>
                </c:pt>
                <c:pt idx="94">
                  <c:v>1410</c:v>
                </c:pt>
                <c:pt idx="95">
                  <c:v>1425</c:v>
                </c:pt>
              </c:numCache>
            </c:numRef>
          </c:cat>
          <c:val>
            <c:numRef>
              <c:f>Sheet1!$D$2:$D$97</c:f>
              <c:numCache>
                <c:formatCode>General</c:formatCode>
                <c:ptCount val="96"/>
                <c:pt idx="0">
                  <c:v>1317.7</c:v>
                </c:pt>
                <c:pt idx="1">
                  <c:v>1336.5</c:v>
                </c:pt>
                <c:pt idx="2">
                  <c:v>1345.9</c:v>
                </c:pt>
                <c:pt idx="3">
                  <c:v>1368.2</c:v>
                </c:pt>
                <c:pt idx="4">
                  <c:v>1341.7</c:v>
                </c:pt>
                <c:pt idx="5">
                  <c:v>1361.9</c:v>
                </c:pt>
                <c:pt idx="6">
                  <c:v>1359.6</c:v>
                </c:pt>
                <c:pt idx="7">
                  <c:v>1350.8</c:v>
                </c:pt>
                <c:pt idx="8">
                  <c:v>1341.1</c:v>
                </c:pt>
                <c:pt idx="9">
                  <c:v>1367.8</c:v>
                </c:pt>
                <c:pt idx="10">
                  <c:v>1391.6</c:v>
                </c:pt>
                <c:pt idx="11">
                  <c:v>1379.5</c:v>
                </c:pt>
                <c:pt idx="12">
                  <c:v>1330.5</c:v>
                </c:pt>
                <c:pt idx="13">
                  <c:v>1321.2</c:v>
                </c:pt>
                <c:pt idx="14">
                  <c:v>1334.2</c:v>
                </c:pt>
                <c:pt idx="15">
                  <c:v>1379.9</c:v>
                </c:pt>
                <c:pt idx="16">
                  <c:v>1388.9</c:v>
                </c:pt>
                <c:pt idx="17">
                  <c:v>1419.4</c:v>
                </c:pt>
                <c:pt idx="18">
                  <c:v>1425.2</c:v>
                </c:pt>
                <c:pt idx="19">
                  <c:v>1433</c:v>
                </c:pt>
                <c:pt idx="20">
                  <c:v>1000</c:v>
                </c:pt>
                <c:pt idx="21">
                  <c:v>1000</c:v>
                </c:pt>
                <c:pt idx="22">
                  <c:v>1000</c:v>
                </c:pt>
                <c:pt idx="23">
                  <c:v>1000</c:v>
                </c:pt>
                <c:pt idx="24">
                  <c:v>1000</c:v>
                </c:pt>
                <c:pt idx="25">
                  <c:v>1000</c:v>
                </c:pt>
                <c:pt idx="26">
                  <c:v>1000</c:v>
                </c:pt>
                <c:pt idx="27">
                  <c:v>1000</c:v>
                </c:pt>
                <c:pt idx="28">
                  <c:v>1000</c:v>
                </c:pt>
                <c:pt idx="29">
                  <c:v>1000</c:v>
                </c:pt>
                <c:pt idx="30">
                  <c:v>1000</c:v>
                </c:pt>
                <c:pt idx="31">
                  <c:v>1000</c:v>
                </c:pt>
                <c:pt idx="32">
                  <c:v>1000</c:v>
                </c:pt>
                <c:pt idx="33">
                  <c:v>1000</c:v>
                </c:pt>
                <c:pt idx="34">
                  <c:v>1000</c:v>
                </c:pt>
                <c:pt idx="35">
                  <c:v>1000</c:v>
                </c:pt>
                <c:pt idx="36">
                  <c:v>1000</c:v>
                </c:pt>
                <c:pt idx="37">
                  <c:v>1000</c:v>
                </c:pt>
                <c:pt idx="38">
                  <c:v>1000</c:v>
                </c:pt>
                <c:pt idx="39">
                  <c:v>1000</c:v>
                </c:pt>
                <c:pt idx="40">
                  <c:v>1000</c:v>
                </c:pt>
                <c:pt idx="41">
                  <c:v>1000</c:v>
                </c:pt>
                <c:pt idx="42">
                  <c:v>1000</c:v>
                </c:pt>
                <c:pt idx="43">
                  <c:v>1000</c:v>
                </c:pt>
                <c:pt idx="44">
                  <c:v>1000</c:v>
                </c:pt>
                <c:pt idx="45">
                  <c:v>1000</c:v>
                </c:pt>
                <c:pt idx="46">
                  <c:v>1000</c:v>
                </c:pt>
                <c:pt idx="47">
                  <c:v>1000</c:v>
                </c:pt>
                <c:pt idx="48">
                  <c:v>1000</c:v>
                </c:pt>
                <c:pt idx="49">
                  <c:v>1000</c:v>
                </c:pt>
                <c:pt idx="50">
                  <c:v>1000</c:v>
                </c:pt>
                <c:pt idx="51">
                  <c:v>1000</c:v>
                </c:pt>
                <c:pt idx="52">
                  <c:v>1000</c:v>
                </c:pt>
                <c:pt idx="53">
                  <c:v>1000</c:v>
                </c:pt>
                <c:pt idx="54">
                  <c:v>1000</c:v>
                </c:pt>
                <c:pt idx="55">
                  <c:v>1000</c:v>
                </c:pt>
                <c:pt idx="56">
                  <c:v>1000</c:v>
                </c:pt>
                <c:pt idx="57">
                  <c:v>1000</c:v>
                </c:pt>
                <c:pt idx="58">
                  <c:v>1000</c:v>
                </c:pt>
                <c:pt idx="59">
                  <c:v>1000</c:v>
                </c:pt>
                <c:pt idx="60">
                  <c:v>1000</c:v>
                </c:pt>
                <c:pt idx="61">
                  <c:v>1000</c:v>
                </c:pt>
                <c:pt idx="62">
                  <c:v>1000</c:v>
                </c:pt>
                <c:pt idx="63">
                  <c:v>1000</c:v>
                </c:pt>
                <c:pt idx="64">
                  <c:v>1000</c:v>
                </c:pt>
                <c:pt idx="65">
                  <c:v>1000</c:v>
                </c:pt>
                <c:pt idx="66">
                  <c:v>1000</c:v>
                </c:pt>
                <c:pt idx="67">
                  <c:v>1000</c:v>
                </c:pt>
                <c:pt idx="68">
                  <c:v>1000</c:v>
                </c:pt>
                <c:pt idx="69">
                  <c:v>1000</c:v>
                </c:pt>
                <c:pt idx="70">
                  <c:v>1000</c:v>
                </c:pt>
                <c:pt idx="71">
                  <c:v>1000</c:v>
                </c:pt>
                <c:pt idx="72">
                  <c:v>1000</c:v>
                </c:pt>
                <c:pt idx="73">
                  <c:v>1000</c:v>
                </c:pt>
                <c:pt idx="74">
                  <c:v>1000</c:v>
                </c:pt>
                <c:pt idx="75">
                  <c:v>1000</c:v>
                </c:pt>
                <c:pt idx="76">
                  <c:v>1000</c:v>
                </c:pt>
                <c:pt idx="77">
                  <c:v>1000</c:v>
                </c:pt>
                <c:pt idx="78">
                  <c:v>1000</c:v>
                </c:pt>
                <c:pt idx="79">
                  <c:v>1000</c:v>
                </c:pt>
                <c:pt idx="80">
                  <c:v>1000</c:v>
                </c:pt>
                <c:pt idx="81">
                  <c:v>1551.4</c:v>
                </c:pt>
                <c:pt idx="82">
                  <c:v>1544.5</c:v>
                </c:pt>
                <c:pt idx="83">
                  <c:v>1540.1</c:v>
                </c:pt>
                <c:pt idx="84">
                  <c:v>1541.9</c:v>
                </c:pt>
                <c:pt idx="85">
                  <c:v>1472.1</c:v>
                </c:pt>
                <c:pt idx="86">
                  <c:v>1444.2</c:v>
                </c:pt>
                <c:pt idx="87">
                  <c:v>1365.5</c:v>
                </c:pt>
                <c:pt idx="88">
                  <c:v>1385.3</c:v>
                </c:pt>
                <c:pt idx="89">
                  <c:v>1374.9</c:v>
                </c:pt>
                <c:pt idx="90">
                  <c:v>1377.7</c:v>
                </c:pt>
                <c:pt idx="91">
                  <c:v>1366.1</c:v>
                </c:pt>
                <c:pt idx="92">
                  <c:v>1369.1</c:v>
                </c:pt>
                <c:pt idx="93">
                  <c:v>1366.4</c:v>
                </c:pt>
                <c:pt idx="94">
                  <c:v>1368.6</c:v>
                </c:pt>
                <c:pt idx="95">
                  <c:v>1382.6</c:v>
                </c:pt>
              </c:numCache>
            </c:numRef>
          </c:val>
          <c:smooth val="0"/>
          <c:extLst>
            <c:ext xmlns:c16="http://schemas.microsoft.com/office/drawing/2014/chart" uri="{C3380CC4-5D6E-409C-BE32-E72D297353CC}">
              <c16:uniqueId val="{00000001-6F8D-4982-88F2-726B2853FF3E}"/>
            </c:ext>
          </c:extLst>
        </c:ser>
        <c:dLbls>
          <c:showLegendKey val="0"/>
          <c:showVal val="0"/>
          <c:showCatName val="0"/>
          <c:showSerName val="0"/>
          <c:showPercent val="0"/>
          <c:showBubbleSize val="0"/>
        </c:dLbls>
        <c:marker val="1"/>
        <c:smooth val="0"/>
        <c:axId val="661270911"/>
        <c:axId val="661272159"/>
      </c:lineChart>
      <c:catAx>
        <c:axId val="661270911"/>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Time (mins)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272159"/>
        <c:crosses val="autoZero"/>
        <c:auto val="1"/>
        <c:lblAlgn val="ctr"/>
        <c:lblOffset val="100"/>
        <c:noMultiLvlLbl val="1"/>
      </c:catAx>
      <c:valAx>
        <c:axId val="6612721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Power (kW)</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61270911"/>
        <c:crosses val="autoZero"/>
        <c:crossBetween val="between"/>
      </c:valAx>
      <c:spPr>
        <a:noFill/>
        <a:ln>
          <a:noFill/>
        </a:ln>
        <a:effectLst/>
      </c:spPr>
    </c:plotArea>
    <c:legend>
      <c:legendPos val="b"/>
      <c:legendEntry>
        <c:idx val="0"/>
        <c:delete val="1"/>
      </c:legendEntry>
      <c:legendEntry>
        <c:idx val="1"/>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1"/>
          <c:order val="0"/>
          <c:tx>
            <c:v>vref2</c:v>
          </c:tx>
          <c:spPr>
            <a:ln w="19050" cap="rnd">
              <a:solidFill>
                <a:schemeClr val="accent2"/>
              </a:solidFill>
              <a:round/>
            </a:ln>
            <a:effectLst/>
          </c:spPr>
          <c:marker>
            <c:symbol val="none"/>
          </c:marker>
          <c:xVal>
            <c:numRef>
              <c:f>Sheet1!$B$2:$B$102</c:f>
              <c:numCache>
                <c:formatCode>General</c:formatCode>
                <c:ptCount val="10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numCache>
            </c:numRef>
          </c:xVal>
          <c:yVal>
            <c:numRef>
              <c:f>Sheet1!$D$2:$D$102</c:f>
              <c:numCache>
                <c:formatCode>General</c:formatCode>
                <c:ptCount val="101"/>
                <c:pt idx="0">
                  <c:v>2.7837999999999998</c:v>
                </c:pt>
                <c:pt idx="1">
                  <c:v>2.9449000000000001</c:v>
                </c:pt>
                <c:pt idx="2">
                  <c:v>3.0529999999999999</c:v>
                </c:pt>
                <c:pt idx="3">
                  <c:v>3.1219999999999999</c:v>
                </c:pt>
                <c:pt idx="4">
                  <c:v>3.1701000000000001</c:v>
                </c:pt>
                <c:pt idx="5">
                  <c:v>3.2042999999999999</c:v>
                </c:pt>
                <c:pt idx="6">
                  <c:v>3.2254999999999998</c:v>
                </c:pt>
                <c:pt idx="7">
                  <c:v>3.2492999999999999</c:v>
                </c:pt>
                <c:pt idx="8">
                  <c:v>3.2724000000000002</c:v>
                </c:pt>
                <c:pt idx="9">
                  <c:v>3.2968999999999999</c:v>
                </c:pt>
                <c:pt idx="10">
                  <c:v>3.3243</c:v>
                </c:pt>
                <c:pt idx="11">
                  <c:v>3.3549000000000002</c:v>
                </c:pt>
                <c:pt idx="12">
                  <c:v>3.3780999999999999</c:v>
                </c:pt>
                <c:pt idx="13">
                  <c:v>3.395</c:v>
                </c:pt>
                <c:pt idx="14">
                  <c:v>3.4094000000000002</c:v>
                </c:pt>
                <c:pt idx="15">
                  <c:v>3.4209000000000001</c:v>
                </c:pt>
                <c:pt idx="16">
                  <c:v>3.4325000000000001</c:v>
                </c:pt>
                <c:pt idx="17">
                  <c:v>3.4437000000000002</c:v>
                </c:pt>
                <c:pt idx="18">
                  <c:v>3.4542000000000002</c:v>
                </c:pt>
                <c:pt idx="19">
                  <c:v>3.4659</c:v>
                </c:pt>
                <c:pt idx="20">
                  <c:v>3.4765999999999999</c:v>
                </c:pt>
                <c:pt idx="21">
                  <c:v>3.4845000000000002</c:v>
                </c:pt>
                <c:pt idx="22">
                  <c:v>3.4931000000000001</c:v>
                </c:pt>
                <c:pt idx="23">
                  <c:v>3.5021</c:v>
                </c:pt>
                <c:pt idx="24">
                  <c:v>3.5091999999999999</c:v>
                </c:pt>
                <c:pt idx="25">
                  <c:v>3.5194999999999999</c:v>
                </c:pt>
                <c:pt idx="26">
                  <c:v>3.5301999999999998</c:v>
                </c:pt>
                <c:pt idx="27">
                  <c:v>3.5409999999999999</c:v>
                </c:pt>
                <c:pt idx="28">
                  <c:v>3.5522999999999998</c:v>
                </c:pt>
                <c:pt idx="29">
                  <c:v>3.5632999999999999</c:v>
                </c:pt>
                <c:pt idx="30">
                  <c:v>3.5728</c:v>
                </c:pt>
                <c:pt idx="31">
                  <c:v>3.5821000000000001</c:v>
                </c:pt>
                <c:pt idx="32">
                  <c:v>3.5897999999999999</c:v>
                </c:pt>
                <c:pt idx="33">
                  <c:v>3.5966999999999998</c:v>
                </c:pt>
                <c:pt idx="34">
                  <c:v>3.6036000000000001</c:v>
                </c:pt>
                <c:pt idx="35">
                  <c:v>3.6109</c:v>
                </c:pt>
                <c:pt idx="36">
                  <c:v>3.6179000000000001</c:v>
                </c:pt>
                <c:pt idx="37">
                  <c:v>3.6244000000000001</c:v>
                </c:pt>
                <c:pt idx="38">
                  <c:v>3.6313</c:v>
                </c:pt>
                <c:pt idx="39">
                  <c:v>3.6377999999999999</c:v>
                </c:pt>
                <c:pt idx="40">
                  <c:v>3.6425999999999998</c:v>
                </c:pt>
                <c:pt idx="41">
                  <c:v>3.6486999999999998</c:v>
                </c:pt>
                <c:pt idx="42">
                  <c:v>3.6551999999999998</c:v>
                </c:pt>
                <c:pt idx="43">
                  <c:v>3.6614</c:v>
                </c:pt>
                <c:pt idx="44">
                  <c:v>3.6676000000000002</c:v>
                </c:pt>
                <c:pt idx="45">
                  <c:v>3.6732</c:v>
                </c:pt>
                <c:pt idx="46">
                  <c:v>3.6802000000000001</c:v>
                </c:pt>
                <c:pt idx="47">
                  <c:v>3.6877</c:v>
                </c:pt>
                <c:pt idx="48">
                  <c:v>3.6958000000000002</c:v>
                </c:pt>
                <c:pt idx="49">
                  <c:v>3.7042999999999999</c:v>
                </c:pt>
                <c:pt idx="50">
                  <c:v>3.7128000000000001</c:v>
                </c:pt>
                <c:pt idx="51">
                  <c:v>3.7206000000000001</c:v>
                </c:pt>
                <c:pt idx="52">
                  <c:v>3.7299000000000002</c:v>
                </c:pt>
                <c:pt idx="53">
                  <c:v>3.7397999999999998</c:v>
                </c:pt>
                <c:pt idx="54">
                  <c:v>3.7498</c:v>
                </c:pt>
                <c:pt idx="55">
                  <c:v>3.7595999999999998</c:v>
                </c:pt>
                <c:pt idx="56">
                  <c:v>3.7688999999999999</c:v>
                </c:pt>
                <c:pt idx="57">
                  <c:v>3.7791999999999999</c:v>
                </c:pt>
                <c:pt idx="58">
                  <c:v>3.7896000000000001</c:v>
                </c:pt>
                <c:pt idx="59">
                  <c:v>3.8012000000000001</c:v>
                </c:pt>
                <c:pt idx="60">
                  <c:v>3.8142999999999998</c:v>
                </c:pt>
                <c:pt idx="61">
                  <c:v>3.8271999999999999</c:v>
                </c:pt>
                <c:pt idx="62">
                  <c:v>3.8389000000000002</c:v>
                </c:pt>
                <c:pt idx="63">
                  <c:v>3.8530000000000002</c:v>
                </c:pt>
                <c:pt idx="64">
                  <c:v>3.8658000000000001</c:v>
                </c:pt>
                <c:pt idx="65">
                  <c:v>3.8786999999999998</c:v>
                </c:pt>
                <c:pt idx="66">
                  <c:v>3.8889</c:v>
                </c:pt>
                <c:pt idx="67">
                  <c:v>3.8978000000000002</c:v>
                </c:pt>
                <c:pt idx="68">
                  <c:v>3.9062000000000001</c:v>
                </c:pt>
                <c:pt idx="69">
                  <c:v>3.9138999999999999</c:v>
                </c:pt>
                <c:pt idx="70">
                  <c:v>3.9211</c:v>
                </c:pt>
                <c:pt idx="71">
                  <c:v>3.9289999999999998</c:v>
                </c:pt>
                <c:pt idx="72">
                  <c:v>3.9376000000000002</c:v>
                </c:pt>
                <c:pt idx="73">
                  <c:v>3.9458000000000002</c:v>
                </c:pt>
                <c:pt idx="74">
                  <c:v>3.9554</c:v>
                </c:pt>
                <c:pt idx="75">
                  <c:v>3.9649000000000001</c:v>
                </c:pt>
                <c:pt idx="76">
                  <c:v>3.9748000000000001</c:v>
                </c:pt>
                <c:pt idx="77">
                  <c:v>3.9845000000000002</c:v>
                </c:pt>
                <c:pt idx="78">
                  <c:v>3.9946000000000002</c:v>
                </c:pt>
                <c:pt idx="79">
                  <c:v>4.0057</c:v>
                </c:pt>
                <c:pt idx="80">
                  <c:v>4.0164999999999997</c:v>
                </c:pt>
                <c:pt idx="81">
                  <c:v>4.0270999999999999</c:v>
                </c:pt>
                <c:pt idx="82">
                  <c:v>4.0377999999999998</c:v>
                </c:pt>
                <c:pt idx="83">
                  <c:v>4.0479000000000003</c:v>
                </c:pt>
                <c:pt idx="84">
                  <c:v>4.0570000000000004</c:v>
                </c:pt>
                <c:pt idx="85">
                  <c:v>4.0648999999999997</c:v>
                </c:pt>
                <c:pt idx="86">
                  <c:v>4.0720000000000001</c:v>
                </c:pt>
                <c:pt idx="87">
                  <c:v>4.0777000000000001</c:v>
                </c:pt>
                <c:pt idx="88">
                  <c:v>4.0818000000000003</c:v>
                </c:pt>
                <c:pt idx="89">
                  <c:v>4.0849000000000002</c:v>
                </c:pt>
                <c:pt idx="90">
                  <c:v>4.0884</c:v>
                </c:pt>
                <c:pt idx="91">
                  <c:v>4.0918999999999999</c:v>
                </c:pt>
                <c:pt idx="92">
                  <c:v>4.0955000000000004</c:v>
                </c:pt>
                <c:pt idx="93">
                  <c:v>4.0997000000000003</c:v>
                </c:pt>
                <c:pt idx="94">
                  <c:v>4.1047000000000002</c:v>
                </c:pt>
                <c:pt idx="95">
                  <c:v>4.1105</c:v>
                </c:pt>
                <c:pt idx="96">
                  <c:v>4.1195000000000004</c:v>
                </c:pt>
                <c:pt idx="97">
                  <c:v>4.1302000000000003</c:v>
                </c:pt>
                <c:pt idx="98">
                  <c:v>4.1436999999999999</c:v>
                </c:pt>
                <c:pt idx="99">
                  <c:v>4.1615000000000002</c:v>
                </c:pt>
                <c:pt idx="100">
                  <c:v>4.1840999999999999</c:v>
                </c:pt>
              </c:numCache>
            </c:numRef>
          </c:yVal>
          <c:smooth val="1"/>
          <c:extLst>
            <c:ext xmlns:c16="http://schemas.microsoft.com/office/drawing/2014/chart" uri="{C3380CC4-5D6E-409C-BE32-E72D297353CC}">
              <c16:uniqueId val="{00000000-F7B4-46F6-A3C1-8AA6AD6AEC6A}"/>
            </c:ext>
          </c:extLst>
        </c:ser>
        <c:dLbls>
          <c:showLegendKey val="0"/>
          <c:showVal val="0"/>
          <c:showCatName val="0"/>
          <c:showSerName val="0"/>
          <c:showPercent val="0"/>
          <c:showBubbleSize val="0"/>
        </c:dLbls>
        <c:axId val="1253520511"/>
        <c:axId val="1253529247"/>
      </c:scatterChart>
      <c:valAx>
        <c:axId val="12535205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SoC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3529247"/>
        <c:crosses val="autoZero"/>
        <c:crossBetween val="midCat"/>
      </c:valAx>
      <c:valAx>
        <c:axId val="1253529247"/>
        <c:scaling>
          <c:orientation val="minMax"/>
          <c:min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Voltage (V)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35205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GITT test (part)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'0016_ct_20_lecNMC28_05_MB_CC3 ('!$T$2:$T$100</c:f>
              <c:numCache>
                <c:formatCode>General</c:formatCode>
                <c:ptCount val="99"/>
                <c:pt idx="0">
                  <c:v>0</c:v>
                </c:pt>
                <c:pt idx="1">
                  <c:v>1</c:v>
                </c:pt>
                <c:pt idx="2">
                  <c:v>2</c:v>
                </c:pt>
                <c:pt idx="3">
                  <c:v>3</c:v>
                </c:pt>
                <c:pt idx="4">
                  <c:v>4</c:v>
                </c:pt>
                <c:pt idx="5">
                  <c:v>5</c:v>
                </c:pt>
                <c:pt idx="6">
                  <c:v>6</c:v>
                </c:pt>
                <c:pt idx="7">
                  <c:v>7</c:v>
                </c:pt>
                <c:pt idx="8">
                  <c:v>8</c:v>
                </c:pt>
                <c:pt idx="9">
                  <c:v>9</c:v>
                </c:pt>
                <c:pt idx="10">
                  <c:v>10</c:v>
                </c:pt>
                <c:pt idx="11">
                  <c:v>10.999999999999879</c:v>
                </c:pt>
                <c:pt idx="12">
                  <c:v>11.999999999999879</c:v>
                </c:pt>
                <c:pt idx="13">
                  <c:v>12.999999999999879</c:v>
                </c:pt>
                <c:pt idx="14">
                  <c:v>13.999999999999879</c:v>
                </c:pt>
                <c:pt idx="15">
                  <c:v>15.001499999999941</c:v>
                </c:pt>
                <c:pt idx="16">
                  <c:v>15.05103333333318</c:v>
                </c:pt>
                <c:pt idx="17">
                  <c:v>15.248133333333318</c:v>
                </c:pt>
                <c:pt idx="18">
                  <c:v>15.552433333333223</c:v>
                </c:pt>
                <c:pt idx="19">
                  <c:v>15.942933333333349</c:v>
                </c:pt>
                <c:pt idx="20">
                  <c:v>16.41916666666657</c:v>
                </c:pt>
                <c:pt idx="21">
                  <c:v>16.995666666666633</c:v>
                </c:pt>
                <c:pt idx="22">
                  <c:v>17.603600000000007</c:v>
                </c:pt>
                <c:pt idx="23">
                  <c:v>18.265633333333245</c:v>
                </c:pt>
                <c:pt idx="24">
                  <c:v>18.950833333333261</c:v>
                </c:pt>
                <c:pt idx="25">
                  <c:v>19.658199999999972</c:v>
                </c:pt>
                <c:pt idx="26">
                  <c:v>20.403333333333286</c:v>
                </c:pt>
                <c:pt idx="27">
                  <c:v>21.115833333333285</c:v>
                </c:pt>
                <c:pt idx="28">
                  <c:v>21.900033333333219</c:v>
                </c:pt>
                <c:pt idx="29">
                  <c:v>22.692166666666648</c:v>
                </c:pt>
                <c:pt idx="30">
                  <c:v>23.496699999999933</c:v>
                </c:pt>
                <c:pt idx="31">
                  <c:v>24.279066666666647</c:v>
                </c:pt>
                <c:pt idx="32">
                  <c:v>24.99993333333332</c:v>
                </c:pt>
                <c:pt idx="33">
                  <c:v>25.0010333333333</c:v>
                </c:pt>
                <c:pt idx="34">
                  <c:v>25.150999999999961</c:v>
                </c:pt>
                <c:pt idx="35">
                  <c:v>25.611966666666678</c:v>
                </c:pt>
                <c:pt idx="36">
                  <c:v>27.834366666666757</c:v>
                </c:pt>
                <c:pt idx="37">
                  <c:v>45.001466666666722</c:v>
                </c:pt>
                <c:pt idx="38">
                  <c:v>45.045600000000071</c:v>
                </c:pt>
                <c:pt idx="39">
                  <c:v>45.255066666666487</c:v>
                </c:pt>
                <c:pt idx="40">
                  <c:v>45.561333333333216</c:v>
                </c:pt>
                <c:pt idx="41">
                  <c:v>45.950999999999958</c:v>
                </c:pt>
                <c:pt idx="42">
                  <c:v>46.517666666666628</c:v>
                </c:pt>
                <c:pt idx="43">
                  <c:v>47.137999999999984</c:v>
                </c:pt>
                <c:pt idx="44">
                  <c:v>47.85606666666645</c:v>
                </c:pt>
                <c:pt idx="45">
                  <c:v>48.577866666666523</c:v>
                </c:pt>
                <c:pt idx="46">
                  <c:v>49.4258666666666</c:v>
                </c:pt>
                <c:pt idx="47">
                  <c:v>50.195733333333195</c:v>
                </c:pt>
                <c:pt idx="48">
                  <c:v>50.987399999999859</c:v>
                </c:pt>
                <c:pt idx="49">
                  <c:v>51.845466666666468</c:v>
                </c:pt>
                <c:pt idx="50">
                  <c:v>52.684433333333438</c:v>
                </c:pt>
                <c:pt idx="51">
                  <c:v>53.543900000000093</c:v>
                </c:pt>
                <c:pt idx="52">
                  <c:v>54.37690000000002</c:v>
                </c:pt>
                <c:pt idx="53">
                  <c:v>54.999899999999862</c:v>
                </c:pt>
                <c:pt idx="54">
                  <c:v>55.001033333333183</c:v>
                </c:pt>
                <c:pt idx="55">
                  <c:v>55.184566666666555</c:v>
                </c:pt>
                <c:pt idx="56">
                  <c:v>55.661400000000143</c:v>
                </c:pt>
                <c:pt idx="57">
                  <c:v>57.516733333333349</c:v>
                </c:pt>
                <c:pt idx="58">
                  <c:v>75.001316666666625</c:v>
                </c:pt>
                <c:pt idx="59">
                  <c:v>75.045483333333195</c:v>
                </c:pt>
                <c:pt idx="60">
                  <c:v>75.272649999999942</c:v>
                </c:pt>
                <c:pt idx="61">
                  <c:v>75.584750000000113</c:v>
                </c:pt>
                <c:pt idx="62">
                  <c:v>76.005450000000081</c:v>
                </c:pt>
                <c:pt idx="63">
                  <c:v>76.571050000000099</c:v>
                </c:pt>
                <c:pt idx="64">
                  <c:v>77.230983333333285</c:v>
                </c:pt>
                <c:pt idx="65">
                  <c:v>77.949983333333265</c:v>
                </c:pt>
                <c:pt idx="66">
                  <c:v>78.739883333333268</c:v>
                </c:pt>
                <c:pt idx="67">
                  <c:v>79.566116666666488</c:v>
                </c:pt>
                <c:pt idx="68">
                  <c:v>80.359949999999898</c:v>
                </c:pt>
                <c:pt idx="69">
                  <c:v>81.263949999999994</c:v>
                </c:pt>
                <c:pt idx="70">
                  <c:v>82.128749999999854</c:v>
                </c:pt>
                <c:pt idx="71">
                  <c:v>83.013883333333311</c:v>
                </c:pt>
                <c:pt idx="72">
                  <c:v>83.887316666666692</c:v>
                </c:pt>
                <c:pt idx="73">
                  <c:v>84.756616666666616</c:v>
                </c:pt>
                <c:pt idx="74">
                  <c:v>84.999883333333372</c:v>
                </c:pt>
                <c:pt idx="75">
                  <c:v>85.000916666666555</c:v>
                </c:pt>
                <c:pt idx="76">
                  <c:v>85.111116666666689</c:v>
                </c:pt>
                <c:pt idx="77">
                  <c:v>85.533083333333337</c:v>
                </c:pt>
                <c:pt idx="78">
                  <c:v>86.536283333333273</c:v>
                </c:pt>
                <c:pt idx="79">
                  <c:v>95.368283333333238</c:v>
                </c:pt>
                <c:pt idx="80">
                  <c:v>105.00141666666653</c:v>
                </c:pt>
                <c:pt idx="81">
                  <c:v>105.05628333333321</c:v>
                </c:pt>
                <c:pt idx="82">
                  <c:v>105.27734999999981</c:v>
                </c:pt>
                <c:pt idx="83">
                  <c:v>105.62201666666661</c:v>
                </c:pt>
                <c:pt idx="84">
                  <c:v>106.0691833333333</c:v>
                </c:pt>
                <c:pt idx="85">
                  <c:v>106.6346166666665</c:v>
                </c:pt>
                <c:pt idx="86">
                  <c:v>107.32761666666653</c:v>
                </c:pt>
                <c:pt idx="87">
                  <c:v>108.04271666666658</c:v>
                </c:pt>
                <c:pt idx="88">
                  <c:v>108.79984999999991</c:v>
                </c:pt>
                <c:pt idx="89">
                  <c:v>109.65351666666659</c:v>
                </c:pt>
                <c:pt idx="90">
                  <c:v>110.51204999999997</c:v>
                </c:pt>
                <c:pt idx="91">
                  <c:v>111.38301666666666</c:v>
                </c:pt>
                <c:pt idx="92">
                  <c:v>112.24861666666669</c:v>
                </c:pt>
                <c:pt idx="93">
                  <c:v>113.15924999999989</c:v>
                </c:pt>
                <c:pt idx="94">
                  <c:v>114.08838333333333</c:v>
                </c:pt>
                <c:pt idx="95">
                  <c:v>114.99984999999991</c:v>
                </c:pt>
                <c:pt idx="96">
                  <c:v>115.00095000000002</c:v>
                </c:pt>
                <c:pt idx="97">
                  <c:v>115.12118333333322</c:v>
                </c:pt>
                <c:pt idx="98">
                  <c:v>115.50784999999983</c:v>
                </c:pt>
              </c:numCache>
            </c:numRef>
          </c:xVal>
          <c:yVal>
            <c:numRef>
              <c:f>'0016_ct_20_lecNMC28_05_MB_CC3 ('!$C$2:$C$100</c:f>
              <c:numCache>
                <c:formatCode>General</c:formatCode>
                <c:ptCount val="99"/>
                <c:pt idx="0">
                  <c:v>4.1990999999999996</c:v>
                </c:pt>
                <c:pt idx="1">
                  <c:v>4.1984000000000004</c:v>
                </c:pt>
                <c:pt idx="2">
                  <c:v>4.1980000000000004</c:v>
                </c:pt>
                <c:pt idx="3">
                  <c:v>4.1978</c:v>
                </c:pt>
                <c:pt idx="4">
                  <c:v>4.1976000000000004</c:v>
                </c:pt>
                <c:pt idx="5">
                  <c:v>4.1973000000000003</c:v>
                </c:pt>
                <c:pt idx="6">
                  <c:v>4.1973000000000003</c:v>
                </c:pt>
                <c:pt idx="7">
                  <c:v>4.1970999999999998</c:v>
                </c:pt>
                <c:pt idx="8">
                  <c:v>4.1969000000000003</c:v>
                </c:pt>
                <c:pt idx="9">
                  <c:v>4.1966999999999999</c:v>
                </c:pt>
                <c:pt idx="10">
                  <c:v>4.1966000000000001</c:v>
                </c:pt>
                <c:pt idx="11">
                  <c:v>4.1965000000000003</c:v>
                </c:pt>
                <c:pt idx="12">
                  <c:v>4.1963999999999997</c:v>
                </c:pt>
                <c:pt idx="13">
                  <c:v>4.1961000000000004</c:v>
                </c:pt>
                <c:pt idx="14">
                  <c:v>4.1959999999999997</c:v>
                </c:pt>
                <c:pt idx="15">
                  <c:v>4.1932</c:v>
                </c:pt>
                <c:pt idx="16">
                  <c:v>4.1921999999999997</c:v>
                </c:pt>
                <c:pt idx="17">
                  <c:v>4.1912000000000003</c:v>
                </c:pt>
                <c:pt idx="18">
                  <c:v>4.1901999999999999</c:v>
                </c:pt>
                <c:pt idx="19">
                  <c:v>4.1891999999999996</c:v>
                </c:pt>
                <c:pt idx="20">
                  <c:v>4.1881000000000004</c:v>
                </c:pt>
                <c:pt idx="21">
                  <c:v>4.1871</c:v>
                </c:pt>
                <c:pt idx="22">
                  <c:v>4.1860999999999997</c:v>
                </c:pt>
                <c:pt idx="23">
                  <c:v>4.1851000000000003</c:v>
                </c:pt>
                <c:pt idx="24">
                  <c:v>4.1840000000000002</c:v>
                </c:pt>
                <c:pt idx="25">
                  <c:v>4.1829999999999998</c:v>
                </c:pt>
                <c:pt idx="26">
                  <c:v>4.1818999999999997</c:v>
                </c:pt>
                <c:pt idx="27">
                  <c:v>4.1809000000000003</c:v>
                </c:pt>
                <c:pt idx="28">
                  <c:v>4.1798999999999999</c:v>
                </c:pt>
                <c:pt idx="29">
                  <c:v>4.1787999999999998</c:v>
                </c:pt>
                <c:pt idx="30">
                  <c:v>4.1778000000000004</c:v>
                </c:pt>
                <c:pt idx="31">
                  <c:v>4.1768000000000001</c:v>
                </c:pt>
                <c:pt idx="32">
                  <c:v>4.1760999999999999</c:v>
                </c:pt>
                <c:pt idx="33">
                  <c:v>4.1791</c:v>
                </c:pt>
                <c:pt idx="34">
                  <c:v>4.1801000000000004</c:v>
                </c:pt>
                <c:pt idx="35">
                  <c:v>4.1811999999999996</c:v>
                </c:pt>
                <c:pt idx="36">
                  <c:v>4.1821999999999999</c:v>
                </c:pt>
                <c:pt idx="37">
                  <c:v>4.1794000000000002</c:v>
                </c:pt>
                <c:pt idx="38">
                  <c:v>4.1783999999999999</c:v>
                </c:pt>
                <c:pt idx="39">
                  <c:v>4.1773999999999996</c:v>
                </c:pt>
                <c:pt idx="40">
                  <c:v>4.1764000000000001</c:v>
                </c:pt>
                <c:pt idx="41">
                  <c:v>4.1753</c:v>
                </c:pt>
                <c:pt idx="42">
                  <c:v>4.1742999999999997</c:v>
                </c:pt>
                <c:pt idx="43">
                  <c:v>4.1733000000000002</c:v>
                </c:pt>
                <c:pt idx="44">
                  <c:v>4.1722999999999999</c:v>
                </c:pt>
                <c:pt idx="45">
                  <c:v>4.1711999999999998</c:v>
                </c:pt>
                <c:pt idx="46">
                  <c:v>4.1700999999999997</c:v>
                </c:pt>
                <c:pt idx="47">
                  <c:v>4.1691000000000003</c:v>
                </c:pt>
                <c:pt idx="48">
                  <c:v>4.1680999999999999</c:v>
                </c:pt>
                <c:pt idx="49">
                  <c:v>4.1670999999999996</c:v>
                </c:pt>
                <c:pt idx="50">
                  <c:v>4.1660000000000004</c:v>
                </c:pt>
                <c:pt idx="51">
                  <c:v>4.165</c:v>
                </c:pt>
                <c:pt idx="52">
                  <c:v>4.1639999999999997</c:v>
                </c:pt>
                <c:pt idx="53">
                  <c:v>4.1634000000000002</c:v>
                </c:pt>
                <c:pt idx="54">
                  <c:v>4.1665999999999999</c:v>
                </c:pt>
                <c:pt idx="55">
                  <c:v>4.1677</c:v>
                </c:pt>
                <c:pt idx="56">
                  <c:v>4.1687000000000003</c:v>
                </c:pt>
                <c:pt idx="57">
                  <c:v>4.1696999999999997</c:v>
                </c:pt>
                <c:pt idx="58">
                  <c:v>4.1673999999999998</c:v>
                </c:pt>
                <c:pt idx="59">
                  <c:v>4.1664000000000003</c:v>
                </c:pt>
                <c:pt idx="60">
                  <c:v>4.1654</c:v>
                </c:pt>
                <c:pt idx="61">
                  <c:v>4.1642999999999999</c:v>
                </c:pt>
                <c:pt idx="62">
                  <c:v>4.1632999999999996</c:v>
                </c:pt>
                <c:pt idx="63">
                  <c:v>4.1623000000000001</c:v>
                </c:pt>
                <c:pt idx="64">
                  <c:v>4.1612999999999998</c:v>
                </c:pt>
                <c:pt idx="65">
                  <c:v>4.1601999999999997</c:v>
                </c:pt>
                <c:pt idx="66">
                  <c:v>4.1592000000000002</c:v>
                </c:pt>
                <c:pt idx="67">
                  <c:v>4.1581999999999999</c:v>
                </c:pt>
                <c:pt idx="68">
                  <c:v>4.1570999999999998</c:v>
                </c:pt>
                <c:pt idx="69">
                  <c:v>4.1561000000000003</c:v>
                </c:pt>
                <c:pt idx="70">
                  <c:v>4.1550000000000002</c:v>
                </c:pt>
                <c:pt idx="71">
                  <c:v>4.1539999999999999</c:v>
                </c:pt>
                <c:pt idx="72">
                  <c:v>4.1529999999999996</c:v>
                </c:pt>
                <c:pt idx="73">
                  <c:v>4.1520000000000001</c:v>
                </c:pt>
                <c:pt idx="74">
                  <c:v>4.1519000000000004</c:v>
                </c:pt>
                <c:pt idx="75">
                  <c:v>4.1548999999999996</c:v>
                </c:pt>
                <c:pt idx="76">
                  <c:v>4.1558999999999999</c:v>
                </c:pt>
                <c:pt idx="77">
                  <c:v>4.1569000000000003</c:v>
                </c:pt>
                <c:pt idx="78">
                  <c:v>4.1578999999999997</c:v>
                </c:pt>
                <c:pt idx="79">
                  <c:v>4.1589999999999998</c:v>
                </c:pt>
                <c:pt idx="80">
                  <c:v>4.1561000000000003</c:v>
                </c:pt>
                <c:pt idx="81">
                  <c:v>4.1551</c:v>
                </c:pt>
                <c:pt idx="82">
                  <c:v>4.1539999999999999</c:v>
                </c:pt>
                <c:pt idx="83">
                  <c:v>4.1529999999999996</c:v>
                </c:pt>
                <c:pt idx="84">
                  <c:v>4.1520000000000001</c:v>
                </c:pt>
                <c:pt idx="85">
                  <c:v>4.1509999999999998</c:v>
                </c:pt>
                <c:pt idx="86">
                  <c:v>4.1498999999999997</c:v>
                </c:pt>
                <c:pt idx="87">
                  <c:v>4.1489000000000003</c:v>
                </c:pt>
                <c:pt idx="88">
                  <c:v>4.1478999999999999</c:v>
                </c:pt>
                <c:pt idx="89">
                  <c:v>4.1468999999999996</c:v>
                </c:pt>
                <c:pt idx="90">
                  <c:v>4.1458000000000004</c:v>
                </c:pt>
                <c:pt idx="91">
                  <c:v>4.1448</c:v>
                </c:pt>
                <c:pt idx="92">
                  <c:v>4.1436999999999999</c:v>
                </c:pt>
                <c:pt idx="93">
                  <c:v>4.1426999999999996</c:v>
                </c:pt>
                <c:pt idx="94">
                  <c:v>4.1417000000000002</c:v>
                </c:pt>
                <c:pt idx="95">
                  <c:v>4.1407999999999996</c:v>
                </c:pt>
                <c:pt idx="96">
                  <c:v>4.1437999999999997</c:v>
                </c:pt>
                <c:pt idx="97">
                  <c:v>4.1448999999999998</c:v>
                </c:pt>
                <c:pt idx="98">
                  <c:v>4.1459000000000001</c:v>
                </c:pt>
              </c:numCache>
            </c:numRef>
          </c:yVal>
          <c:smooth val="1"/>
          <c:extLst>
            <c:ext xmlns:c16="http://schemas.microsoft.com/office/drawing/2014/chart" uri="{C3380CC4-5D6E-409C-BE32-E72D297353CC}">
              <c16:uniqueId val="{00000000-81AE-42EA-A645-3D5E10001F11}"/>
            </c:ext>
          </c:extLst>
        </c:ser>
        <c:dLbls>
          <c:showLegendKey val="0"/>
          <c:showVal val="0"/>
          <c:showCatName val="0"/>
          <c:showSerName val="0"/>
          <c:showPercent val="0"/>
          <c:showBubbleSize val="0"/>
        </c:dLbls>
        <c:axId val="210178624"/>
        <c:axId val="210181120"/>
      </c:scatterChart>
      <c:valAx>
        <c:axId val="210178624"/>
        <c:scaling>
          <c:orientation val="minMax"/>
          <c:max val="12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(mins)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81120"/>
        <c:crosses val="autoZero"/>
        <c:crossBetween val="midCat"/>
      </c:valAx>
      <c:valAx>
        <c:axId val="210181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Voltage (V)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786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EIS measurement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dLbls>
            <c:dLbl>
              <c:idx val="0"/>
              <c:layout>
                <c:manualLayout>
                  <c:x val="-2.2158209616662972E-2"/>
                  <c:y val="6.7194624430045591E-2"/>
                </c:manualLayout>
              </c:layout>
              <c:tx>
                <c:rich>
                  <a:bodyPr/>
                  <a:lstStyle/>
                  <a:p>
                    <a:fld id="{AD1F35C4-FAFE-43BC-A47C-07BDB34F9152}"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A4A8-43CD-ABD4-6747F1F51853}"/>
                </c:ext>
              </c:extLst>
            </c:dLbl>
            <c:dLbl>
              <c:idx val="1"/>
              <c:delete val="1"/>
              <c:extLst>
                <c:ext xmlns:c15="http://schemas.microsoft.com/office/drawing/2012/chart" uri="{CE6537A1-D6FC-4f65-9D91-7224C49458BB}"/>
                <c:ext xmlns:c16="http://schemas.microsoft.com/office/drawing/2014/chart" uri="{C3380CC4-5D6E-409C-BE32-E72D297353CC}">
                  <c16:uniqueId val="{00000001-A4A8-43CD-ABD4-6747F1F51853}"/>
                </c:ext>
              </c:extLst>
            </c:dLbl>
            <c:dLbl>
              <c:idx val="2"/>
              <c:delete val="1"/>
              <c:extLst>
                <c:ext xmlns:c15="http://schemas.microsoft.com/office/drawing/2012/chart" uri="{CE6537A1-D6FC-4f65-9D91-7224C49458BB}"/>
                <c:ext xmlns:c16="http://schemas.microsoft.com/office/drawing/2014/chart" uri="{C3380CC4-5D6E-409C-BE32-E72D297353CC}">
                  <c16:uniqueId val="{00000002-A4A8-43CD-ABD4-6747F1F51853}"/>
                </c:ext>
              </c:extLst>
            </c:dLbl>
            <c:dLbl>
              <c:idx val="3"/>
              <c:delete val="1"/>
              <c:extLst>
                <c:ext xmlns:c15="http://schemas.microsoft.com/office/drawing/2012/chart" uri="{CE6537A1-D6FC-4f65-9D91-7224C49458BB}"/>
                <c:ext xmlns:c16="http://schemas.microsoft.com/office/drawing/2014/chart" uri="{C3380CC4-5D6E-409C-BE32-E72D297353CC}">
                  <c16:uniqueId val="{00000003-A4A8-43CD-ABD4-6747F1F51853}"/>
                </c:ext>
              </c:extLst>
            </c:dLbl>
            <c:dLbl>
              <c:idx val="4"/>
              <c:delete val="1"/>
              <c:extLst>
                <c:ext xmlns:c15="http://schemas.microsoft.com/office/drawing/2012/chart" uri="{CE6537A1-D6FC-4f65-9D91-7224C49458BB}"/>
                <c:ext xmlns:c16="http://schemas.microsoft.com/office/drawing/2014/chart" uri="{C3380CC4-5D6E-409C-BE32-E72D297353CC}">
                  <c16:uniqueId val="{00000004-A4A8-43CD-ABD4-6747F1F51853}"/>
                </c:ext>
              </c:extLst>
            </c:dLbl>
            <c:dLbl>
              <c:idx val="5"/>
              <c:layout>
                <c:manualLayout>
                  <c:x val="-2.2158209616663056E-2"/>
                  <c:y val="-5.7595392368610603E-2"/>
                </c:manualLayout>
              </c:layout>
              <c:tx>
                <c:rich>
                  <a:bodyPr/>
                  <a:lstStyle/>
                  <a:p>
                    <a:fld id="{0EDD8D73-3ECA-4BDE-9BB7-9E66543C745A}"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A4A8-43CD-ABD4-6747F1F51853}"/>
                </c:ext>
              </c:extLst>
            </c:dLbl>
            <c:dLbl>
              <c:idx val="6"/>
              <c:delete val="1"/>
              <c:extLst>
                <c:ext xmlns:c15="http://schemas.microsoft.com/office/drawing/2012/chart" uri="{CE6537A1-D6FC-4f65-9D91-7224C49458BB}"/>
                <c:ext xmlns:c16="http://schemas.microsoft.com/office/drawing/2014/chart" uri="{C3380CC4-5D6E-409C-BE32-E72D297353CC}">
                  <c16:uniqueId val="{00000006-A4A8-43CD-ABD4-6747F1F51853}"/>
                </c:ext>
              </c:extLst>
            </c:dLbl>
            <c:dLbl>
              <c:idx val="7"/>
              <c:delete val="1"/>
              <c:extLst>
                <c:ext xmlns:c15="http://schemas.microsoft.com/office/drawing/2012/chart" uri="{CE6537A1-D6FC-4f65-9D91-7224C49458BB}"/>
                <c:ext xmlns:c16="http://schemas.microsoft.com/office/drawing/2014/chart" uri="{C3380CC4-5D6E-409C-BE32-E72D297353CC}">
                  <c16:uniqueId val="{00000007-A4A8-43CD-ABD4-6747F1F51853}"/>
                </c:ext>
              </c:extLst>
            </c:dLbl>
            <c:dLbl>
              <c:idx val="8"/>
              <c:delete val="1"/>
              <c:extLst>
                <c:ext xmlns:c15="http://schemas.microsoft.com/office/drawing/2012/chart" uri="{CE6537A1-D6FC-4f65-9D91-7224C49458BB}"/>
                <c:ext xmlns:c16="http://schemas.microsoft.com/office/drawing/2014/chart" uri="{C3380CC4-5D6E-409C-BE32-E72D297353CC}">
                  <c16:uniqueId val="{00000008-A4A8-43CD-ABD4-6747F1F51853}"/>
                </c:ext>
              </c:extLst>
            </c:dLbl>
            <c:dLbl>
              <c:idx val="9"/>
              <c:delete val="1"/>
              <c:extLst>
                <c:ext xmlns:c15="http://schemas.microsoft.com/office/drawing/2012/chart" uri="{CE6537A1-D6FC-4f65-9D91-7224C49458BB}"/>
                <c:ext xmlns:c16="http://schemas.microsoft.com/office/drawing/2014/chart" uri="{C3380CC4-5D6E-409C-BE32-E72D297353CC}">
                  <c16:uniqueId val="{00000009-A4A8-43CD-ABD4-6747F1F51853}"/>
                </c:ext>
              </c:extLst>
            </c:dLbl>
            <c:dLbl>
              <c:idx val="10"/>
              <c:delete val="1"/>
              <c:extLst>
                <c:ext xmlns:c15="http://schemas.microsoft.com/office/drawing/2012/chart" uri="{CE6537A1-D6FC-4f65-9D91-7224C49458BB}"/>
                <c:ext xmlns:c16="http://schemas.microsoft.com/office/drawing/2014/chart" uri="{C3380CC4-5D6E-409C-BE32-E72D297353CC}">
                  <c16:uniqueId val="{0000000A-A4A8-43CD-ABD4-6747F1F51853}"/>
                </c:ext>
              </c:extLst>
            </c:dLbl>
            <c:dLbl>
              <c:idx val="11"/>
              <c:delete val="1"/>
              <c:extLst>
                <c:ext xmlns:c15="http://schemas.microsoft.com/office/drawing/2012/chart" uri="{CE6537A1-D6FC-4f65-9D91-7224C49458BB}"/>
                <c:ext xmlns:c16="http://schemas.microsoft.com/office/drawing/2014/chart" uri="{C3380CC4-5D6E-409C-BE32-E72D297353CC}">
                  <c16:uniqueId val="{0000000B-A4A8-43CD-ABD4-6747F1F51853}"/>
                </c:ext>
              </c:extLst>
            </c:dLbl>
            <c:dLbl>
              <c:idx val="12"/>
              <c:delete val="1"/>
              <c:extLst>
                <c:ext xmlns:c15="http://schemas.microsoft.com/office/drawing/2012/chart" uri="{CE6537A1-D6FC-4f65-9D91-7224C49458BB}"/>
                <c:ext xmlns:c16="http://schemas.microsoft.com/office/drawing/2014/chart" uri="{C3380CC4-5D6E-409C-BE32-E72D297353CC}">
                  <c16:uniqueId val="{0000000C-A4A8-43CD-ABD4-6747F1F51853}"/>
                </c:ext>
              </c:extLst>
            </c:dLbl>
            <c:dLbl>
              <c:idx val="13"/>
              <c:delete val="1"/>
              <c:extLst>
                <c:ext xmlns:c15="http://schemas.microsoft.com/office/drawing/2012/chart" uri="{CE6537A1-D6FC-4f65-9D91-7224C49458BB}"/>
                <c:ext xmlns:c16="http://schemas.microsoft.com/office/drawing/2014/chart" uri="{C3380CC4-5D6E-409C-BE32-E72D297353CC}">
                  <c16:uniqueId val="{0000000D-A4A8-43CD-ABD4-6747F1F51853}"/>
                </c:ext>
              </c:extLst>
            </c:dLbl>
            <c:dLbl>
              <c:idx val="14"/>
              <c:delete val="1"/>
              <c:extLst>
                <c:ext xmlns:c15="http://schemas.microsoft.com/office/drawing/2012/chart" uri="{CE6537A1-D6FC-4f65-9D91-7224C49458BB}"/>
                <c:ext xmlns:c16="http://schemas.microsoft.com/office/drawing/2014/chart" uri="{C3380CC4-5D6E-409C-BE32-E72D297353CC}">
                  <c16:uniqueId val="{0000000E-A4A8-43CD-ABD4-6747F1F51853}"/>
                </c:ext>
              </c:extLst>
            </c:dLbl>
            <c:dLbl>
              <c:idx val="15"/>
              <c:delete val="1"/>
              <c:extLst>
                <c:ext xmlns:c15="http://schemas.microsoft.com/office/drawing/2012/chart" uri="{CE6537A1-D6FC-4f65-9D91-7224C49458BB}"/>
                <c:ext xmlns:c16="http://schemas.microsoft.com/office/drawing/2014/chart" uri="{C3380CC4-5D6E-409C-BE32-E72D297353CC}">
                  <c16:uniqueId val="{0000000F-A4A8-43CD-ABD4-6747F1F51853}"/>
                </c:ext>
              </c:extLst>
            </c:dLbl>
            <c:dLbl>
              <c:idx val="16"/>
              <c:delete val="1"/>
              <c:extLst>
                <c:ext xmlns:c15="http://schemas.microsoft.com/office/drawing/2012/chart" uri="{CE6537A1-D6FC-4f65-9D91-7224C49458BB}"/>
                <c:ext xmlns:c16="http://schemas.microsoft.com/office/drawing/2014/chart" uri="{C3380CC4-5D6E-409C-BE32-E72D297353CC}">
                  <c16:uniqueId val="{00000010-A4A8-43CD-ABD4-6747F1F51853}"/>
                </c:ext>
              </c:extLst>
            </c:dLbl>
            <c:dLbl>
              <c:idx val="17"/>
              <c:delete val="1"/>
              <c:extLst>
                <c:ext xmlns:c15="http://schemas.microsoft.com/office/drawing/2012/chart" uri="{CE6537A1-D6FC-4f65-9D91-7224C49458BB}"/>
                <c:ext xmlns:c16="http://schemas.microsoft.com/office/drawing/2014/chart" uri="{C3380CC4-5D6E-409C-BE32-E72D297353CC}">
                  <c16:uniqueId val="{00000011-A4A8-43CD-ABD4-6747F1F51853}"/>
                </c:ext>
              </c:extLst>
            </c:dLbl>
            <c:dLbl>
              <c:idx val="18"/>
              <c:delete val="1"/>
              <c:extLst>
                <c:ext xmlns:c15="http://schemas.microsoft.com/office/drawing/2012/chart" uri="{CE6537A1-D6FC-4f65-9D91-7224C49458BB}"/>
                <c:ext xmlns:c16="http://schemas.microsoft.com/office/drawing/2014/chart" uri="{C3380CC4-5D6E-409C-BE32-E72D297353CC}">
                  <c16:uniqueId val="{00000012-A4A8-43CD-ABD4-6747F1F51853}"/>
                </c:ext>
              </c:extLst>
            </c:dLbl>
            <c:dLbl>
              <c:idx val="19"/>
              <c:delete val="1"/>
              <c:extLst>
                <c:ext xmlns:c15="http://schemas.microsoft.com/office/drawing/2012/chart" uri="{CE6537A1-D6FC-4f65-9D91-7224C49458BB}"/>
                <c:ext xmlns:c16="http://schemas.microsoft.com/office/drawing/2014/chart" uri="{C3380CC4-5D6E-409C-BE32-E72D297353CC}">
                  <c16:uniqueId val="{00000013-A4A8-43CD-ABD4-6747F1F51853}"/>
                </c:ext>
              </c:extLst>
            </c:dLbl>
            <c:dLbl>
              <c:idx val="20"/>
              <c:layout>
                <c:manualLayout>
                  <c:x val="-1.6249166007133871E-16"/>
                  <c:y val="3.3597312215022795E-2"/>
                </c:manualLayout>
              </c:layout>
              <c:tx>
                <c:rich>
                  <a:bodyPr/>
                  <a:lstStyle/>
                  <a:p>
                    <a:fld id="{B4A49F76-96E6-48E7-A83E-74C5F89118BE}"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4-A4A8-43CD-ABD4-6747F1F51853}"/>
                </c:ext>
              </c:extLst>
            </c:dLbl>
            <c:dLbl>
              <c:idx val="21"/>
              <c:delete val="1"/>
              <c:extLst>
                <c:ext xmlns:c15="http://schemas.microsoft.com/office/drawing/2012/chart" uri="{CE6537A1-D6FC-4f65-9D91-7224C49458BB}"/>
                <c:ext xmlns:c16="http://schemas.microsoft.com/office/drawing/2014/chart" uri="{C3380CC4-5D6E-409C-BE32-E72D297353CC}">
                  <c16:uniqueId val="{00000015-A4A8-43CD-ABD4-6747F1F51853}"/>
                </c:ext>
              </c:extLst>
            </c:dLbl>
            <c:dLbl>
              <c:idx val="22"/>
              <c:tx>
                <c:rich>
                  <a:bodyPr/>
                  <a:lstStyle/>
                  <a:p>
                    <a:fld id="{B30B86A4-6BC0-4E33-AEB4-8B67DB69C72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A4A8-43CD-ABD4-6747F1F51853}"/>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DataLabelsRange val="1"/>
                <c15:showLeaderLines val="0"/>
              </c:ext>
            </c:extLst>
          </c:dLbls>
          <c:xVal>
            <c:numRef>
              <c:f>Sheet1!$C$9:$C$31</c:f>
              <c:numCache>
                <c:formatCode>General</c:formatCode>
                <c:ptCount val="23"/>
                <c:pt idx="0">
                  <c:v>2.3020289999999999E-2</c:v>
                </c:pt>
                <c:pt idx="1">
                  <c:v>2.3417265999999999E-2</c:v>
                </c:pt>
                <c:pt idx="2">
                  <c:v>2.3879833999999999E-2</c:v>
                </c:pt>
                <c:pt idx="3">
                  <c:v>2.4365351E-2</c:v>
                </c:pt>
                <c:pt idx="4">
                  <c:v>2.4855865000000001E-2</c:v>
                </c:pt>
                <c:pt idx="5">
                  <c:v>2.5361282999999998E-2</c:v>
                </c:pt>
                <c:pt idx="6">
                  <c:v>2.5888009E-2</c:v>
                </c:pt>
                <c:pt idx="7">
                  <c:v>2.6378381999999999E-2</c:v>
                </c:pt>
                <c:pt idx="8">
                  <c:v>2.6833849E-2</c:v>
                </c:pt>
                <c:pt idx="9">
                  <c:v>2.7154689999999999E-2</c:v>
                </c:pt>
                <c:pt idx="10">
                  <c:v>2.7418558999999999E-2</c:v>
                </c:pt>
                <c:pt idx="11">
                  <c:v>2.7652225999999999E-2</c:v>
                </c:pt>
                <c:pt idx="12">
                  <c:v>2.7833467000000001E-2</c:v>
                </c:pt>
                <c:pt idx="13">
                  <c:v>2.8033385000000001E-2</c:v>
                </c:pt>
                <c:pt idx="14">
                  <c:v>2.8187156000000001E-2</c:v>
                </c:pt>
                <c:pt idx="15">
                  <c:v>2.8390866000000001E-2</c:v>
                </c:pt>
                <c:pt idx="16">
                  <c:v>2.8541276000000001E-2</c:v>
                </c:pt>
                <c:pt idx="17">
                  <c:v>2.8845989999999998E-2</c:v>
                </c:pt>
                <c:pt idx="18">
                  <c:v>2.9145665000000001E-2</c:v>
                </c:pt>
                <c:pt idx="19">
                  <c:v>2.9670856999999998E-2</c:v>
                </c:pt>
                <c:pt idx="20">
                  <c:v>3.0321021E-2</c:v>
                </c:pt>
                <c:pt idx="21">
                  <c:v>3.1260621000000002E-2</c:v>
                </c:pt>
                <c:pt idx="22">
                  <c:v>3.2482332999999898E-2</c:v>
                </c:pt>
              </c:numCache>
            </c:numRef>
          </c:xVal>
          <c:yVal>
            <c:numRef>
              <c:f>Sheet1!$E$9:$E$31</c:f>
              <c:numCache>
                <c:formatCode>General</c:formatCode>
                <c:ptCount val="23"/>
                <c:pt idx="0">
                  <c:v>-6.1547057999999997E-4</c:v>
                </c:pt>
                <c:pt idx="1">
                  <c:v>1.7459103999999901E-4</c:v>
                </c:pt>
                <c:pt idx="2">
                  <c:v>7.0542621000000002E-4</c:v>
                </c:pt>
                <c:pt idx="3">
                  <c:v>1.007801E-3</c:v>
                </c:pt>
                <c:pt idx="4">
                  <c:v>1.2415982999999999E-3</c:v>
                </c:pt>
                <c:pt idx="5">
                  <c:v>1.3852107999999901E-3</c:v>
                </c:pt>
                <c:pt idx="6">
                  <c:v>1.4286987E-3</c:v>
                </c:pt>
                <c:pt idx="7">
                  <c:v>1.3679129000000001E-3</c:v>
                </c:pt>
                <c:pt idx="8">
                  <c:v>1.200563E-3</c:v>
                </c:pt>
                <c:pt idx="9">
                  <c:v>1.0881305E-3</c:v>
                </c:pt>
                <c:pt idx="10">
                  <c:v>9.2225865000000002E-4</c:v>
                </c:pt>
                <c:pt idx="11">
                  <c:v>8.5813982999999999E-4</c:v>
                </c:pt>
                <c:pt idx="12">
                  <c:v>7.8563071999999999E-4</c:v>
                </c:pt>
                <c:pt idx="13">
                  <c:v>8.0292677999999995E-4</c:v>
                </c:pt>
                <c:pt idx="14">
                  <c:v>8.2492816999999905E-4</c:v>
                </c:pt>
                <c:pt idx="15">
                  <c:v>1.0062688000000001E-3</c:v>
                </c:pt>
                <c:pt idx="16">
                  <c:v>1.2444152999999999E-3</c:v>
                </c:pt>
                <c:pt idx="17">
                  <c:v>1.5985379E-3</c:v>
                </c:pt>
                <c:pt idx="18">
                  <c:v>2.0726526000000001E-3</c:v>
                </c:pt>
                <c:pt idx="19">
                  <c:v>2.7542593999999999E-3</c:v>
                </c:pt>
                <c:pt idx="20">
                  <c:v>3.7206726000000002E-3</c:v>
                </c:pt>
                <c:pt idx="21">
                  <c:v>5.0283708000000002E-3</c:v>
                </c:pt>
                <c:pt idx="22">
                  <c:v>7.0778565000000002E-3</c:v>
                </c:pt>
              </c:numCache>
            </c:numRef>
          </c:yVal>
          <c:smooth val="1"/>
          <c:extLst>
            <c:ext xmlns:c15="http://schemas.microsoft.com/office/drawing/2012/chart" uri="{02D57815-91ED-43cb-92C2-25804820EDAC}">
              <c15:datalabelsRange>
                <c15:f>Sheet1!$B$2:$B$31</c15:f>
                <c15:dlblRangeCache>
                  <c:ptCount val="30"/>
                  <c:pt idx="0">
                    <c:v>10001 Hz</c:v>
                  </c:pt>
                  <c:pt idx="1">
                    <c:v>6211.00</c:v>
                  </c:pt>
                  <c:pt idx="2">
                    <c:v>3858.00</c:v>
                  </c:pt>
                  <c:pt idx="3">
                    <c:v>2396.00</c:v>
                  </c:pt>
                  <c:pt idx="4">
                    <c:v>1488.00</c:v>
                  </c:pt>
                  <c:pt idx="5">
                    <c:v>924.07 Hz</c:v>
                  </c:pt>
                  <c:pt idx="6">
                    <c:v>573.85</c:v>
                  </c:pt>
                  <c:pt idx="7">
                    <c:v>356.29</c:v>
                  </c:pt>
                  <c:pt idx="8">
                    <c:v>221.11</c:v>
                  </c:pt>
                  <c:pt idx="9">
                    <c:v>137.45</c:v>
                  </c:pt>
                  <c:pt idx="10">
                    <c:v>85.31 Hz</c:v>
                  </c:pt>
                  <c:pt idx="11">
                    <c:v>52.99</c:v>
                  </c:pt>
                  <c:pt idx="12">
                    <c:v>32.91</c:v>
                  </c:pt>
                  <c:pt idx="13">
                    <c:v>20.43</c:v>
                  </c:pt>
                  <c:pt idx="14">
                    <c:v>12.69</c:v>
                  </c:pt>
                  <c:pt idx="15">
                    <c:v>7.88 Hz</c:v>
                  </c:pt>
                  <c:pt idx="16">
                    <c:v>4.89</c:v>
                  </c:pt>
                  <c:pt idx="17">
                    <c:v>3.04</c:v>
                  </c:pt>
                  <c:pt idx="18">
                    <c:v>1.89</c:v>
                  </c:pt>
                  <c:pt idx="19">
                    <c:v>1.17</c:v>
                  </c:pt>
                  <c:pt idx="20">
                    <c:v>0.72 Hz</c:v>
                  </c:pt>
                  <c:pt idx="21">
                    <c:v>0.45</c:v>
                  </c:pt>
                  <c:pt idx="22">
                    <c:v>0.28 Hz</c:v>
                  </c:pt>
                  <c:pt idx="23">
                    <c:v>0.17</c:v>
                  </c:pt>
                  <c:pt idx="24">
                    <c:v>0.11</c:v>
                  </c:pt>
                  <c:pt idx="25">
                    <c:v>0.07</c:v>
                  </c:pt>
                  <c:pt idx="26">
                    <c:v>0.04</c:v>
                  </c:pt>
                  <c:pt idx="27">
                    <c:v>0.03</c:v>
                  </c:pt>
                  <c:pt idx="28">
                    <c:v>0.02</c:v>
                  </c:pt>
                  <c:pt idx="29">
                    <c:v>0.01</c:v>
                  </c:pt>
                </c15:dlblRangeCache>
              </c15:datalabelsRange>
            </c:ext>
            <c:ext xmlns:c16="http://schemas.microsoft.com/office/drawing/2014/chart" uri="{C3380CC4-5D6E-409C-BE32-E72D297353CC}">
              <c16:uniqueId val="{00000017-A4A8-43CD-ABD4-6747F1F51853}"/>
            </c:ext>
          </c:extLst>
        </c:ser>
        <c:dLbls>
          <c:showLegendKey val="0"/>
          <c:showVal val="0"/>
          <c:showCatName val="0"/>
          <c:showSerName val="0"/>
          <c:showPercent val="0"/>
          <c:showBubbleSize val="0"/>
        </c:dLbls>
        <c:axId val="276102447"/>
        <c:axId val="276117007"/>
      </c:scatterChart>
      <c:valAx>
        <c:axId val="276102447"/>
        <c:scaling>
          <c:orientation val="minMax"/>
          <c:min val="2.0000000000000004E-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Re(Z)</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6117007"/>
        <c:crosses val="autoZero"/>
        <c:crossBetween val="midCat"/>
      </c:valAx>
      <c:valAx>
        <c:axId val="276117007"/>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Im(Z)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610244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1"/>
          <c:order val="0"/>
          <c:tx>
            <c:strRef>
              <c:f>Sheet1!$C$1</c:f>
              <c:strCache>
                <c:ptCount val="1"/>
                <c:pt idx="0">
                  <c:v>20°C</c:v>
                </c:pt>
              </c:strCache>
            </c:strRef>
          </c:tx>
          <c:spPr>
            <a:ln w="25400" cap="rnd">
              <a:noFill/>
              <a:round/>
            </a:ln>
            <a:effectLst/>
          </c:spPr>
          <c:marker>
            <c:symbol val="circle"/>
            <c:size val="5"/>
            <c:spPr>
              <a:solidFill>
                <a:schemeClr val="accent5"/>
              </a:solidFill>
              <a:ln w="9525">
                <a:solidFill>
                  <a:schemeClr val="accent5"/>
                </a:solidFill>
              </a:ln>
              <a:effectLst/>
            </c:spPr>
          </c:marker>
          <c:xVal>
            <c:numRef>
              <c:f>Sheet1!$A$2:$A$8</c:f>
              <c:numCache>
                <c:formatCode>General</c:formatCode>
                <c:ptCount val="7"/>
                <c:pt idx="0">
                  <c:v>0</c:v>
                </c:pt>
                <c:pt idx="1">
                  <c:v>1</c:v>
                </c:pt>
                <c:pt idx="2">
                  <c:v>2</c:v>
                </c:pt>
                <c:pt idx="3">
                  <c:v>3</c:v>
                </c:pt>
                <c:pt idx="4">
                  <c:v>4</c:v>
                </c:pt>
                <c:pt idx="5">
                  <c:v>5</c:v>
                </c:pt>
                <c:pt idx="6">
                  <c:v>6</c:v>
                </c:pt>
              </c:numCache>
            </c:numRef>
          </c:xVal>
          <c:yVal>
            <c:numRef>
              <c:f>Sheet1!$C$2:$C$8</c:f>
              <c:numCache>
                <c:formatCode>General</c:formatCode>
                <c:ptCount val="7"/>
                <c:pt idx="0">
                  <c:v>0</c:v>
                </c:pt>
                <c:pt idx="1">
                  <c:v>0.5</c:v>
                </c:pt>
                <c:pt idx="2">
                  <c:v>1</c:v>
                </c:pt>
                <c:pt idx="3">
                  <c:v>1.5</c:v>
                </c:pt>
                <c:pt idx="4">
                  <c:v>2</c:v>
                </c:pt>
                <c:pt idx="5">
                  <c:v>2.5</c:v>
                </c:pt>
                <c:pt idx="6">
                  <c:v>3</c:v>
                </c:pt>
              </c:numCache>
            </c:numRef>
          </c:yVal>
          <c:smooth val="0"/>
          <c:extLst>
            <c:ext xmlns:c16="http://schemas.microsoft.com/office/drawing/2014/chart" uri="{C3380CC4-5D6E-409C-BE32-E72D297353CC}">
              <c16:uniqueId val="{00000002-E48F-4112-9ABA-F7C1EDBA33D4}"/>
            </c:ext>
          </c:extLst>
        </c:ser>
        <c:ser>
          <c:idx val="0"/>
          <c:order val="1"/>
          <c:tx>
            <c:strRef>
              <c:f>Sheet1!$B$1</c:f>
              <c:strCache>
                <c:ptCount val="1"/>
                <c:pt idx="0">
                  <c:v>25°C (ref)</c:v>
                </c:pt>
              </c:strCache>
            </c:strRef>
          </c:tx>
          <c:spPr>
            <a:ln w="28575" cap="rnd">
              <a:noFill/>
              <a:round/>
            </a:ln>
            <a:effectLst/>
          </c:spPr>
          <c:marker>
            <c:symbol val="circle"/>
            <c:size val="5"/>
            <c:spPr>
              <a:solidFill>
                <a:schemeClr val="accent6"/>
              </a:solidFill>
              <a:ln w="9525">
                <a:solidFill>
                  <a:schemeClr val="accent6"/>
                </a:solidFill>
              </a:ln>
              <a:effectLst/>
            </c:spPr>
          </c:marker>
          <c:xVal>
            <c:numRef>
              <c:f>Sheet1!$A$2:$A$8</c:f>
              <c:numCache>
                <c:formatCode>General</c:formatCode>
                <c:ptCount val="7"/>
                <c:pt idx="0">
                  <c:v>0</c:v>
                </c:pt>
                <c:pt idx="1">
                  <c:v>1</c:v>
                </c:pt>
                <c:pt idx="2">
                  <c:v>2</c:v>
                </c:pt>
                <c:pt idx="3">
                  <c:v>3</c:v>
                </c:pt>
                <c:pt idx="4">
                  <c:v>4</c:v>
                </c:pt>
                <c:pt idx="5">
                  <c:v>5</c:v>
                </c:pt>
                <c:pt idx="6">
                  <c:v>6</c:v>
                </c:pt>
              </c:numCache>
            </c:numRef>
          </c:xVal>
          <c:yVal>
            <c:numRef>
              <c:f>Sheet1!$B$2:$B$8</c:f>
              <c:numCache>
                <c:formatCode>General</c:formatCode>
                <c:ptCount val="7"/>
                <c:pt idx="0">
                  <c:v>0</c:v>
                </c:pt>
                <c:pt idx="1">
                  <c:v>1</c:v>
                </c:pt>
                <c:pt idx="2">
                  <c:v>2</c:v>
                </c:pt>
                <c:pt idx="3">
                  <c:v>3</c:v>
                </c:pt>
                <c:pt idx="4">
                  <c:v>4</c:v>
                </c:pt>
                <c:pt idx="5">
                  <c:v>5</c:v>
                </c:pt>
                <c:pt idx="6">
                  <c:v>6</c:v>
                </c:pt>
              </c:numCache>
            </c:numRef>
          </c:yVal>
          <c:smooth val="0"/>
          <c:extLst>
            <c:ext xmlns:c16="http://schemas.microsoft.com/office/drawing/2014/chart" uri="{C3380CC4-5D6E-409C-BE32-E72D297353CC}">
              <c16:uniqueId val="{00000000-E48F-4112-9ABA-F7C1EDBA33D4}"/>
            </c:ext>
          </c:extLst>
        </c:ser>
        <c:ser>
          <c:idx val="2"/>
          <c:order val="2"/>
          <c:tx>
            <c:strRef>
              <c:f>Sheet1!$D$1</c:f>
              <c:strCache>
                <c:ptCount val="1"/>
                <c:pt idx="0">
                  <c:v>30°C</c:v>
                </c:pt>
              </c:strCache>
            </c:strRef>
          </c:tx>
          <c:spPr>
            <a:ln w="25400" cap="rnd">
              <a:noFill/>
              <a:round/>
            </a:ln>
            <a:effectLst/>
          </c:spPr>
          <c:marker>
            <c:symbol val="circle"/>
            <c:size val="5"/>
            <c:spPr>
              <a:solidFill>
                <a:schemeClr val="accent4"/>
              </a:solidFill>
              <a:ln w="9525">
                <a:solidFill>
                  <a:schemeClr val="accent4"/>
                </a:solidFill>
              </a:ln>
              <a:effectLst/>
            </c:spPr>
          </c:marker>
          <c:xVal>
            <c:numRef>
              <c:f>Sheet1!$A$2:$A$8</c:f>
              <c:numCache>
                <c:formatCode>General</c:formatCode>
                <c:ptCount val="7"/>
                <c:pt idx="0">
                  <c:v>0</c:v>
                </c:pt>
                <c:pt idx="1">
                  <c:v>1</c:v>
                </c:pt>
                <c:pt idx="2">
                  <c:v>2</c:v>
                </c:pt>
                <c:pt idx="3">
                  <c:v>3</c:v>
                </c:pt>
                <c:pt idx="4">
                  <c:v>4</c:v>
                </c:pt>
                <c:pt idx="5">
                  <c:v>5</c:v>
                </c:pt>
                <c:pt idx="6">
                  <c:v>6</c:v>
                </c:pt>
              </c:numCache>
            </c:numRef>
          </c:xVal>
          <c:yVal>
            <c:numRef>
              <c:f>Sheet1!$D$2:$D$8</c:f>
              <c:numCache>
                <c:formatCode>General</c:formatCode>
                <c:ptCount val="7"/>
                <c:pt idx="0">
                  <c:v>0</c:v>
                </c:pt>
                <c:pt idx="1">
                  <c:v>2</c:v>
                </c:pt>
                <c:pt idx="2">
                  <c:v>4</c:v>
                </c:pt>
                <c:pt idx="3">
                  <c:v>6</c:v>
                </c:pt>
                <c:pt idx="4">
                  <c:v>8</c:v>
                </c:pt>
                <c:pt idx="5">
                  <c:v>10</c:v>
                </c:pt>
                <c:pt idx="6">
                  <c:v>12</c:v>
                </c:pt>
              </c:numCache>
            </c:numRef>
          </c:yVal>
          <c:smooth val="0"/>
          <c:extLst>
            <c:ext xmlns:c16="http://schemas.microsoft.com/office/drawing/2014/chart" uri="{C3380CC4-5D6E-409C-BE32-E72D297353CC}">
              <c16:uniqueId val="{00000003-E48F-4112-9ABA-F7C1EDBA33D4}"/>
            </c:ext>
          </c:extLst>
        </c:ser>
        <c:dLbls>
          <c:showLegendKey val="0"/>
          <c:showVal val="0"/>
          <c:showCatName val="0"/>
          <c:showSerName val="0"/>
          <c:showPercent val="0"/>
          <c:showBubbleSize val="0"/>
        </c:dLbls>
        <c:axId val="1527245904"/>
        <c:axId val="1527242992"/>
      </c:scatterChart>
      <c:valAx>
        <c:axId val="1527245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Time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7242992"/>
        <c:crosses val="autoZero"/>
        <c:crossBetween val="midCat"/>
      </c:valAx>
      <c:valAx>
        <c:axId val="15272429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Capacity loss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7245904"/>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8575"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exp"/>
            <c:forward val="5"/>
            <c:backward val="5"/>
            <c:dispRSqr val="1"/>
            <c:dispEq val="0"/>
            <c:trendlineLbl>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rendlineLbl>
          </c:trendline>
          <c:xVal>
            <c:numRef>
              <c:f>Sheet1!$A$2:$A$4</c:f>
              <c:numCache>
                <c:formatCode>General</c:formatCode>
                <c:ptCount val="3"/>
                <c:pt idx="0">
                  <c:v>20</c:v>
                </c:pt>
                <c:pt idx="1">
                  <c:v>25</c:v>
                </c:pt>
                <c:pt idx="2">
                  <c:v>30</c:v>
                </c:pt>
              </c:numCache>
            </c:numRef>
          </c:xVal>
          <c:yVal>
            <c:numRef>
              <c:f>Sheet1!$B$2:$B$4</c:f>
              <c:numCache>
                <c:formatCode>General</c:formatCode>
                <c:ptCount val="3"/>
                <c:pt idx="0">
                  <c:v>0.5</c:v>
                </c:pt>
                <c:pt idx="1">
                  <c:v>1</c:v>
                </c:pt>
                <c:pt idx="2">
                  <c:v>2</c:v>
                </c:pt>
              </c:numCache>
            </c:numRef>
          </c:yVal>
          <c:smooth val="0"/>
          <c:extLst>
            <c:ext xmlns:c16="http://schemas.microsoft.com/office/drawing/2014/chart" uri="{C3380CC4-5D6E-409C-BE32-E72D297353CC}">
              <c16:uniqueId val="{00000000-CBC1-4FEB-96D6-79789BC1667E}"/>
            </c:ext>
          </c:extLst>
        </c:ser>
        <c:dLbls>
          <c:showLegendKey val="0"/>
          <c:showVal val="0"/>
          <c:showCatName val="0"/>
          <c:showSerName val="0"/>
          <c:showPercent val="0"/>
          <c:showBubbleSize val="0"/>
        </c:dLbls>
        <c:axId val="1413175552"/>
        <c:axId val="1413171392"/>
      </c:scatterChart>
      <c:valAx>
        <c:axId val="14131755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Temperature (°C)</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3171392"/>
        <c:crosses val="autoZero"/>
        <c:crossBetween val="midCat"/>
      </c:valAx>
      <c:valAx>
        <c:axId val="14131713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Stress Factor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31755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 id="15">
  <a:schemeClr val="accent2"/>
</cs:colorStyle>
</file>

<file path=ppt/charts/colors2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FCDA89-B906-4331-A00D-3CB6448B809A}" type="datetimeFigureOut">
              <a:rPr lang="en-US" smtClean="0"/>
              <a:t>3/14/2021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7347C-B9EC-4B5F-A7F9-AFD20C9BE59C}" type="slidenum">
              <a:rPr lang="en-US" smtClean="0"/>
              <a:t>‹#›</a:t>
            </a:fld>
            <a:endParaRPr lang="en-US"/>
          </a:p>
        </p:txBody>
      </p:sp>
    </p:spTree>
    <p:extLst>
      <p:ext uri="{BB962C8B-B14F-4D97-AF65-F5344CB8AC3E}">
        <p14:creationId xmlns:p14="http://schemas.microsoft.com/office/powerpoint/2010/main" val="1865297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simulations and find the additional degradation due to V2G provision and to see if V2G can be profitable for a company which provides V2G chargers on their site</a:t>
            </a:r>
          </a:p>
        </p:txBody>
      </p:sp>
      <p:sp>
        <p:nvSpPr>
          <p:cNvPr id="4" name="Slide Number Placeholder 3"/>
          <p:cNvSpPr>
            <a:spLocks noGrp="1"/>
          </p:cNvSpPr>
          <p:nvPr>
            <p:ph type="sldNum" sz="quarter" idx="5"/>
          </p:nvPr>
        </p:nvSpPr>
        <p:spPr/>
        <p:txBody>
          <a:bodyPr/>
          <a:lstStyle/>
          <a:p>
            <a:fld id="{A2FF07A4-C066-4727-B8EA-86300723FF6B}" type="slidenum">
              <a:rPr lang="en-US" smtClean="0"/>
              <a:t>6</a:t>
            </a:fld>
            <a:endParaRPr lang="en-US"/>
          </a:p>
        </p:txBody>
      </p:sp>
    </p:spTree>
    <p:extLst>
      <p:ext uri="{BB962C8B-B14F-4D97-AF65-F5344CB8AC3E}">
        <p14:creationId xmlns:p14="http://schemas.microsoft.com/office/powerpoint/2010/main" val="115107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have tried to do is simulate an EV which goes to work, performs V2G service and comes back home.</a:t>
            </a:r>
          </a:p>
          <a:p>
            <a:endParaRPr lang="en-US" dirty="0"/>
          </a:p>
        </p:txBody>
      </p:sp>
      <p:sp>
        <p:nvSpPr>
          <p:cNvPr id="4" name="Slide Number Placeholder 3"/>
          <p:cNvSpPr>
            <a:spLocks noGrp="1"/>
          </p:cNvSpPr>
          <p:nvPr>
            <p:ph type="sldNum" sz="quarter" idx="5"/>
          </p:nvPr>
        </p:nvSpPr>
        <p:spPr/>
        <p:txBody>
          <a:bodyPr/>
          <a:lstStyle/>
          <a:p>
            <a:fld id="{A2FF07A4-C066-4727-B8EA-86300723FF6B}" type="slidenum">
              <a:rPr lang="en-US" smtClean="0"/>
              <a:t>8</a:t>
            </a:fld>
            <a:endParaRPr lang="en-US"/>
          </a:p>
        </p:txBody>
      </p:sp>
    </p:spTree>
    <p:extLst>
      <p:ext uri="{BB962C8B-B14F-4D97-AF65-F5344CB8AC3E}">
        <p14:creationId xmlns:p14="http://schemas.microsoft.com/office/powerpoint/2010/main" val="3514320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Ancillary services are procured by TSO to keep the grid frequency constant</a:t>
            </a:r>
          </a:p>
          <a:p>
            <a:r>
              <a:rPr lang="en-US" dirty="0"/>
              <a:t>To compute the amount of power to be exchanged between the EV and the grid, the droop model was developed</a:t>
            </a:r>
          </a:p>
          <a:p>
            <a:endParaRPr lang="en-US" dirty="0"/>
          </a:p>
        </p:txBody>
      </p:sp>
      <p:sp>
        <p:nvSpPr>
          <p:cNvPr id="4" name="Slide Number Placeholder 3"/>
          <p:cNvSpPr>
            <a:spLocks noGrp="1"/>
          </p:cNvSpPr>
          <p:nvPr>
            <p:ph type="sldNum" sz="quarter" idx="5"/>
          </p:nvPr>
        </p:nvSpPr>
        <p:spPr/>
        <p:txBody>
          <a:bodyPr/>
          <a:lstStyle/>
          <a:p>
            <a:fld id="{A2FF07A4-C066-4727-B8EA-86300723FF6B}" type="slidenum">
              <a:rPr lang="en-US" smtClean="0"/>
              <a:t>10</a:t>
            </a:fld>
            <a:endParaRPr lang="en-US"/>
          </a:p>
        </p:txBody>
      </p:sp>
    </p:spTree>
    <p:extLst>
      <p:ext uri="{BB962C8B-B14F-4D97-AF65-F5344CB8AC3E}">
        <p14:creationId xmlns:p14="http://schemas.microsoft.com/office/powerpoint/2010/main" val="369337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 is a way to save money by reducing the amount of power drawn from the grid</a:t>
            </a:r>
          </a:p>
          <a:p>
            <a:r>
              <a:rPr lang="en-US" dirty="0"/>
              <a:t>To do this, a limit is set on the amount of power drawn from the grid. The rest is then drawn from other sources, EV in our case. The remaining power divided by the number of EVs gives the power drawn per vehicle, which then divided by the energy capacity of the battery pack gives the C-rate.</a:t>
            </a:r>
          </a:p>
        </p:txBody>
      </p:sp>
      <p:sp>
        <p:nvSpPr>
          <p:cNvPr id="4" name="Slide Number Placeholder 3"/>
          <p:cNvSpPr>
            <a:spLocks noGrp="1"/>
          </p:cNvSpPr>
          <p:nvPr>
            <p:ph type="sldNum" sz="quarter" idx="5"/>
          </p:nvPr>
        </p:nvSpPr>
        <p:spPr/>
        <p:txBody>
          <a:bodyPr/>
          <a:lstStyle/>
          <a:p>
            <a:fld id="{A2FF07A4-C066-4727-B8EA-86300723FF6B}" type="slidenum">
              <a:rPr lang="en-US" smtClean="0"/>
              <a:t>11</a:t>
            </a:fld>
            <a:endParaRPr lang="en-US"/>
          </a:p>
        </p:txBody>
      </p:sp>
    </p:spTree>
    <p:extLst>
      <p:ext uri="{BB962C8B-B14F-4D97-AF65-F5344CB8AC3E}">
        <p14:creationId xmlns:p14="http://schemas.microsoft.com/office/powerpoint/2010/main" val="1093185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degradation model is basically an analytical model. It is a stress-based model where the degradation is calculated using stress factors.</a:t>
            </a:r>
          </a:p>
          <a:p>
            <a:r>
              <a:rPr lang="en-US" dirty="0"/>
              <a:t>First, a set of conditions are set as the reference case and the SF for these conditions is set to 1 and the degradation rate for these conditions is called the reference degradation rate. Any deviation in the operating conditions from the reference case will cause a change in the SF for that particular time span. This SF multiplied by the reference degradation rate, will give the actual degradation rate for that timespan. </a:t>
            </a:r>
          </a:p>
        </p:txBody>
      </p:sp>
      <p:sp>
        <p:nvSpPr>
          <p:cNvPr id="4" name="Slide Number Placeholder 3"/>
          <p:cNvSpPr>
            <a:spLocks noGrp="1"/>
          </p:cNvSpPr>
          <p:nvPr>
            <p:ph type="sldNum" sz="quarter" idx="5"/>
          </p:nvPr>
        </p:nvSpPr>
        <p:spPr/>
        <p:txBody>
          <a:bodyPr/>
          <a:lstStyle/>
          <a:p>
            <a:fld id="{A2FF07A4-C066-4727-B8EA-86300723FF6B}" type="slidenum">
              <a:rPr lang="en-US" smtClean="0"/>
              <a:t>14</a:t>
            </a:fld>
            <a:endParaRPr lang="en-US"/>
          </a:p>
        </p:txBody>
      </p:sp>
    </p:spTree>
    <p:extLst>
      <p:ext uri="{BB962C8B-B14F-4D97-AF65-F5344CB8AC3E}">
        <p14:creationId xmlns:p14="http://schemas.microsoft.com/office/powerpoint/2010/main" val="54302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main concepts were used: NPV and payback period</a:t>
            </a:r>
          </a:p>
        </p:txBody>
      </p:sp>
      <p:sp>
        <p:nvSpPr>
          <p:cNvPr id="4" name="Slide Number Placeholder 3"/>
          <p:cNvSpPr>
            <a:spLocks noGrp="1"/>
          </p:cNvSpPr>
          <p:nvPr>
            <p:ph type="sldNum" sz="quarter" idx="5"/>
          </p:nvPr>
        </p:nvSpPr>
        <p:spPr/>
        <p:txBody>
          <a:bodyPr/>
          <a:lstStyle/>
          <a:p>
            <a:fld id="{A2FF07A4-C066-4727-B8EA-86300723FF6B}" type="slidenum">
              <a:rPr lang="en-US" smtClean="0"/>
              <a:t>23</a:t>
            </a:fld>
            <a:endParaRPr lang="en-US"/>
          </a:p>
        </p:txBody>
      </p:sp>
    </p:spTree>
    <p:extLst>
      <p:ext uri="{BB962C8B-B14F-4D97-AF65-F5344CB8AC3E}">
        <p14:creationId xmlns:p14="http://schemas.microsoft.com/office/powerpoint/2010/main" val="54614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H"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9592EF-6E88-4109-895E-8A8DAD243E8F}" type="slidenum">
              <a:rPr kumimoji="0" lang="fr-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fr-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978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6"/>
          <p:cNvSpPr>
            <a:spLocks noChangeArrowheads="1"/>
          </p:cNvSpPr>
          <p:nvPr/>
        </p:nvSpPr>
        <p:spPr bwMode="auto">
          <a:xfrm>
            <a:off x="0" y="6372228"/>
            <a:ext cx="12192000" cy="485775"/>
          </a:xfrm>
          <a:prstGeom prst="rect">
            <a:avLst/>
          </a:prstGeom>
          <a:solidFill>
            <a:srgbClr val="DCDCDC"/>
          </a:solidFill>
          <a:ln w="9525">
            <a:noFill/>
            <a:miter lim="800000"/>
            <a:headEnd/>
            <a:tailEnd/>
          </a:ln>
          <a:effectLst/>
        </p:spPr>
        <p:txBody>
          <a:bodyPr wrap="none" lIns="0" tIns="0" rIns="0" bIns="0" anchor="ctr"/>
          <a:lstStyle/>
          <a:p>
            <a:pPr>
              <a:defRPr/>
            </a:pPr>
            <a:endParaRPr lang="en-US" sz="900"/>
          </a:p>
        </p:txBody>
      </p:sp>
      <p:sp>
        <p:nvSpPr>
          <p:cNvPr id="5" name="Line 12"/>
          <p:cNvSpPr>
            <a:spLocks noChangeShapeType="1"/>
          </p:cNvSpPr>
          <p:nvPr/>
        </p:nvSpPr>
        <p:spPr bwMode="auto">
          <a:xfrm flipH="1">
            <a:off x="0" y="6381750"/>
            <a:ext cx="12192000" cy="0"/>
          </a:xfrm>
          <a:prstGeom prst="line">
            <a:avLst/>
          </a:prstGeom>
          <a:noFill/>
          <a:ln w="9525">
            <a:solidFill>
              <a:schemeClr val="tx2">
                <a:alpha val="78999"/>
              </a:schemeClr>
            </a:solidFill>
            <a:round/>
            <a:headEnd/>
            <a:tailEnd/>
          </a:ln>
          <a:effectLst/>
        </p:spPr>
        <p:txBody>
          <a:bodyPr wrap="none" lIns="0" tIns="0" rIns="0" bIns="0" anchor="ctr"/>
          <a:lstStyle/>
          <a:p>
            <a:pPr>
              <a:defRPr/>
            </a:pPr>
            <a:endParaRPr lang="en-US" sz="900"/>
          </a:p>
        </p:txBody>
      </p:sp>
      <p:sp>
        <p:nvSpPr>
          <p:cNvPr id="7177" name="Rectangle 9"/>
          <p:cNvSpPr>
            <a:spLocks noGrp="1" noChangeArrowheads="1"/>
          </p:cNvSpPr>
          <p:nvPr>
            <p:ph type="ctrTitle"/>
          </p:nvPr>
        </p:nvSpPr>
        <p:spPr>
          <a:xfrm>
            <a:off x="912001" y="1628775"/>
            <a:ext cx="10850033" cy="558800"/>
          </a:xfrm>
        </p:spPr>
        <p:txBody>
          <a:bodyPr anchor="t"/>
          <a:lstStyle>
            <a:lvl1pPr>
              <a:defRPr sz="3200"/>
            </a:lvl1pPr>
          </a:lstStyle>
          <a:p>
            <a:r>
              <a:rPr lang="en-US" noProof="0"/>
              <a:t>Click to edit Master title style</a:t>
            </a:r>
            <a:endParaRPr lang="en-US" noProof="0" dirty="0"/>
          </a:p>
        </p:txBody>
      </p:sp>
      <p:sp>
        <p:nvSpPr>
          <p:cNvPr id="7178" name="Rectangle 10"/>
          <p:cNvSpPr>
            <a:spLocks noGrp="1" noChangeArrowheads="1"/>
          </p:cNvSpPr>
          <p:nvPr>
            <p:ph type="subTitle" idx="1"/>
          </p:nvPr>
        </p:nvSpPr>
        <p:spPr>
          <a:xfrm>
            <a:off x="912001" y="2276475"/>
            <a:ext cx="10850033" cy="1727200"/>
          </a:xfrm>
        </p:spPr>
        <p:txBody>
          <a:bodyPr/>
          <a:lstStyle>
            <a:lvl1pPr marL="0" indent="0">
              <a:buFont typeface="Verdana" pitchFamily="34" charset="0"/>
              <a:buNone/>
              <a:defRPr sz="2000">
                <a:solidFill>
                  <a:schemeClr val="accent1"/>
                </a:solidFill>
              </a:defRPr>
            </a:lvl1pPr>
          </a:lstStyle>
          <a:p>
            <a:r>
              <a:rPr lang="en-US" noProof="0"/>
              <a:t>Click to edit Master subtitle style</a:t>
            </a:r>
            <a:endParaRPr lang="en-US" noProof="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668" y="6498053"/>
            <a:ext cx="1275650" cy="251015"/>
          </a:xfrm>
          <a:prstGeom prst="rect">
            <a:avLst/>
          </a:prstGeom>
        </p:spPr>
      </p:pic>
    </p:spTree>
    <p:extLst>
      <p:ext uri="{BB962C8B-B14F-4D97-AF65-F5344CB8AC3E}">
        <p14:creationId xmlns:p14="http://schemas.microsoft.com/office/powerpoint/2010/main" val="4142497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2001" y="547691"/>
            <a:ext cx="10848000" cy="719137"/>
          </a:xfrm>
        </p:spPr>
        <p:txBody>
          <a:bodyPr/>
          <a:lstStyle/>
          <a:p>
            <a:r>
              <a:rPr lang="en-US" noProof="0"/>
              <a:t>Click to edit Master title style</a:t>
            </a:r>
            <a:endParaRPr lang="en-US" noProof="0" dirty="0"/>
          </a:p>
        </p:txBody>
      </p:sp>
      <p:sp>
        <p:nvSpPr>
          <p:cNvPr id="6" name="Text Placeholder 5"/>
          <p:cNvSpPr>
            <a:spLocks noGrp="1"/>
          </p:cNvSpPr>
          <p:nvPr>
            <p:ph type="body" sz="quarter" idx="11"/>
          </p:nvPr>
        </p:nvSpPr>
        <p:spPr>
          <a:xfrm>
            <a:off x="912001" y="1620000"/>
            <a:ext cx="10848000" cy="4572000"/>
          </a:xfrm>
        </p:spPr>
        <p:txBody>
          <a:bodyPr/>
          <a:lstStyle>
            <a:lvl1pPr>
              <a:spcBef>
                <a:spcPts val="900"/>
              </a:spcBef>
              <a:defRPr baseline="0"/>
            </a:lvl1pPr>
            <a:lvl2pPr>
              <a:spcBef>
                <a:spcPts val="900"/>
              </a:spcBef>
              <a:defRPr baseline="0"/>
            </a:lvl2pPr>
            <a:lvl3pPr>
              <a:spcBef>
                <a:spcPts val="900"/>
              </a:spcBef>
              <a:defRPr baseline="0"/>
            </a:lvl3pPr>
            <a:lvl4pPr>
              <a:spcBef>
                <a:spcPts val="900"/>
              </a:spcBef>
              <a:defRPr baseline="0"/>
            </a:lvl4pPr>
            <a:lvl5pPr>
              <a:spcBef>
                <a:spcPts val="900"/>
              </a:spcBef>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0"/>
          </p:nvPr>
        </p:nvSpPr>
        <p:spPr>
          <a:xfrm>
            <a:off x="912001" y="180000"/>
            <a:ext cx="10848000" cy="285730"/>
          </a:xfrm>
        </p:spPr>
        <p:txBody>
          <a:bodyPr/>
          <a:lstStyle>
            <a:lvl1pPr>
              <a:buNone/>
              <a:defRPr sz="1600" b="0">
                <a:solidFill>
                  <a:srgbClr val="0070C0"/>
                </a:solidFill>
                <a:latin typeface="+mj-lt"/>
              </a:defRPr>
            </a:lvl1pPr>
          </a:lstStyle>
          <a:p>
            <a:pPr lvl="0"/>
            <a:r>
              <a:rPr lang="en-US" sz="1600">
                <a:solidFill>
                  <a:schemeClr val="accent1"/>
                </a:solidFill>
              </a:rPr>
              <a:t>Click to edit Master text styles</a:t>
            </a:r>
          </a:p>
        </p:txBody>
      </p:sp>
    </p:spTree>
    <p:extLst>
      <p:ext uri="{BB962C8B-B14F-4D97-AF65-F5344CB8AC3E}">
        <p14:creationId xmlns:p14="http://schemas.microsoft.com/office/powerpoint/2010/main" val="204434750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no heading">
    <p:spTree>
      <p:nvGrpSpPr>
        <p:cNvPr id="1" name=""/>
        <p:cNvGrpSpPr/>
        <p:nvPr/>
      </p:nvGrpSpPr>
      <p:grpSpPr>
        <a:xfrm>
          <a:off x="0" y="0"/>
          <a:ext cx="0" cy="0"/>
          <a:chOff x="0" y="0"/>
          <a:chExt cx="0" cy="0"/>
        </a:xfrm>
      </p:grpSpPr>
      <p:sp>
        <p:nvSpPr>
          <p:cNvPr id="2" name="Title 1"/>
          <p:cNvSpPr>
            <a:spLocks noGrp="1"/>
          </p:cNvSpPr>
          <p:nvPr>
            <p:ph type="title"/>
          </p:nvPr>
        </p:nvSpPr>
        <p:spPr>
          <a:xfrm>
            <a:off x="912001" y="547691"/>
            <a:ext cx="10848000" cy="719137"/>
          </a:xfrm>
        </p:spPr>
        <p:txBody>
          <a:bodyPr/>
          <a:lstStyle/>
          <a:p>
            <a:r>
              <a:rPr lang="en-US" noProof="0"/>
              <a:t>Click to edit Master title style</a:t>
            </a:r>
            <a:endParaRPr lang="fr-FR" noProof="0"/>
          </a:p>
        </p:txBody>
      </p:sp>
      <p:sp>
        <p:nvSpPr>
          <p:cNvPr id="6" name="Text Placeholder 5"/>
          <p:cNvSpPr>
            <a:spLocks noGrp="1"/>
          </p:cNvSpPr>
          <p:nvPr>
            <p:ph type="body" sz="quarter" idx="11"/>
          </p:nvPr>
        </p:nvSpPr>
        <p:spPr>
          <a:xfrm>
            <a:off x="912001" y="1620000"/>
            <a:ext cx="10848000" cy="4572000"/>
          </a:xfrm>
        </p:spPr>
        <p:txBody>
          <a:bodyPr/>
          <a:lstStyle>
            <a:lvl1pPr>
              <a:spcBef>
                <a:spcPts val="900"/>
              </a:spcBef>
              <a:defRPr baseline="0"/>
            </a:lvl1pPr>
            <a:lvl2pPr>
              <a:spcBef>
                <a:spcPts val="900"/>
              </a:spcBef>
              <a:defRPr baseline="0"/>
            </a:lvl2pPr>
            <a:lvl3pPr>
              <a:spcBef>
                <a:spcPts val="900"/>
              </a:spcBef>
              <a:defRPr baseline="0"/>
            </a:lvl3pPr>
            <a:lvl4pPr>
              <a:spcBef>
                <a:spcPts val="900"/>
              </a:spcBef>
              <a:defRPr baseline="0"/>
            </a:lvl4pPr>
            <a:lvl5pPr>
              <a:spcBef>
                <a:spcPts val="900"/>
              </a:spcBef>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Tree>
    <p:extLst>
      <p:ext uri="{BB962C8B-B14F-4D97-AF65-F5344CB8AC3E}">
        <p14:creationId xmlns:p14="http://schemas.microsoft.com/office/powerpoint/2010/main" val="18323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s">
    <p:spTree>
      <p:nvGrpSpPr>
        <p:cNvPr id="1" name=""/>
        <p:cNvGrpSpPr/>
        <p:nvPr/>
      </p:nvGrpSpPr>
      <p:grpSpPr>
        <a:xfrm>
          <a:off x="0" y="0"/>
          <a:ext cx="0" cy="0"/>
          <a:chOff x="0" y="0"/>
          <a:chExt cx="0" cy="0"/>
        </a:xfrm>
      </p:grpSpPr>
      <p:sp>
        <p:nvSpPr>
          <p:cNvPr id="2" name="Title 1"/>
          <p:cNvSpPr>
            <a:spLocks noGrp="1"/>
          </p:cNvSpPr>
          <p:nvPr>
            <p:ph type="title"/>
          </p:nvPr>
        </p:nvSpPr>
        <p:spPr>
          <a:xfrm>
            <a:off x="912002" y="547691"/>
            <a:ext cx="10826751" cy="719137"/>
          </a:xfrm>
        </p:spPr>
        <p:txBody>
          <a:bodyPr/>
          <a:lstStyle/>
          <a:p>
            <a:r>
              <a:rPr lang="en-US" noProof="0"/>
              <a:t>Click to edit Master title style</a:t>
            </a:r>
            <a:endParaRPr lang="en-US" noProof="0" dirty="0"/>
          </a:p>
        </p:txBody>
      </p:sp>
      <p:sp>
        <p:nvSpPr>
          <p:cNvPr id="5" name="Text Placeholder 4"/>
          <p:cNvSpPr>
            <a:spLocks noGrp="1"/>
          </p:cNvSpPr>
          <p:nvPr>
            <p:ph type="body" sz="quarter" idx="11"/>
          </p:nvPr>
        </p:nvSpPr>
        <p:spPr>
          <a:xfrm>
            <a:off x="912000" y="1620000"/>
            <a:ext cx="5280000" cy="4572000"/>
          </a:xfrm>
        </p:spPr>
        <p:txBody>
          <a:bodyPr/>
          <a:lstStyle>
            <a:lvl1pPr>
              <a:defRPr sz="1600" baseline="0"/>
            </a:lvl1pPr>
            <a:lvl2pPr>
              <a:defRPr sz="1600" baseline="0"/>
            </a:lvl2pPr>
            <a:lvl3pPr>
              <a:defRPr sz="1600" baseline="0"/>
            </a:lvl3pPr>
            <a:lvl4pPr>
              <a:defRPr sz="1600" baseline="0"/>
            </a:lvl4pPr>
            <a:lvl5pPr>
              <a:defRPr sz="16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6"/>
          <p:cNvSpPr>
            <a:spLocks noGrp="1"/>
          </p:cNvSpPr>
          <p:nvPr>
            <p:ph type="body" sz="quarter" idx="12"/>
          </p:nvPr>
        </p:nvSpPr>
        <p:spPr>
          <a:xfrm>
            <a:off x="6528000" y="1620000"/>
            <a:ext cx="5280000" cy="4572000"/>
          </a:xfrm>
        </p:spPr>
        <p:txBody>
          <a:bodyPr/>
          <a:lstStyle>
            <a:lvl1pPr>
              <a:defRPr sz="1600" baseline="0"/>
            </a:lvl1pPr>
            <a:lvl2pPr>
              <a:defRPr sz="1600" baseline="0"/>
            </a:lvl2pPr>
            <a:lvl3pPr>
              <a:defRPr sz="1600" baseline="0"/>
            </a:lvl3pPr>
            <a:lvl4pPr>
              <a:defRPr sz="1600" baseline="0"/>
            </a:lvl4pPr>
            <a:lvl5pPr>
              <a:defRPr sz="16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p:cNvSpPr>
            <a:spLocks noGrp="1"/>
          </p:cNvSpPr>
          <p:nvPr>
            <p:ph type="body" sz="quarter" idx="10"/>
          </p:nvPr>
        </p:nvSpPr>
        <p:spPr>
          <a:xfrm>
            <a:off x="912001" y="180000"/>
            <a:ext cx="11049041" cy="285730"/>
          </a:xfrm>
        </p:spPr>
        <p:txBody>
          <a:bodyPr/>
          <a:lstStyle>
            <a:lvl1pPr>
              <a:buNone/>
              <a:defRPr sz="1600">
                <a:solidFill>
                  <a:srgbClr val="0070C0"/>
                </a:solidFill>
                <a:latin typeface="+mj-lt"/>
              </a:defRPr>
            </a:lvl1pPr>
          </a:lstStyle>
          <a:p>
            <a:pPr lvl="0"/>
            <a:r>
              <a:rPr lang="en-US" sz="1600">
                <a:solidFill>
                  <a:schemeClr val="accent1"/>
                </a:solidFill>
              </a:rPr>
              <a:t>Click to edit Master text styles</a:t>
            </a:r>
          </a:p>
        </p:txBody>
      </p:sp>
    </p:spTree>
    <p:extLst>
      <p:ext uri="{BB962C8B-B14F-4D97-AF65-F5344CB8AC3E}">
        <p14:creationId xmlns:p14="http://schemas.microsoft.com/office/powerpoint/2010/main" val="42324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wo contents - no heading">
    <p:spTree>
      <p:nvGrpSpPr>
        <p:cNvPr id="1" name=""/>
        <p:cNvGrpSpPr/>
        <p:nvPr/>
      </p:nvGrpSpPr>
      <p:grpSpPr>
        <a:xfrm>
          <a:off x="0" y="0"/>
          <a:ext cx="0" cy="0"/>
          <a:chOff x="0" y="0"/>
          <a:chExt cx="0" cy="0"/>
        </a:xfrm>
      </p:grpSpPr>
      <p:sp>
        <p:nvSpPr>
          <p:cNvPr id="2" name="Title 1"/>
          <p:cNvSpPr>
            <a:spLocks noGrp="1"/>
          </p:cNvSpPr>
          <p:nvPr>
            <p:ph type="title"/>
          </p:nvPr>
        </p:nvSpPr>
        <p:spPr>
          <a:xfrm>
            <a:off x="912002" y="547691"/>
            <a:ext cx="10826751" cy="719137"/>
          </a:xfrm>
        </p:spPr>
        <p:txBody>
          <a:bodyPr/>
          <a:lstStyle/>
          <a:p>
            <a:r>
              <a:rPr lang="en-US" noProof="0"/>
              <a:t>Click to edit Master title style</a:t>
            </a:r>
            <a:endParaRPr lang="fr-FR" noProof="0"/>
          </a:p>
        </p:txBody>
      </p:sp>
      <p:sp>
        <p:nvSpPr>
          <p:cNvPr id="5" name="Text Placeholder 4"/>
          <p:cNvSpPr>
            <a:spLocks noGrp="1"/>
          </p:cNvSpPr>
          <p:nvPr>
            <p:ph type="body" sz="quarter" idx="11"/>
          </p:nvPr>
        </p:nvSpPr>
        <p:spPr>
          <a:xfrm>
            <a:off x="912000" y="1620000"/>
            <a:ext cx="5280000" cy="4572000"/>
          </a:xfrm>
        </p:spPr>
        <p:txBody>
          <a:bodyPr/>
          <a:lstStyle>
            <a:lvl1pPr>
              <a:defRPr sz="1600" baseline="0"/>
            </a:lvl1pPr>
            <a:lvl2pPr>
              <a:defRPr sz="1600" baseline="0"/>
            </a:lvl2pPr>
            <a:lvl3pPr>
              <a:defRPr sz="1600" baseline="0"/>
            </a:lvl3pPr>
            <a:lvl4pPr>
              <a:defRPr sz="1600" baseline="0"/>
            </a:lvl4pPr>
            <a:lvl5pPr>
              <a:defRPr sz="16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
        <p:nvSpPr>
          <p:cNvPr id="7" name="Text Placeholder 6"/>
          <p:cNvSpPr>
            <a:spLocks noGrp="1"/>
          </p:cNvSpPr>
          <p:nvPr>
            <p:ph type="body" sz="quarter" idx="12"/>
          </p:nvPr>
        </p:nvSpPr>
        <p:spPr>
          <a:xfrm>
            <a:off x="6528000" y="1620000"/>
            <a:ext cx="5280000" cy="4572000"/>
          </a:xfrm>
        </p:spPr>
        <p:txBody>
          <a:bodyPr/>
          <a:lstStyle>
            <a:lvl1pPr>
              <a:defRPr sz="1600" baseline="0"/>
            </a:lvl1pPr>
            <a:lvl2pPr>
              <a:defRPr sz="1600" baseline="0"/>
            </a:lvl2pPr>
            <a:lvl3pPr>
              <a:defRPr sz="1600" baseline="0"/>
            </a:lvl3pPr>
            <a:lvl4pPr>
              <a:defRPr sz="1600" baseline="0"/>
            </a:lvl4pPr>
            <a:lvl5pPr>
              <a:defRPr sz="16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Tree>
    <p:extLst>
      <p:ext uri="{BB962C8B-B14F-4D97-AF65-F5344CB8AC3E}">
        <p14:creationId xmlns:p14="http://schemas.microsoft.com/office/powerpoint/2010/main" val="80952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001" y="547691"/>
            <a:ext cx="10800000" cy="719137"/>
          </a:xfrm>
        </p:spPr>
        <p:txBody>
          <a:bodyPr/>
          <a:lstStyle/>
          <a:p>
            <a:r>
              <a:rPr lang="en-US" noProof="0"/>
              <a:t>Click to edit Master title style</a:t>
            </a:r>
          </a:p>
        </p:txBody>
      </p:sp>
      <p:sp>
        <p:nvSpPr>
          <p:cNvPr id="3" name="Text Placeholder 4"/>
          <p:cNvSpPr>
            <a:spLocks noGrp="1"/>
          </p:cNvSpPr>
          <p:nvPr>
            <p:ph type="body" sz="quarter" idx="10"/>
          </p:nvPr>
        </p:nvSpPr>
        <p:spPr>
          <a:xfrm>
            <a:off x="912002" y="180000"/>
            <a:ext cx="10800000" cy="285730"/>
          </a:xfrm>
        </p:spPr>
        <p:txBody>
          <a:bodyPr/>
          <a:lstStyle>
            <a:lvl1pPr>
              <a:buNone/>
              <a:defRPr sz="1600">
                <a:solidFill>
                  <a:srgbClr val="0070C0"/>
                </a:solidFill>
                <a:latin typeface="+mj-lt"/>
              </a:defRPr>
            </a:lvl1pPr>
          </a:lstStyle>
          <a:p>
            <a:pPr lvl="0"/>
            <a:r>
              <a:rPr lang="en-US" sz="1600">
                <a:solidFill>
                  <a:schemeClr val="accent1"/>
                </a:solidFill>
              </a:rPr>
              <a:t>Click to edit Master text styles</a:t>
            </a:r>
          </a:p>
        </p:txBody>
      </p:sp>
    </p:spTree>
    <p:extLst>
      <p:ext uri="{BB962C8B-B14F-4D97-AF65-F5344CB8AC3E}">
        <p14:creationId xmlns:p14="http://schemas.microsoft.com/office/powerpoint/2010/main" val="264714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no 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9D42AA-7452-4415-85B8-E389200B28F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0917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696823" y="1047750"/>
            <a:ext cx="10822165" cy="5200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901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5" name="Rectangle 21"/>
          <p:cNvSpPr>
            <a:spLocks noChangeArrowheads="1"/>
          </p:cNvSpPr>
          <p:nvPr/>
        </p:nvSpPr>
        <p:spPr bwMode="auto">
          <a:xfrm>
            <a:off x="0" y="6372228"/>
            <a:ext cx="12192000" cy="485775"/>
          </a:xfrm>
          <a:prstGeom prst="rect">
            <a:avLst/>
          </a:prstGeom>
          <a:solidFill>
            <a:srgbClr val="DCDCDC"/>
          </a:solidFill>
          <a:ln w="9525">
            <a:noFill/>
            <a:miter lim="800000"/>
            <a:headEnd/>
            <a:tailEnd/>
          </a:ln>
          <a:effectLst/>
        </p:spPr>
        <p:txBody>
          <a:bodyPr wrap="none" lIns="0" tIns="0" rIns="0" bIns="0" anchor="ctr"/>
          <a:lstStyle/>
          <a:p>
            <a:pPr>
              <a:defRPr/>
            </a:pPr>
            <a:endParaRPr lang="en-US" sz="900" noProof="0"/>
          </a:p>
        </p:txBody>
      </p:sp>
      <p:sp>
        <p:nvSpPr>
          <p:cNvPr id="1027" name="Rectangle 11"/>
          <p:cNvSpPr>
            <a:spLocks noGrp="1" noChangeArrowheads="1"/>
          </p:cNvSpPr>
          <p:nvPr>
            <p:ph type="body" idx="1"/>
          </p:nvPr>
        </p:nvSpPr>
        <p:spPr bwMode="auto">
          <a:xfrm>
            <a:off x="912000" y="1620000"/>
            <a:ext cx="10847917"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36" name="Line 12"/>
          <p:cNvSpPr>
            <a:spLocks noChangeShapeType="1"/>
          </p:cNvSpPr>
          <p:nvPr/>
        </p:nvSpPr>
        <p:spPr bwMode="auto">
          <a:xfrm flipH="1">
            <a:off x="0" y="1268413"/>
            <a:ext cx="12192000" cy="0"/>
          </a:xfrm>
          <a:prstGeom prst="line">
            <a:avLst/>
          </a:prstGeom>
          <a:noFill/>
          <a:ln w="9525">
            <a:solidFill>
              <a:schemeClr val="tx2">
                <a:alpha val="78999"/>
              </a:schemeClr>
            </a:solidFill>
            <a:round/>
            <a:headEnd/>
            <a:tailEnd/>
          </a:ln>
          <a:effectLst/>
        </p:spPr>
        <p:txBody>
          <a:bodyPr wrap="none" lIns="0" tIns="0" rIns="0" bIns="0" anchor="ctr"/>
          <a:lstStyle/>
          <a:p>
            <a:pPr>
              <a:defRPr/>
            </a:pPr>
            <a:endParaRPr lang="en-US" sz="900" noProof="0"/>
          </a:p>
        </p:txBody>
      </p:sp>
      <p:sp>
        <p:nvSpPr>
          <p:cNvPr id="1029" name="Rectangle 13"/>
          <p:cNvSpPr>
            <a:spLocks noGrp="1" noChangeArrowheads="1"/>
          </p:cNvSpPr>
          <p:nvPr>
            <p:ph type="title"/>
          </p:nvPr>
        </p:nvSpPr>
        <p:spPr bwMode="auto">
          <a:xfrm>
            <a:off x="912001" y="547691"/>
            <a:ext cx="10848000" cy="71913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noProof="0"/>
              <a:t>Click to edit Master title style</a:t>
            </a:r>
          </a:p>
        </p:txBody>
      </p:sp>
      <p:sp>
        <p:nvSpPr>
          <p:cNvPr id="1041" name="Line 17"/>
          <p:cNvSpPr>
            <a:spLocks noChangeShapeType="1"/>
          </p:cNvSpPr>
          <p:nvPr/>
        </p:nvSpPr>
        <p:spPr bwMode="auto">
          <a:xfrm flipH="1">
            <a:off x="0" y="6381750"/>
            <a:ext cx="12192000" cy="0"/>
          </a:xfrm>
          <a:prstGeom prst="line">
            <a:avLst/>
          </a:prstGeom>
          <a:noFill/>
          <a:ln w="9525">
            <a:solidFill>
              <a:schemeClr val="tx2">
                <a:alpha val="78999"/>
              </a:schemeClr>
            </a:solidFill>
            <a:round/>
            <a:headEnd/>
            <a:tailEnd/>
          </a:ln>
          <a:effectLst/>
        </p:spPr>
        <p:txBody>
          <a:bodyPr wrap="none" lIns="0" tIns="0" rIns="0" bIns="0" anchor="ctr"/>
          <a:lstStyle/>
          <a:p>
            <a:pPr>
              <a:defRPr/>
            </a:pPr>
            <a:endParaRPr lang="en-US" sz="900" noProof="0"/>
          </a:p>
        </p:txBody>
      </p:sp>
      <p:sp>
        <p:nvSpPr>
          <p:cNvPr id="9" name="Rectangle 15"/>
          <p:cNvSpPr txBox="1">
            <a:spLocks noChangeArrowheads="1"/>
          </p:cNvSpPr>
          <p:nvPr/>
        </p:nvSpPr>
        <p:spPr bwMode="auto">
          <a:xfrm>
            <a:off x="4944535" y="6604000"/>
            <a:ext cx="6889751" cy="254000"/>
          </a:xfrm>
          <a:prstGeom prst="rect">
            <a:avLst/>
          </a:prstGeom>
          <a:noFill/>
          <a:ln w="12700">
            <a:noFill/>
            <a:miter lim="800000"/>
            <a:headEnd type="none" w="sm" len="sm"/>
            <a:tailEnd type="none" w="sm" len="sm"/>
          </a:ln>
          <a:effectLst/>
        </p:spPr>
        <p:txBody>
          <a:bodyPr lIns="0" tIns="0" rIns="0" bIns="0"/>
          <a:lstStyle>
            <a:lvl1pPr algn="r" eaLnBrk="0" hangingPunct="0">
              <a:defRPr sz="900">
                <a:solidFill>
                  <a:schemeClr val="tx2"/>
                </a:solidFill>
              </a:defRPr>
            </a:lvl1pPr>
          </a:lstStyle>
          <a:p>
            <a:pPr>
              <a:defRPr/>
            </a:pPr>
            <a:r>
              <a:rPr lang="en-US" sz="900" noProof="0" dirty="0">
                <a:latin typeface="+mn-lt"/>
              </a:rPr>
              <a:t>Copyright 2021 CSEM   |  Master thesis  |  CSEM  |</a:t>
            </a:r>
            <a:r>
              <a:rPr lang="en-US" sz="900" baseline="0" noProof="0" dirty="0">
                <a:latin typeface="+mn-lt"/>
              </a:rPr>
              <a:t>  </a:t>
            </a:r>
            <a:r>
              <a:rPr lang="en-US" sz="900" noProof="0" dirty="0">
                <a:latin typeface="+mn-lt"/>
              </a:rPr>
              <a:t>Page </a:t>
            </a:r>
            <a:fld id="{96ED8DAC-75AB-403C-9AC5-084EF819351F}" type="slidenum">
              <a:rPr lang="en-US" sz="900" noProof="0" smtClean="0">
                <a:latin typeface="+mn-lt"/>
              </a:rPr>
              <a:pPr>
                <a:defRPr/>
              </a:pPr>
              <a:t>‹#›</a:t>
            </a:fld>
            <a:endParaRPr lang="en-US" sz="900" noProof="0" dirty="0">
              <a:latin typeface="+mn-lt"/>
            </a:endParaRPr>
          </a:p>
        </p:txBody>
      </p:sp>
      <p:pic>
        <p:nvPicPr>
          <p:cNvPr id="2" name="Pictur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64668" y="6498053"/>
            <a:ext cx="1275650" cy="251015"/>
          </a:xfrm>
          <a:prstGeom prst="rect">
            <a:avLst/>
          </a:prstGeom>
        </p:spPr>
      </p:pic>
    </p:spTree>
    <p:extLst>
      <p:ext uri="{BB962C8B-B14F-4D97-AF65-F5344CB8AC3E}">
        <p14:creationId xmlns:p14="http://schemas.microsoft.com/office/powerpoint/2010/main" val="229542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sldNum="0" hd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400" b="1">
          <a:solidFill>
            <a:schemeClr val="accent1"/>
          </a:solidFill>
          <a:latin typeface="Arial" charset="0"/>
        </a:defRPr>
      </a:lvl2pPr>
      <a:lvl3pPr algn="l" rtl="0" eaLnBrk="1" fontAlgn="base" hangingPunct="1">
        <a:spcBef>
          <a:spcPct val="0"/>
        </a:spcBef>
        <a:spcAft>
          <a:spcPct val="0"/>
        </a:spcAft>
        <a:defRPr sz="2400" b="1">
          <a:solidFill>
            <a:schemeClr val="accent1"/>
          </a:solidFill>
          <a:latin typeface="Arial" charset="0"/>
        </a:defRPr>
      </a:lvl3pPr>
      <a:lvl4pPr algn="l" rtl="0" eaLnBrk="1" fontAlgn="base" hangingPunct="1">
        <a:spcBef>
          <a:spcPct val="0"/>
        </a:spcBef>
        <a:spcAft>
          <a:spcPct val="0"/>
        </a:spcAft>
        <a:defRPr sz="2400" b="1">
          <a:solidFill>
            <a:schemeClr val="accent1"/>
          </a:solidFill>
          <a:latin typeface="Arial" charset="0"/>
        </a:defRPr>
      </a:lvl4pPr>
      <a:lvl5pPr algn="l" rtl="0" eaLnBrk="1" fontAlgn="base" hangingPunct="1">
        <a:spcBef>
          <a:spcPct val="0"/>
        </a:spcBef>
        <a:spcAft>
          <a:spcPct val="0"/>
        </a:spcAft>
        <a:defRPr sz="2400" b="1">
          <a:solidFill>
            <a:schemeClr val="accent1"/>
          </a:solidFill>
          <a:latin typeface="Arial" charset="0"/>
        </a:defRPr>
      </a:lvl5pPr>
      <a:lvl6pPr marL="457154" algn="l" rtl="0" eaLnBrk="1" fontAlgn="base" hangingPunct="1">
        <a:spcBef>
          <a:spcPct val="0"/>
        </a:spcBef>
        <a:spcAft>
          <a:spcPct val="0"/>
        </a:spcAft>
        <a:defRPr sz="2400" b="1">
          <a:solidFill>
            <a:schemeClr val="accent1"/>
          </a:solidFill>
          <a:latin typeface="Arial" charset="0"/>
        </a:defRPr>
      </a:lvl6pPr>
      <a:lvl7pPr marL="914309" algn="l" rtl="0" eaLnBrk="1" fontAlgn="base" hangingPunct="1">
        <a:spcBef>
          <a:spcPct val="0"/>
        </a:spcBef>
        <a:spcAft>
          <a:spcPct val="0"/>
        </a:spcAft>
        <a:defRPr sz="2400" b="1">
          <a:solidFill>
            <a:schemeClr val="accent1"/>
          </a:solidFill>
          <a:latin typeface="Arial" charset="0"/>
        </a:defRPr>
      </a:lvl7pPr>
      <a:lvl8pPr marL="1371463" algn="l" rtl="0" eaLnBrk="1" fontAlgn="base" hangingPunct="1">
        <a:spcBef>
          <a:spcPct val="0"/>
        </a:spcBef>
        <a:spcAft>
          <a:spcPct val="0"/>
        </a:spcAft>
        <a:defRPr sz="2400" b="1">
          <a:solidFill>
            <a:schemeClr val="accent1"/>
          </a:solidFill>
          <a:latin typeface="Arial" charset="0"/>
        </a:defRPr>
      </a:lvl8pPr>
      <a:lvl9pPr marL="1828617" algn="l" rtl="0" eaLnBrk="1" fontAlgn="base" hangingPunct="1">
        <a:spcBef>
          <a:spcPct val="0"/>
        </a:spcBef>
        <a:spcAft>
          <a:spcPct val="0"/>
        </a:spcAft>
        <a:defRPr sz="2400" b="1">
          <a:solidFill>
            <a:schemeClr val="accent1"/>
          </a:solidFill>
          <a:latin typeface="Arial" charset="0"/>
        </a:defRPr>
      </a:lvl9pPr>
    </p:titleStyle>
    <p:bodyStyle>
      <a:lvl1pPr marL="271436" indent="-271436" algn="l" rtl="0" eaLnBrk="1" fontAlgn="base" hangingPunct="1">
        <a:lnSpc>
          <a:spcPct val="120000"/>
        </a:lnSpc>
        <a:spcBef>
          <a:spcPct val="30000"/>
        </a:spcBef>
        <a:spcAft>
          <a:spcPct val="0"/>
        </a:spcAft>
        <a:buClr>
          <a:schemeClr val="accent1"/>
        </a:buClr>
        <a:buFont typeface="Verdana" pitchFamily="34" charset="0"/>
        <a:buChar char="•"/>
        <a:defRPr>
          <a:solidFill>
            <a:schemeClr val="tx1"/>
          </a:solidFill>
          <a:latin typeface="+mn-lt"/>
          <a:ea typeface="+mn-ea"/>
          <a:cs typeface="+mn-cs"/>
        </a:defRPr>
      </a:lvl1pPr>
      <a:lvl2pPr marL="719066" indent="-268261" algn="l" rtl="0" eaLnBrk="1" fontAlgn="base" hangingPunct="1">
        <a:lnSpc>
          <a:spcPct val="120000"/>
        </a:lnSpc>
        <a:spcBef>
          <a:spcPct val="30000"/>
        </a:spcBef>
        <a:spcAft>
          <a:spcPct val="0"/>
        </a:spcAft>
        <a:buClr>
          <a:schemeClr val="accent1"/>
        </a:buClr>
        <a:buFont typeface="Verdana" pitchFamily="34" charset="0"/>
        <a:buChar char="•"/>
        <a:defRPr>
          <a:solidFill>
            <a:schemeClr val="tx1"/>
          </a:solidFill>
          <a:latin typeface="+mn-lt"/>
        </a:defRPr>
      </a:lvl2pPr>
      <a:lvl3pPr marL="1165108" indent="-266673" algn="l" rtl="0" eaLnBrk="1" fontAlgn="base" hangingPunct="1">
        <a:lnSpc>
          <a:spcPct val="120000"/>
        </a:lnSpc>
        <a:spcBef>
          <a:spcPct val="30000"/>
        </a:spcBef>
        <a:spcAft>
          <a:spcPct val="0"/>
        </a:spcAft>
        <a:buClr>
          <a:schemeClr val="accent1"/>
        </a:buClr>
        <a:buFont typeface="Verdana" pitchFamily="34" charset="0"/>
        <a:buChar char="•"/>
        <a:defRPr>
          <a:solidFill>
            <a:schemeClr val="tx1"/>
          </a:solidFill>
          <a:latin typeface="+mn-lt"/>
        </a:defRPr>
      </a:lvl3pPr>
      <a:lvl4pPr marL="1611152" indent="-266673" algn="l" rtl="0" eaLnBrk="1" fontAlgn="base" hangingPunct="1">
        <a:lnSpc>
          <a:spcPct val="120000"/>
        </a:lnSpc>
        <a:spcBef>
          <a:spcPct val="30000"/>
        </a:spcBef>
        <a:spcAft>
          <a:spcPct val="0"/>
        </a:spcAft>
        <a:buClr>
          <a:schemeClr val="accent1"/>
        </a:buClr>
        <a:buFont typeface="Arial" charset="0"/>
        <a:buChar char="–"/>
        <a:defRPr>
          <a:solidFill>
            <a:schemeClr val="tx1"/>
          </a:solidFill>
          <a:latin typeface="+mn-lt"/>
        </a:defRPr>
      </a:lvl4pPr>
      <a:lvl5pPr marL="1882587" indent="-53970"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5pPr>
      <a:lvl6pPr marL="2339741"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6pPr>
      <a:lvl7pPr marL="279689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7pPr>
      <a:lvl8pPr marL="3254050"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8pPr>
      <a:lvl9pPr marL="3711204"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9pPr>
    </p:bodyStyle>
    <p:otherStyle>
      <a:defPPr>
        <a:defRPr lang="fr-FR"/>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9.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hyperlink" Target="SF%20parameterization.xlsx" TargetMode="External"/><Relationship Id="rId1" Type="http://schemas.openxmlformats.org/officeDocument/2006/relationships/slideLayout" Target="../slideLayouts/slideLayout2.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1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2.xml"/><Relationship Id="rId5" Type="http://schemas.openxmlformats.org/officeDocument/2006/relationships/chart" Target="../charts/chart22.xml"/><Relationship Id="rId4" Type="http://schemas.openxmlformats.org/officeDocument/2006/relationships/chart" Target="../charts/chart2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8" Type="http://schemas.openxmlformats.org/officeDocument/2006/relationships/image" Target="../media/image49.jpeg"/><Relationship Id="rId3" Type="http://schemas.openxmlformats.org/officeDocument/2006/relationships/hyperlink" Target="https://www.facebook.com/CSEMSA" TargetMode="External"/><Relationship Id="rId7" Type="http://schemas.openxmlformats.org/officeDocument/2006/relationships/hyperlink" Target="https://twitter.com/cseminfo"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8.jpeg"/><Relationship Id="rId5" Type="http://schemas.openxmlformats.org/officeDocument/2006/relationships/hyperlink" Target="https://www.linkedin.com/company/csem/" TargetMode="External"/><Relationship Id="rId10" Type="http://schemas.openxmlformats.org/officeDocument/2006/relationships/image" Target="../media/image50.jpeg"/><Relationship Id="rId4" Type="http://schemas.openxmlformats.org/officeDocument/2006/relationships/image" Target="../media/image47.jpeg"/><Relationship Id="rId9" Type="http://schemas.openxmlformats.org/officeDocument/2006/relationships/hyperlink" Target="https://www.youtube.com/user/CSEMtechnologie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sv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treets.mn/2019/09/06/graphic-whats-a-vehicles-carbon-footprint/"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www.finsmes.com/2017/12/nuvve-completes-series-a-financing.html" TargetMode="External"/><Relationship Id="rId4" Type="http://schemas.openxmlformats.org/officeDocument/2006/relationships/image" Target="../media/image5.jpe"/></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ru.wikipedia.org/wiki/Renaul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22.png"/><Relationship Id="rId7"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slide" Target="slide21.xml"/><Relationship Id="rId4" Type="http://schemas.openxmlformats.org/officeDocument/2006/relationships/image" Target="../media/image23.png"/><Relationship Id="rId9" Type="http://schemas.openxmlformats.org/officeDocument/2006/relationships/slide" Target="slide18.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2001" y="2006713"/>
            <a:ext cx="10850033" cy="558800"/>
          </a:xfrm>
        </p:spPr>
        <p:txBody>
          <a:bodyPr/>
          <a:lstStyle/>
          <a:p>
            <a:r>
              <a:rPr lang="en-US" sz="2800" dirty="0"/>
              <a:t>Battery Aging model</a:t>
            </a:r>
          </a:p>
        </p:txBody>
      </p:sp>
      <p:sp>
        <p:nvSpPr>
          <p:cNvPr id="3075" name="Subtitle 5"/>
          <p:cNvSpPr>
            <a:spLocks noGrp="1"/>
          </p:cNvSpPr>
          <p:nvPr>
            <p:ph type="subTitle" idx="1"/>
          </p:nvPr>
        </p:nvSpPr>
        <p:spPr>
          <a:xfrm>
            <a:off x="912001" y="2565513"/>
            <a:ext cx="10850033" cy="1726975"/>
          </a:xfrm>
        </p:spPr>
        <p:txBody>
          <a:bodyPr/>
          <a:lstStyle/>
          <a:p>
            <a:r>
              <a:rPr lang="en-US" dirty="0"/>
              <a:t>Neuchâtel, 15.03.2021</a:t>
            </a:r>
          </a:p>
          <a:p>
            <a:endParaRPr lang="en-US" dirty="0"/>
          </a:p>
        </p:txBody>
      </p:sp>
    </p:spTree>
    <p:extLst>
      <p:ext uri="{BB962C8B-B14F-4D97-AF65-F5344CB8AC3E}">
        <p14:creationId xmlns:p14="http://schemas.microsoft.com/office/powerpoint/2010/main" val="2634385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08A6-635C-418E-AD3C-088118550F2F}"/>
              </a:ext>
            </a:extLst>
          </p:cNvPr>
          <p:cNvSpPr>
            <a:spLocks noGrp="1"/>
          </p:cNvSpPr>
          <p:nvPr>
            <p:ph type="title"/>
          </p:nvPr>
        </p:nvSpPr>
        <p:spPr/>
        <p:txBody>
          <a:bodyPr/>
          <a:lstStyle/>
          <a:p>
            <a:r>
              <a:rPr lang="en-US" dirty="0"/>
              <a:t>Frequency containment reserve (FCR) profile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3C95654-CB53-4FC3-9E89-75CD55C1F8F7}"/>
                  </a:ext>
                </a:extLst>
              </p:cNvPr>
              <p:cNvSpPr>
                <a:spLocks noGrp="1"/>
              </p:cNvSpPr>
              <p:nvPr>
                <p:ph type="body" sz="quarter" idx="11"/>
              </p:nvPr>
            </p:nvSpPr>
            <p:spPr>
              <a:xfrm>
                <a:off x="912001" y="1620235"/>
                <a:ext cx="7710758" cy="4571405"/>
              </a:xfrm>
            </p:spPr>
            <p:txBody>
              <a:bodyPr/>
              <a:lstStyle/>
              <a:p>
                <a:pPr algn="just"/>
                <a:r>
                  <a:rPr lang="en-US" dirty="0"/>
                  <a:t>Ancillary service procured by TSO to keep grid frequency constant; Quantity of power delivery/withdrawal from grid based on the grid frequency</a:t>
                </a:r>
              </a:p>
              <a:p>
                <a:pPr algn="just"/>
                <a:r>
                  <a:rPr lang="en-US" dirty="0"/>
                  <a:t>Full activation at +/- 200mHz deviation and </a:t>
                </a:r>
                <a:r>
                  <a:rPr lang="en-US" dirty="0" err="1"/>
                  <a:t>deadband</a:t>
                </a:r>
                <a:r>
                  <a:rPr lang="en-US" dirty="0"/>
                  <a:t> of +/-10mHz</a:t>
                </a:r>
              </a:p>
              <a:p>
                <a:pPr algn="just"/>
                <a14:m>
                  <m:oMath xmlns:m="http://schemas.openxmlformats.org/officeDocument/2006/math">
                    <m:r>
                      <m:rPr>
                        <m:sty m:val="p"/>
                      </m:rPr>
                      <a:rPr lang="en-US">
                        <a:latin typeface="Cambria Math" panose="02040503050406030204" pitchFamily="18" charset="0"/>
                        <a:ea typeface="Calibri" panose="020F0502020204030204" pitchFamily="34" charset="0"/>
                        <a:cs typeface="Arial" panose="020B0604020202020204" pitchFamily="34" charset="0"/>
                      </a:rPr>
                      <m:t>P</m:t>
                    </m:r>
                    <m:r>
                      <a:rPr lang="en-US" i="1">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𝐴</m:t>
                        </m:r>
                      </m:e>
                      <m:sub>
                        <m:r>
                          <a:rPr lang="en-US" i="1">
                            <a:latin typeface="Cambria Math" panose="02040503050406030204" pitchFamily="18" charset="0"/>
                            <a:ea typeface="Calibri" panose="020F0502020204030204" pitchFamily="34" charset="0"/>
                            <a:cs typeface="Arial" panose="020B0604020202020204" pitchFamily="34" charset="0"/>
                          </a:rPr>
                          <m:t>%</m:t>
                        </m:r>
                      </m:sub>
                    </m:sSub>
                    <m:r>
                      <a:rPr lang="en-US" i="1">
                        <a:latin typeface="Cambria Math" panose="02040503050406030204" pitchFamily="18" charset="0"/>
                        <a:ea typeface="Calibri" panose="020F0502020204030204" pitchFamily="34" charset="0"/>
                        <a:cs typeface="Arial" panose="020B0604020202020204" pitchFamily="34" charset="0"/>
                      </a:rPr>
                      <m:t>∗</m:t>
                    </m:r>
                    <m:sSub>
                      <m:sSubPr>
                        <m:ctrlPr>
                          <a:rPr lang="en-US" i="1">
                            <a:latin typeface="Cambria Math" panose="02040503050406030204" pitchFamily="18" charset="0"/>
                            <a:ea typeface="Calibri" panose="020F0502020204030204" pitchFamily="34" charset="0"/>
                            <a:cs typeface="Arial" panose="020B0604020202020204" pitchFamily="34" charset="0"/>
                          </a:rPr>
                        </m:ctrlPr>
                      </m:sSubPr>
                      <m:e>
                        <m:r>
                          <a:rPr lang="en-US" i="1">
                            <a:latin typeface="Cambria Math" panose="02040503050406030204" pitchFamily="18" charset="0"/>
                            <a:ea typeface="Calibri" panose="020F0502020204030204" pitchFamily="34" charset="0"/>
                            <a:cs typeface="Arial" panose="020B0604020202020204" pitchFamily="34" charset="0"/>
                          </a:rPr>
                          <m:t>𝑃</m:t>
                        </m:r>
                      </m:e>
                      <m:sub>
                        <m:r>
                          <a:rPr lang="en-US" i="1">
                            <a:latin typeface="Cambria Math" panose="02040503050406030204" pitchFamily="18" charset="0"/>
                            <a:ea typeface="Calibri" panose="020F0502020204030204" pitchFamily="34" charset="0"/>
                            <a:cs typeface="Arial" panose="020B0604020202020204" pitchFamily="34" charset="0"/>
                          </a:rPr>
                          <m:t>𝐶</m:t>
                        </m:r>
                      </m:sub>
                    </m:sSub>
                  </m:oMath>
                </a14:m>
                <a:endParaRPr lang="en-US" dirty="0">
                  <a:ea typeface="Calibri" panose="020F0502020204030204" pitchFamily="34" charset="0"/>
                  <a:cs typeface="Arial" panose="020B0604020202020204" pitchFamily="34" charset="0"/>
                </a:endParaRPr>
              </a:p>
              <a:p>
                <a:pPr algn="just"/>
                <a:endParaRPr lang="en-US" dirty="0"/>
              </a:p>
              <a:p>
                <a:pPr algn="just"/>
                <a:endParaRPr lang="en-US" dirty="0"/>
              </a:p>
            </p:txBody>
          </p:sp>
        </mc:Choice>
        <mc:Fallback xmlns="">
          <p:sp>
            <p:nvSpPr>
              <p:cNvPr id="3" name="Text Placeholder 2">
                <a:extLst>
                  <a:ext uri="{FF2B5EF4-FFF2-40B4-BE49-F238E27FC236}">
                    <a16:creationId xmlns:a16="http://schemas.microsoft.com/office/drawing/2014/main" id="{A3C95654-CB53-4FC3-9E89-75CD55C1F8F7}"/>
                  </a:ext>
                </a:extLst>
              </p:cNvPr>
              <p:cNvSpPr>
                <a:spLocks noGrp="1" noRot="1" noChangeAspect="1" noMove="1" noResize="1" noEditPoints="1" noAdjustHandles="1" noChangeArrowheads="1" noChangeShapeType="1" noTextEdit="1"/>
              </p:cNvSpPr>
              <p:nvPr>
                <p:ph type="body" sz="quarter" idx="11"/>
              </p:nvPr>
            </p:nvSpPr>
            <p:spPr>
              <a:xfrm>
                <a:off x="912001" y="1620235"/>
                <a:ext cx="7710758" cy="4571405"/>
              </a:xfrm>
              <a:blipFill>
                <a:blip r:embed="rId3"/>
                <a:stretch>
                  <a:fillRect l="-1899" t="-1200" r="-1899"/>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10BCCFC9-604A-4DDA-91EA-253B6B6B860D}"/>
              </a:ext>
            </a:extLst>
          </p:cNvPr>
          <p:cNvSpPr>
            <a:spLocks noGrp="1"/>
          </p:cNvSpPr>
          <p:nvPr>
            <p:ph type="body" sz="quarter" idx="10"/>
          </p:nvPr>
        </p:nvSpPr>
        <p:spPr/>
        <p:txBody>
          <a:bodyPr/>
          <a:lstStyle/>
          <a:p>
            <a:r>
              <a:rPr lang="en-US" dirty="0"/>
              <a:t>Profile development</a:t>
            </a:r>
          </a:p>
        </p:txBody>
      </p:sp>
      <p:graphicFrame>
        <p:nvGraphicFramePr>
          <p:cNvPr id="5" name="Chart 4">
            <a:extLst>
              <a:ext uri="{FF2B5EF4-FFF2-40B4-BE49-F238E27FC236}">
                <a16:creationId xmlns:a16="http://schemas.microsoft.com/office/drawing/2014/main" id="{4CE513D0-5C86-4F09-9F41-6E86930A3152}"/>
              </a:ext>
            </a:extLst>
          </p:cNvPr>
          <p:cNvGraphicFramePr/>
          <p:nvPr/>
        </p:nvGraphicFramePr>
        <p:xfrm>
          <a:off x="8622759" y="2278810"/>
          <a:ext cx="3403764" cy="2300381"/>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A0E59A80-A10E-4A96-86FA-DC6D52A6E7AF}"/>
              </a:ext>
            </a:extLst>
          </p:cNvPr>
          <p:cNvSpPr txBox="1"/>
          <p:nvPr/>
        </p:nvSpPr>
        <p:spPr>
          <a:xfrm>
            <a:off x="912000" y="5960839"/>
            <a:ext cx="7123606" cy="369332"/>
          </a:xfrm>
          <a:prstGeom prst="rect">
            <a:avLst/>
          </a:prstGeom>
          <a:noFill/>
        </p:spPr>
        <p:txBody>
          <a:bodyPr wrap="square">
            <a:spAutoFit/>
          </a:bodyPr>
          <a:lstStyle/>
          <a:p>
            <a:r>
              <a:rPr lang="en-US" sz="900" u="sng" dirty="0">
                <a:solidFill>
                  <a:srgbClr val="202124"/>
                </a:solidFill>
              </a:rPr>
              <a:t>www.elia.be</a:t>
            </a:r>
            <a:r>
              <a:rPr lang="en-US" sz="900" u="sng" dirty="0">
                <a:solidFill>
                  <a:srgbClr val="5F6368"/>
                </a:solidFill>
              </a:rPr>
              <a:t> › </a:t>
            </a:r>
            <a:r>
              <a:rPr lang="en-US" sz="900" u="sng" dirty="0" err="1">
                <a:solidFill>
                  <a:srgbClr val="5F6368"/>
                </a:solidFill>
              </a:rPr>
              <a:t>elia</a:t>
            </a:r>
            <a:r>
              <a:rPr lang="en-US" sz="900" u="sng" dirty="0">
                <a:solidFill>
                  <a:srgbClr val="5F6368"/>
                </a:solidFill>
              </a:rPr>
              <a:t>-site › 2019-design-note-fcr-for-2020</a:t>
            </a:r>
          </a:p>
          <a:p>
            <a:r>
              <a:rPr lang="en-US" sz="900" u="sng" dirty="0">
                <a:solidFill>
                  <a:srgbClr val="1A0DAB"/>
                </a:solidFill>
              </a:rPr>
              <a:t>https://ethz.ch/content/dam/ethz/special-interest/itet/institute-eeh/power-systems-dam/documents/Dissertationen/Scherer-ETH-23490.pdf</a:t>
            </a:r>
          </a:p>
        </p:txBody>
      </p:sp>
      <p:sp>
        <p:nvSpPr>
          <p:cNvPr id="8" name="Text Placeholder 2">
            <a:extLst>
              <a:ext uri="{FF2B5EF4-FFF2-40B4-BE49-F238E27FC236}">
                <a16:creationId xmlns:a16="http://schemas.microsoft.com/office/drawing/2014/main" id="{07CA805C-700C-4913-80CD-4D9F3AE9CB22}"/>
              </a:ext>
            </a:extLst>
          </p:cNvPr>
          <p:cNvSpPr txBox="1">
            <a:spLocks/>
          </p:cNvSpPr>
          <p:nvPr/>
        </p:nvSpPr>
        <p:spPr bwMode="auto">
          <a:xfrm>
            <a:off x="991120" y="3401151"/>
            <a:ext cx="5630561" cy="778771"/>
          </a:xfrm>
          <a:prstGeom prst="rect">
            <a:avLst/>
          </a:prstGeom>
          <a:noFill/>
          <a:ln w="9525">
            <a:noFill/>
            <a:miter lim="800000"/>
            <a:headEnd/>
            <a:tailEnd/>
          </a:ln>
        </p:spPr>
        <p:txBody>
          <a:bodyPr vert="horz" wrap="square" lIns="0" tIns="0" rIns="0" bIns="0" numCol="2" anchor="t" anchorCtr="0" compatLnSpc="1">
            <a:prstTxWarp prst="textNoShape">
              <a:avLst/>
            </a:prstTxWarp>
          </a:bodyPr>
          <a:lstStyle>
            <a:lvl1pPr marL="271463" indent="-271463"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ea typeface="+mn-ea"/>
                <a:cs typeface="+mn-cs"/>
              </a:defRPr>
            </a:lvl1pPr>
            <a:lvl2pPr marL="719138" indent="-268288"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2pPr>
            <a:lvl3pPr marL="1165225" indent="-266700"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3pPr>
            <a:lvl4pPr marL="1611313" indent="-266700" algn="l" rtl="0" eaLnBrk="1" fontAlgn="base" hangingPunct="1">
              <a:lnSpc>
                <a:spcPct val="120000"/>
              </a:lnSpc>
              <a:spcBef>
                <a:spcPts val="900"/>
              </a:spcBef>
              <a:spcAft>
                <a:spcPct val="0"/>
              </a:spcAft>
              <a:buClr>
                <a:schemeClr val="accent1"/>
              </a:buClr>
              <a:buFont typeface="Arial" charset="0"/>
              <a:buChar char="–"/>
              <a:defRPr baseline="0">
                <a:solidFill>
                  <a:schemeClr val="tx1"/>
                </a:solidFill>
                <a:latin typeface="+mn-lt"/>
              </a:defRPr>
            </a:lvl4pPr>
            <a:lvl5pPr marL="1882775" indent="-53975" algn="l" rtl="0" eaLnBrk="1" fontAlgn="base" hangingPunct="1">
              <a:lnSpc>
                <a:spcPct val="120000"/>
              </a:lnSpc>
              <a:spcBef>
                <a:spcPts val="900"/>
              </a:spcBef>
              <a:spcAft>
                <a:spcPct val="0"/>
              </a:spcAft>
              <a:buClr>
                <a:schemeClr val="accent1"/>
              </a:buClr>
              <a:buFont typeface="Arial" charset="0"/>
              <a:defRPr baseline="0">
                <a:solidFill>
                  <a:schemeClr val="tx1"/>
                </a:solidFill>
                <a:latin typeface="+mn-lt"/>
              </a:defRPr>
            </a:lvl5pPr>
            <a:lvl6pPr marL="23399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6pPr>
            <a:lvl7pPr marL="27971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7pPr>
            <a:lvl8pPr marL="32543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8pPr>
            <a:lvl9pPr marL="37115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9pPr>
          </a:lstStyle>
          <a:p>
            <a:pPr marL="514299" lvl="1" indent="-285721">
              <a:lnSpc>
                <a:spcPct val="100000"/>
              </a:lnSpc>
              <a:buFont typeface="Arial" panose="020B0604020202020204" pitchFamily="34" charset="0"/>
              <a:buChar char="•"/>
            </a:pPr>
            <a:r>
              <a:rPr lang="en-US" sz="1600" i="1" dirty="0">
                <a:ea typeface="Calibri" panose="020F0502020204030204" pitchFamily="34" charset="0"/>
                <a:cs typeface="Arial" panose="020B0604020202020204" pitchFamily="34" charset="0"/>
              </a:rPr>
              <a:t>P = power</a:t>
            </a:r>
          </a:p>
          <a:p>
            <a:pPr marL="514299" lvl="1" indent="-285721">
              <a:lnSpc>
                <a:spcPct val="100000"/>
              </a:lnSpc>
              <a:buFont typeface="Arial" panose="020B0604020202020204" pitchFamily="34" charset="0"/>
              <a:buChar char="•"/>
            </a:pPr>
            <a:r>
              <a:rPr lang="en-US" sz="1600" i="1" dirty="0">
                <a:ea typeface="Calibri" panose="020F0502020204030204" pitchFamily="34" charset="0"/>
                <a:cs typeface="Arial" panose="020B0604020202020204" pitchFamily="34" charset="0"/>
              </a:rPr>
              <a:t>A</a:t>
            </a:r>
            <a:r>
              <a:rPr lang="en-US" sz="1600" i="1" baseline="-25000" dirty="0">
                <a:ea typeface="Calibri" panose="020F0502020204030204" pitchFamily="34" charset="0"/>
                <a:cs typeface="Arial" panose="020B0604020202020204" pitchFamily="34" charset="0"/>
              </a:rPr>
              <a:t>%</a:t>
            </a:r>
            <a:r>
              <a:rPr lang="en-US" sz="1600" i="1" dirty="0">
                <a:ea typeface="Calibri" panose="020F0502020204030204" pitchFamily="34" charset="0"/>
                <a:cs typeface="Arial" panose="020B0604020202020204" pitchFamily="34" charset="0"/>
              </a:rPr>
              <a:t> = activation</a:t>
            </a:r>
          </a:p>
          <a:p>
            <a:pPr marL="514299" lvl="1" indent="-285721">
              <a:lnSpc>
                <a:spcPct val="100000"/>
              </a:lnSpc>
              <a:buFont typeface="Arial" panose="020B0604020202020204" pitchFamily="34" charset="0"/>
              <a:buChar char="•"/>
            </a:pPr>
            <a:r>
              <a:rPr lang="en-US" sz="1600" i="1" dirty="0">
                <a:ea typeface="Calibri" panose="020F0502020204030204" pitchFamily="34" charset="0"/>
                <a:cs typeface="Arial" panose="020B0604020202020204" pitchFamily="34" charset="0"/>
              </a:rPr>
              <a:t>P</a:t>
            </a:r>
            <a:r>
              <a:rPr lang="en-US" sz="1600" i="1" baseline="-25000" dirty="0">
                <a:ea typeface="Calibri" panose="020F0502020204030204" pitchFamily="34" charset="0"/>
                <a:cs typeface="Arial" panose="020B0604020202020204" pitchFamily="34" charset="0"/>
              </a:rPr>
              <a:t>C</a:t>
            </a:r>
            <a:r>
              <a:rPr lang="en-US" sz="1600" i="1" dirty="0">
                <a:ea typeface="Calibri" panose="020F0502020204030204" pitchFamily="34" charset="0"/>
                <a:cs typeface="Arial" panose="020B0604020202020204" pitchFamily="34" charset="0"/>
              </a:rPr>
              <a:t> = contracted power/charger power</a:t>
            </a:r>
          </a:p>
        </p:txBody>
      </p:sp>
    </p:spTree>
    <p:extLst>
      <p:ext uri="{BB962C8B-B14F-4D97-AF65-F5344CB8AC3E}">
        <p14:creationId xmlns:p14="http://schemas.microsoft.com/office/powerpoint/2010/main" val="424534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49AD-E4FF-494B-8B0B-8F1E769005BF}"/>
              </a:ext>
            </a:extLst>
          </p:cNvPr>
          <p:cNvSpPr>
            <a:spLocks noGrp="1"/>
          </p:cNvSpPr>
          <p:nvPr>
            <p:ph type="title"/>
          </p:nvPr>
        </p:nvSpPr>
        <p:spPr/>
        <p:txBody>
          <a:bodyPr/>
          <a:lstStyle/>
          <a:p>
            <a:r>
              <a:rPr lang="en-US" dirty="0"/>
              <a:t>Tip smoothening/Peak shaving (TS) profile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BA57393-BBE4-423C-8C58-2FEA47BA5E62}"/>
                  </a:ext>
                </a:extLst>
              </p:cNvPr>
              <p:cNvSpPr>
                <a:spLocks noGrp="1"/>
              </p:cNvSpPr>
              <p:nvPr>
                <p:ph type="body" sz="quarter" idx="11"/>
              </p:nvPr>
            </p:nvSpPr>
            <p:spPr>
              <a:xfrm>
                <a:off x="912000" y="1620235"/>
                <a:ext cx="6972624" cy="4571405"/>
              </a:xfrm>
            </p:spPr>
            <p:txBody>
              <a:bodyPr/>
              <a:lstStyle/>
              <a:p>
                <a:pPr algn="just"/>
                <a:r>
                  <a:rPr lang="en-US" dirty="0"/>
                  <a:t>Reducing peak power by drawing electricity from sources other than the grid (EV)</a:t>
                </a:r>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𝑚𝑎𝑥</m:t>
                        </m:r>
                        <m:r>
                          <a:rPr lang="en-US" b="0" i="1" smtClean="0">
                            <a:latin typeface="Cambria Math" panose="02040503050406030204" pitchFamily="18" charset="0"/>
                          </a:rPr>
                          <m:t>,</m:t>
                        </m:r>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𝑚𝑎𝑥</m:t>
                        </m:r>
                      </m:sub>
                    </m:sSub>
                  </m:oMath>
                </a14:m>
                <a:endParaRPr lang="en-US" dirty="0"/>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𝑒𝑣</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𝑚𝑎𝑥</m:t>
                            </m:r>
                            <m:r>
                              <a:rPr lang="en-US" b="0" i="1" smtClean="0">
                                <a:latin typeface="Cambria Math" panose="02040503050406030204" pitchFamily="18" charset="0"/>
                              </a:rPr>
                              <m:t>,</m:t>
                            </m:r>
                            <m:r>
                              <a:rPr lang="en-US" b="0" i="1" smtClean="0">
                                <a:latin typeface="Cambria Math" panose="02040503050406030204" pitchFamily="18" charset="0"/>
                              </a:rPr>
                              <m:t>𝑛𝑒𝑤</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𝑐h𝑟𝑔</m:t>
                            </m:r>
                          </m:sub>
                        </m:sSub>
                      </m:den>
                    </m:f>
                  </m:oMath>
                </a14:m>
                <a:endParaRPr lang="en-US" dirty="0"/>
              </a:p>
              <a:p>
                <a:pPr lvl="1" algn="just">
                  <a:lnSpc>
                    <a:spcPct val="10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𝑚𝑎𝑥</m:t>
                        </m:r>
                      </m:sub>
                    </m:sSub>
                  </m:oMath>
                </a14:m>
                <a:r>
                  <a:rPr lang="en-US" dirty="0"/>
                  <a:t> = monthly max. power demanded</a:t>
                </a:r>
              </a:p>
              <a:p>
                <a:pPr lvl="1" algn="just">
                  <a:lnSpc>
                    <a:spcPct val="10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𝑚𝑎𝑥</m:t>
                        </m:r>
                        <m:r>
                          <a:rPr lang="en-US" b="0" i="1" smtClean="0">
                            <a:latin typeface="Cambria Math" panose="02040503050406030204" pitchFamily="18" charset="0"/>
                          </a:rPr>
                          <m:t>,</m:t>
                        </m:r>
                        <m:r>
                          <a:rPr lang="en-US" b="0" i="1" smtClean="0">
                            <a:latin typeface="Cambria Math" panose="02040503050406030204" pitchFamily="18" charset="0"/>
                          </a:rPr>
                          <m:t>𝑛𝑒𝑤</m:t>
                        </m:r>
                      </m:sub>
                    </m:sSub>
                  </m:oMath>
                </a14:m>
                <a:r>
                  <a:rPr lang="en-US" dirty="0"/>
                  <a:t> = monthly max. power after TS</a:t>
                </a:r>
              </a:p>
              <a:p>
                <a:pPr lvl="1" algn="just">
                  <a:lnSpc>
                    <a:spcPct val="100000"/>
                  </a:lnSpc>
                </a:pPr>
                <a:r>
                  <a:rPr lang="en-US" dirty="0"/>
                  <a:t>p = power demanded from grid</a:t>
                </a:r>
              </a:p>
              <a:p>
                <a:pPr lvl="1" algn="just">
                  <a:lnSpc>
                    <a:spcPct val="10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𝑚𝑎𝑥</m:t>
                        </m:r>
                      </m:sub>
                    </m:sSub>
                  </m:oMath>
                </a14:m>
                <a:r>
                  <a:rPr lang="en-US" dirty="0"/>
                  <a:t> = power demanded from EV</a:t>
                </a:r>
              </a:p>
              <a:p>
                <a:pPr lvl="1" algn="just">
                  <a:lnSpc>
                    <a:spcPct val="10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𝑐h𝑟𝑔</m:t>
                        </m:r>
                      </m:sub>
                    </m:sSub>
                  </m:oMath>
                </a14:m>
                <a:r>
                  <a:rPr lang="en-US" dirty="0"/>
                  <a:t> = number of chargers</a:t>
                </a:r>
              </a:p>
              <a:p>
                <a:pPr lvl="1" algn="just">
                  <a:lnSpc>
                    <a:spcPct val="100000"/>
                  </a:lnSpc>
                </a:pPr>
                <a14:m>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𝑚𝑎𝑥</m:t>
                        </m:r>
                      </m:sub>
                    </m:sSub>
                  </m:oMath>
                </a14:m>
                <a:r>
                  <a:rPr lang="en-US" dirty="0"/>
                  <a:t> = peak power from 8h to 17h – peak power from 17h to 8h</a:t>
                </a:r>
              </a:p>
            </p:txBody>
          </p:sp>
        </mc:Choice>
        <mc:Fallback xmlns="">
          <p:sp>
            <p:nvSpPr>
              <p:cNvPr id="3" name="Text Placeholder 2">
                <a:extLst>
                  <a:ext uri="{FF2B5EF4-FFF2-40B4-BE49-F238E27FC236}">
                    <a16:creationId xmlns:a16="http://schemas.microsoft.com/office/drawing/2014/main" id="{FBA57393-BBE4-423C-8C58-2FEA47BA5E62}"/>
                  </a:ext>
                </a:extLst>
              </p:cNvPr>
              <p:cNvSpPr>
                <a:spLocks noGrp="1" noRot="1" noChangeAspect="1" noMove="1" noResize="1" noEditPoints="1" noAdjustHandles="1" noChangeArrowheads="1" noChangeShapeType="1" noTextEdit="1"/>
              </p:cNvSpPr>
              <p:nvPr>
                <p:ph type="body" sz="quarter" idx="11"/>
              </p:nvPr>
            </p:nvSpPr>
            <p:spPr>
              <a:xfrm>
                <a:off x="912000" y="1620235"/>
                <a:ext cx="6972624" cy="4571405"/>
              </a:xfrm>
              <a:blipFill>
                <a:blip r:embed="rId3"/>
                <a:stretch>
                  <a:fillRect l="-2100" t="-1200" r="-2100"/>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2758DD66-BECA-407B-87EA-3240FAB737AB}"/>
              </a:ext>
            </a:extLst>
          </p:cNvPr>
          <p:cNvSpPr>
            <a:spLocks noGrp="1"/>
          </p:cNvSpPr>
          <p:nvPr>
            <p:ph type="body" sz="quarter" idx="10"/>
          </p:nvPr>
        </p:nvSpPr>
        <p:spPr/>
        <p:txBody>
          <a:bodyPr/>
          <a:lstStyle/>
          <a:p>
            <a:r>
              <a:rPr lang="en-US" dirty="0"/>
              <a:t>Profile development</a:t>
            </a:r>
          </a:p>
        </p:txBody>
      </p:sp>
      <p:graphicFrame>
        <p:nvGraphicFramePr>
          <p:cNvPr id="7" name="Chart 6">
            <a:extLst>
              <a:ext uri="{FF2B5EF4-FFF2-40B4-BE49-F238E27FC236}">
                <a16:creationId xmlns:a16="http://schemas.microsoft.com/office/drawing/2014/main" id="{5C2DA2E0-2978-44AB-AA18-108187B4590D}"/>
              </a:ext>
            </a:extLst>
          </p:cNvPr>
          <p:cNvGraphicFramePr/>
          <p:nvPr/>
        </p:nvGraphicFramePr>
        <p:xfrm>
          <a:off x="7884625" y="2063195"/>
          <a:ext cx="3918015" cy="28705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2699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FF74-305D-4967-9A53-41812604F831}"/>
              </a:ext>
            </a:extLst>
          </p:cNvPr>
          <p:cNvSpPr>
            <a:spLocks noGrp="1"/>
          </p:cNvSpPr>
          <p:nvPr>
            <p:ph type="title"/>
          </p:nvPr>
        </p:nvSpPr>
        <p:spPr/>
        <p:txBody>
          <a:bodyPr/>
          <a:lstStyle/>
          <a:p>
            <a:r>
              <a:rPr lang="en-US" dirty="0"/>
              <a:t>Battery model</a:t>
            </a:r>
          </a:p>
        </p:txBody>
      </p:sp>
      <p:sp>
        <p:nvSpPr>
          <p:cNvPr id="3" name="Text Placeholder 2">
            <a:extLst>
              <a:ext uri="{FF2B5EF4-FFF2-40B4-BE49-F238E27FC236}">
                <a16:creationId xmlns:a16="http://schemas.microsoft.com/office/drawing/2014/main" id="{3E68D0B7-390D-44FC-98C1-44E2690C1197}"/>
              </a:ext>
            </a:extLst>
          </p:cNvPr>
          <p:cNvSpPr>
            <a:spLocks noGrp="1"/>
          </p:cNvSpPr>
          <p:nvPr>
            <p:ph type="body" sz="quarter" idx="11"/>
          </p:nvPr>
        </p:nvSpPr>
        <p:spPr>
          <a:xfrm>
            <a:off x="912000" y="1620235"/>
            <a:ext cx="6284817" cy="4571405"/>
          </a:xfrm>
        </p:spPr>
        <p:txBody>
          <a:bodyPr/>
          <a:lstStyle/>
          <a:p>
            <a:r>
              <a:rPr lang="en-US" dirty="0"/>
              <a:t>Electrical battery model with controlled voltage and resistance</a:t>
            </a:r>
          </a:p>
          <a:p>
            <a:pPr lvl="1"/>
            <a:r>
              <a:rPr lang="en-US" dirty="0"/>
              <a:t>Voltage: controlled by SoC</a:t>
            </a:r>
          </a:p>
          <a:p>
            <a:pPr lvl="1"/>
            <a:r>
              <a:rPr lang="en-US" dirty="0"/>
              <a:t>Resistance: dependent on SoC and temperature</a:t>
            </a:r>
          </a:p>
          <a:p>
            <a:pPr lvl="1"/>
            <a:r>
              <a:rPr lang="en-US" dirty="0"/>
              <a:t>SoC update: Coulomb counting</a:t>
            </a:r>
          </a:p>
        </p:txBody>
      </p:sp>
      <p:sp>
        <p:nvSpPr>
          <p:cNvPr id="4" name="Text Placeholder 3">
            <a:extLst>
              <a:ext uri="{FF2B5EF4-FFF2-40B4-BE49-F238E27FC236}">
                <a16:creationId xmlns:a16="http://schemas.microsoft.com/office/drawing/2014/main" id="{2FA1FD64-29D8-4788-AC25-59B040D134FA}"/>
              </a:ext>
            </a:extLst>
          </p:cNvPr>
          <p:cNvSpPr>
            <a:spLocks noGrp="1"/>
          </p:cNvSpPr>
          <p:nvPr>
            <p:ph type="body" sz="quarter" idx="10"/>
          </p:nvPr>
        </p:nvSpPr>
        <p:spPr/>
        <p:txBody>
          <a:bodyPr/>
          <a:lstStyle/>
          <a:p>
            <a:r>
              <a:rPr lang="en-US" dirty="0"/>
              <a:t>Battery and Degradation model</a:t>
            </a:r>
          </a:p>
        </p:txBody>
      </p:sp>
      <p:pic>
        <p:nvPicPr>
          <p:cNvPr id="8" name="Picture 7">
            <a:extLst>
              <a:ext uri="{FF2B5EF4-FFF2-40B4-BE49-F238E27FC236}">
                <a16:creationId xmlns:a16="http://schemas.microsoft.com/office/drawing/2014/main" id="{4C40AD0E-46FA-44D8-9434-55093E3F638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989309" y="1349058"/>
            <a:ext cx="2041304" cy="2079942"/>
          </a:xfrm>
          <a:prstGeom prst="rect">
            <a:avLst/>
          </a:prstGeom>
          <a:ln w="12700">
            <a:noFill/>
          </a:ln>
        </p:spPr>
      </p:pic>
      <p:pic>
        <p:nvPicPr>
          <p:cNvPr id="11" name="Picture 10">
            <a:extLst>
              <a:ext uri="{FF2B5EF4-FFF2-40B4-BE49-F238E27FC236}">
                <a16:creationId xmlns:a16="http://schemas.microsoft.com/office/drawing/2014/main" id="{19519328-15CD-46DB-9CBA-E891B429667C}"/>
              </a:ext>
            </a:extLst>
          </p:cNvPr>
          <p:cNvPicPr>
            <a:picLocks noChangeAspect="1"/>
          </p:cNvPicPr>
          <p:nvPr/>
        </p:nvPicPr>
        <p:blipFill rotWithShape="1">
          <a:blip r:embed="rId3">
            <a:extLst>
              <a:ext uri="{28A0092B-C50C-407E-A947-70E740481C1C}">
                <a14:useLocalDpi xmlns:a14="http://schemas.microsoft.com/office/drawing/2010/main" val="0"/>
              </a:ext>
            </a:extLst>
          </a:blip>
          <a:srcRect l="1327" r="3635"/>
          <a:stretch/>
        </p:blipFill>
        <p:spPr>
          <a:xfrm>
            <a:off x="6987118" y="3993085"/>
            <a:ext cx="4699941" cy="2198555"/>
          </a:xfrm>
          <a:prstGeom prst="rect">
            <a:avLst/>
          </a:prstGeom>
          <a:ln w="12700">
            <a:noFill/>
          </a:ln>
        </p:spPr>
      </p:pic>
      <p:graphicFrame>
        <p:nvGraphicFramePr>
          <p:cNvPr id="12" name="Chart 11">
            <a:extLst>
              <a:ext uri="{FF2B5EF4-FFF2-40B4-BE49-F238E27FC236}">
                <a16:creationId xmlns:a16="http://schemas.microsoft.com/office/drawing/2014/main" id="{31E4A829-1479-42F1-AE63-1189B261B1C5}"/>
              </a:ext>
            </a:extLst>
          </p:cNvPr>
          <p:cNvGraphicFramePr>
            <a:graphicFrameLocks/>
          </p:cNvGraphicFramePr>
          <p:nvPr/>
        </p:nvGraphicFramePr>
        <p:xfrm>
          <a:off x="1332536" y="4186006"/>
          <a:ext cx="3657291" cy="2005633"/>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Straight Arrow Connector 13">
            <a:extLst>
              <a:ext uri="{FF2B5EF4-FFF2-40B4-BE49-F238E27FC236}">
                <a16:creationId xmlns:a16="http://schemas.microsoft.com/office/drawing/2014/main" id="{EC4D81D4-D667-4EEC-A30F-70F09AEEECE9}"/>
              </a:ext>
            </a:extLst>
          </p:cNvPr>
          <p:cNvCxnSpPr>
            <a:cxnSpLocks/>
            <a:stCxn id="11" idx="0"/>
          </p:cNvCxnSpPr>
          <p:nvPr/>
        </p:nvCxnSpPr>
        <p:spPr>
          <a:xfrm flipH="1" flipV="1">
            <a:off x="9100870" y="2206465"/>
            <a:ext cx="236219" cy="1786620"/>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504B5DF-1AD0-4E4E-BAA1-71C3ECB1CFB6}"/>
              </a:ext>
            </a:extLst>
          </p:cNvPr>
          <p:cNvCxnSpPr>
            <a:cxnSpLocks/>
          </p:cNvCxnSpPr>
          <p:nvPr/>
        </p:nvCxnSpPr>
        <p:spPr>
          <a:xfrm flipV="1">
            <a:off x="5204883" y="2722322"/>
            <a:ext cx="2701582" cy="2370039"/>
          </a:xfrm>
          <a:prstGeom prst="straightConnector1">
            <a:avLst/>
          </a:prstGeom>
          <a:ln>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982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C3B3-05CE-4524-9CB4-009DCFE51DC3}"/>
              </a:ext>
            </a:extLst>
          </p:cNvPr>
          <p:cNvSpPr>
            <a:spLocks noGrp="1"/>
          </p:cNvSpPr>
          <p:nvPr>
            <p:ph type="title"/>
          </p:nvPr>
        </p:nvSpPr>
        <p:spPr/>
        <p:txBody>
          <a:bodyPr/>
          <a:lstStyle/>
          <a:p>
            <a:r>
              <a:rPr lang="en-US" dirty="0"/>
              <a:t>Battery model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2410A53-B028-4340-954A-155233133480}"/>
                  </a:ext>
                </a:extLst>
              </p:cNvPr>
              <p:cNvSpPr>
                <a:spLocks noGrp="1"/>
              </p:cNvSpPr>
              <p:nvPr>
                <p:ph type="body" sz="quarter" idx="11"/>
              </p:nvPr>
            </p:nvSpPr>
            <p:spPr>
              <a:xfrm>
                <a:off x="912001" y="1620235"/>
                <a:ext cx="6863581" cy="4571405"/>
              </a:xfrm>
            </p:spPr>
            <p:txBody>
              <a:bodyPr/>
              <a:lstStyle/>
              <a:p>
                <a:r>
                  <a:rPr lang="en-US" dirty="0"/>
                  <a:t>Open circuit voltage (OCV) vs SoC curve obtained from GITT tests on cells</a:t>
                </a:r>
              </a:p>
              <a:p>
                <a:r>
                  <a:rPr lang="en-US" dirty="0"/>
                  <a:t>Resistance vs temperature, SoC obtained from EIS measurements on cells at different conditions. Resistance noted for EIS measurements at 1 Hz, keeping in mind FCR provision</a:t>
                </a:r>
              </a:p>
              <a:p>
                <a:r>
                  <a:rPr lang="en-US" dirty="0"/>
                  <a:t>Cell voltage:</a:t>
                </a:r>
              </a:p>
              <a:p>
                <a:pPr lvl="1"/>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𝑂𝐶𝑉</m:t>
                    </m:r>
                    <m:d>
                      <m:dPr>
                        <m:ctrlPr>
                          <a:rPr lang="en-US" b="0" i="1" smtClean="0">
                            <a:latin typeface="Cambria Math" panose="02040503050406030204" pitchFamily="18" charset="0"/>
                          </a:rPr>
                        </m:ctrlPr>
                      </m:dPr>
                      <m:e>
                        <m:r>
                          <a:rPr lang="en-US" b="0" i="1" smtClean="0">
                            <a:latin typeface="Cambria Math" panose="02040503050406030204" pitchFamily="18" charset="0"/>
                          </a:rPr>
                          <m:t>𝑆𝑜𝐶</m:t>
                        </m:r>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𝑆𝑜𝐶</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dirty="0"/>
              </a:p>
              <a:p>
                <a:r>
                  <a:rPr lang="en-US" dirty="0"/>
                  <a:t>SoC update:</a:t>
                </a:r>
              </a:p>
              <a:p>
                <a:pPr lvl="1"/>
                <a14:m>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𝑆𝑜</m:t>
                    </m:r>
                    <m:sSub>
                      <m:sSubPr>
                        <m:ctrlPr>
                          <a:rPr lang="en-US" i="1">
                            <a:effectLst/>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𝐶</m:t>
                        </m:r>
                      </m:e>
                      <m:sub>
                        <m:r>
                          <a:rPr lang="en-US" i="1">
                            <a:latin typeface="Cambria Math" panose="02040503050406030204" pitchFamily="18" charset="0"/>
                            <a:ea typeface="Times New Roman" panose="02020603050405020304" pitchFamily="18" charset="0"/>
                            <a:cs typeface="Arial" panose="020B0604020202020204" pitchFamily="34" charset="0"/>
                          </a:rPr>
                          <m:t>𝑛</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𝑆𝑜</m:t>
                    </m:r>
                    <m:sSub>
                      <m:sSubPr>
                        <m:ctrlPr>
                          <a:rPr lang="en-US" i="1">
                            <a:effectLst/>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𝐶</m:t>
                        </m:r>
                      </m:e>
                      <m:sub>
                        <m:r>
                          <a:rPr lang="en-US" i="1">
                            <a:latin typeface="Cambria Math" panose="02040503050406030204" pitchFamily="18" charset="0"/>
                            <a:ea typeface="Times New Roman" panose="02020603050405020304" pitchFamily="18" charset="0"/>
                            <a:cs typeface="Arial" panose="020B0604020202020204" pitchFamily="34" charset="0"/>
                          </a:rPr>
                          <m:t>𝑛</m:t>
                        </m:r>
                        <m:r>
                          <a:rPr lang="en-US" i="1">
                            <a:latin typeface="Cambria Math" panose="02040503050406030204" pitchFamily="18" charset="0"/>
                            <a:ea typeface="Times New Roman" panose="02020603050405020304" pitchFamily="18" charset="0"/>
                            <a:cs typeface="Arial" panose="020B0604020202020204" pitchFamily="34" charset="0"/>
                          </a:rPr>
                          <m:t>−1</m:t>
                        </m:r>
                      </m:sub>
                    </m:sSub>
                    <m:r>
                      <a:rPr lang="en-US" i="1">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i="1">
                            <a:latin typeface="Cambria Math" panose="02040503050406030204" pitchFamily="18" charset="0"/>
                            <a:ea typeface="Times New Roman" panose="02020603050405020304" pitchFamily="18" charset="0"/>
                            <a:cs typeface="Arial" panose="020B0604020202020204" pitchFamily="34" charset="0"/>
                          </a:rPr>
                          <m:t>𝑖</m:t>
                        </m:r>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i="1">
                                <a:effectLst/>
                                <a:latin typeface="Cambria Math" panose="02040503050406030204" pitchFamily="18"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𝑄</m:t>
                            </m:r>
                          </m:e>
                          <m:sub>
                            <m:r>
                              <a:rPr lang="en-US" i="1">
                                <a:latin typeface="Cambria Math" panose="02040503050406030204" pitchFamily="18" charset="0"/>
                                <a:ea typeface="Times New Roman" panose="02020603050405020304" pitchFamily="18" charset="0"/>
                                <a:cs typeface="Arial" panose="020B0604020202020204" pitchFamily="34" charset="0"/>
                              </a:rPr>
                              <m:t>0</m:t>
                            </m:r>
                          </m:sub>
                        </m:sSub>
                      </m:den>
                    </m:f>
                  </m:oMath>
                </a14:m>
                <a:endParaRPr lang="en-US" dirty="0"/>
              </a:p>
            </p:txBody>
          </p:sp>
        </mc:Choice>
        <mc:Fallback xmlns="">
          <p:sp>
            <p:nvSpPr>
              <p:cNvPr id="3" name="Text Placeholder 2">
                <a:extLst>
                  <a:ext uri="{FF2B5EF4-FFF2-40B4-BE49-F238E27FC236}">
                    <a16:creationId xmlns:a16="http://schemas.microsoft.com/office/drawing/2014/main" id="{E2410A53-B028-4340-954A-155233133480}"/>
                  </a:ext>
                </a:extLst>
              </p:cNvPr>
              <p:cNvSpPr>
                <a:spLocks noGrp="1" noRot="1" noChangeAspect="1" noMove="1" noResize="1" noEditPoints="1" noAdjustHandles="1" noChangeArrowheads="1" noChangeShapeType="1" noTextEdit="1"/>
              </p:cNvSpPr>
              <p:nvPr>
                <p:ph type="body" sz="quarter" idx="11"/>
              </p:nvPr>
            </p:nvSpPr>
            <p:spPr>
              <a:xfrm>
                <a:off x="912001" y="1620235"/>
                <a:ext cx="6863581" cy="4571405"/>
              </a:xfrm>
              <a:blipFill>
                <a:blip r:embed="rId2"/>
                <a:stretch>
                  <a:fillRect l="-2131" t="-1200" r="-2398"/>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B7EC44D3-9922-4E68-9EB2-2194AD8006FD}"/>
              </a:ext>
            </a:extLst>
          </p:cNvPr>
          <p:cNvSpPr>
            <a:spLocks noGrp="1"/>
          </p:cNvSpPr>
          <p:nvPr>
            <p:ph type="body" sz="quarter" idx="10"/>
          </p:nvPr>
        </p:nvSpPr>
        <p:spPr/>
        <p:txBody>
          <a:bodyPr/>
          <a:lstStyle/>
          <a:p>
            <a:r>
              <a:rPr lang="en-US" dirty="0"/>
              <a:t>Battery and Degradation model</a:t>
            </a:r>
          </a:p>
          <a:p>
            <a:endParaRPr lang="en-US" dirty="0"/>
          </a:p>
        </p:txBody>
      </p:sp>
      <p:graphicFrame>
        <p:nvGraphicFramePr>
          <p:cNvPr id="7" name="Chart 6">
            <a:extLst>
              <a:ext uri="{FF2B5EF4-FFF2-40B4-BE49-F238E27FC236}">
                <a16:creationId xmlns:a16="http://schemas.microsoft.com/office/drawing/2014/main" id="{15618636-DA43-478F-9402-92283F8A65F4}"/>
              </a:ext>
            </a:extLst>
          </p:cNvPr>
          <p:cNvGraphicFramePr/>
          <p:nvPr/>
        </p:nvGraphicFramePr>
        <p:xfrm>
          <a:off x="8003266" y="1431007"/>
          <a:ext cx="3924326" cy="24157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297D25D-C2E9-49B5-81EE-164AF63A69CA}"/>
              </a:ext>
            </a:extLst>
          </p:cNvPr>
          <p:cNvGraphicFramePr/>
          <p:nvPr/>
        </p:nvGraphicFramePr>
        <p:xfrm>
          <a:off x="8003265" y="3894219"/>
          <a:ext cx="3924326" cy="24157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3592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E5419BD-52EA-443A-8999-120076E4B2B4}"/>
                  </a:ext>
                </a:extLst>
              </p:cNvPr>
              <p:cNvSpPr>
                <a:spLocks noGrp="1"/>
              </p:cNvSpPr>
              <p:nvPr>
                <p:ph type="body" sz="quarter" idx="11"/>
              </p:nvPr>
            </p:nvSpPr>
            <p:spPr>
              <a:xfrm>
                <a:off x="912001" y="1620236"/>
                <a:ext cx="10657677" cy="4285292"/>
              </a:xfrm>
            </p:spPr>
            <p:txBody>
              <a:bodyPr numCol="1"/>
              <a:lstStyle/>
              <a:p>
                <a:r>
                  <a:rPr lang="en-US" dirty="0"/>
                  <a:t>Stress-based model; Stress factor with respect to reference case</a:t>
                </a:r>
              </a:p>
              <a:p>
                <a:r>
                  <a:rPr lang="en-US" dirty="0"/>
                  <a:t>Calculation steps:</a:t>
                </a:r>
              </a:p>
              <a:p>
                <a:pPr marL="793671" lvl="1" indent="-342866">
                  <a:lnSpc>
                    <a:spcPct val="100000"/>
                  </a:lnSpc>
                  <a:buFont typeface="+mj-lt"/>
                  <a:buAutoNum type="arabicPeriod"/>
                </a:pPr>
                <a14:m>
                  <m:oMath xmlns:m="http://schemas.openxmlformats.org/officeDocument/2006/math">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𝑎𝑐𝑡𝑢𝑎𝑙</m:t>
                        </m:r>
                      </m:sub>
                    </m:sSub>
                    <m:r>
                      <a:rPr lang="en-US" sz="1600" i="1">
                        <a:latin typeface="Cambria Math" panose="02040503050406030204" pitchFamily="18" charset="0"/>
                      </a:rPr>
                      <m:t>=</m:t>
                    </m:r>
                    <m:r>
                      <a:rPr lang="en-US" sz="1600" i="1">
                        <a:latin typeface="Cambria Math" panose="02040503050406030204" pitchFamily="18"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rPr>
                          <m:t>𝑟𝑒𝑓</m:t>
                        </m:r>
                      </m:sub>
                    </m:sSub>
                    <m:r>
                      <a:rPr lang="en-US" sz="1600" i="1">
                        <a:latin typeface="Cambria Math" panose="02040503050406030204" pitchFamily="18" charset="0"/>
                      </a:rPr>
                      <m:t>∗</m:t>
                    </m:r>
                    <m:r>
                      <a:rPr lang="en-US" sz="1600" i="1">
                        <a:latin typeface="Cambria Math" panose="02040503050406030204" pitchFamily="18" charset="0"/>
                      </a:rPr>
                      <m:t>𝑆𝐹</m:t>
                    </m:r>
                  </m:oMath>
                </a14:m>
                <a:endParaRPr lang="en-US" sz="1600" i="1" dirty="0"/>
              </a:p>
              <a:p>
                <a:pPr marL="793671" lvl="1" indent="-342866">
                  <a:lnSpc>
                    <a:spcPct val="100000"/>
                  </a:lnSpc>
                  <a:buFont typeface="+mj-lt"/>
                  <a:buAutoNum type="arabicPeriod"/>
                </a:pPr>
                <a14:m>
                  <m:oMath xmlns:m="http://schemas.openxmlformats.org/officeDocument/2006/math">
                    <m:r>
                      <a:rPr lang="en-US" sz="1600" i="1">
                        <a:latin typeface="Cambria Math" panose="02040503050406030204" pitchFamily="18" charset="0"/>
                        <a:ea typeface="Times New Roman" panose="02020603050405020304" pitchFamily="18" charset="0"/>
                        <a:cs typeface="Arial" panose="020B0604020202020204" pitchFamily="34" charset="0"/>
                      </a:rPr>
                      <m:t>𝐷</m:t>
                    </m:r>
                    <m:r>
                      <a:rPr lang="en-US" sz="1600" i="1">
                        <a:latin typeface="Cambria Math" panose="02040503050406030204" pitchFamily="18" charset="0"/>
                        <a:ea typeface="Times New Roman" panose="02020603050405020304" pitchFamily="18" charset="0"/>
                        <a:cs typeface="Arial" panose="020B0604020202020204" pitchFamily="34" charset="0"/>
                      </a:rPr>
                      <m:t>=</m:t>
                    </m:r>
                    <m:r>
                      <a:rPr lang="en-US" sz="1600" i="1">
                        <a:latin typeface="Cambria Math" panose="02040503050406030204" pitchFamily="18" charset="0"/>
                        <a:ea typeface="Times New Roman" panose="02020603050405020304" pitchFamily="18" charset="0"/>
                        <a:cs typeface="Arial" panose="020B0604020202020204" pitchFamily="34" charset="0"/>
                      </a:rPr>
                      <m:t>𝑑</m:t>
                    </m:r>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i="1">
                            <a:latin typeface="Cambria Math" panose="02040503050406030204" pitchFamily="18" charset="0"/>
                            <a:ea typeface="Times New Roman" panose="02020603050405020304" pitchFamily="18" charset="0"/>
                            <a:cs typeface="Arial" panose="020B0604020202020204" pitchFamily="34" charset="0"/>
                          </a:rPr>
                          <m:t>𝑎𝑐𝑡𝑢𝑎𝑙</m:t>
                        </m:r>
                      </m:sub>
                    </m:sSub>
                    <m:r>
                      <a:rPr lang="en-US" sz="1600" i="1">
                        <a:latin typeface="Cambria Math" panose="02040503050406030204" pitchFamily="18" charset="0"/>
                        <a:ea typeface="Times New Roman" panose="02020603050405020304" pitchFamily="18" charset="0"/>
                        <a:cs typeface="Arial" panose="020B0604020202020204" pitchFamily="34" charset="0"/>
                      </a:rPr>
                      <m:t>∗</m:t>
                    </m:r>
                    <m:r>
                      <a:rPr lang="en-US" sz="1600" i="1">
                        <a:latin typeface="Cambria Math" panose="02040503050406030204" pitchFamily="18" charset="0"/>
                        <a:ea typeface="Times New Roman" panose="02020603050405020304" pitchFamily="18" charset="0"/>
                        <a:cs typeface="Arial" panose="020B0604020202020204" pitchFamily="34" charset="0"/>
                      </a:rPr>
                      <m:t>𝑡</m:t>
                    </m:r>
                  </m:oMath>
                </a14:m>
                <a:endParaRPr lang="en-US" sz="1600" dirty="0"/>
              </a:p>
              <a:p>
                <a:r>
                  <a:rPr lang="en-US" dirty="0"/>
                  <a:t>Stress factor calculated using experimental data from </a:t>
                </a:r>
                <a:r>
                  <a:rPr lang="en-US" dirty="0" err="1"/>
                  <a:t>ESReC</a:t>
                </a:r>
                <a:endParaRPr lang="en-US" dirty="0"/>
              </a:p>
              <a:p>
                <a:pPr marL="3175" indent="0">
                  <a:buNone/>
                </a:pPr>
                <a:endParaRPr lang="en-US" dirty="0"/>
              </a:p>
            </p:txBody>
          </p:sp>
        </mc:Choice>
        <mc:Fallback xmlns="">
          <p:sp>
            <p:nvSpPr>
              <p:cNvPr id="3" name="Text Placeholder 2">
                <a:extLst>
                  <a:ext uri="{FF2B5EF4-FFF2-40B4-BE49-F238E27FC236}">
                    <a16:creationId xmlns:a16="http://schemas.microsoft.com/office/drawing/2014/main" id="{FE5419BD-52EA-443A-8999-120076E4B2B4}"/>
                  </a:ext>
                </a:extLst>
              </p:cNvPr>
              <p:cNvSpPr>
                <a:spLocks noGrp="1" noRot="1" noChangeAspect="1" noMove="1" noResize="1" noEditPoints="1" noAdjustHandles="1" noChangeArrowheads="1" noChangeShapeType="1" noTextEdit="1"/>
              </p:cNvSpPr>
              <p:nvPr>
                <p:ph type="body" sz="quarter" idx="11"/>
              </p:nvPr>
            </p:nvSpPr>
            <p:spPr>
              <a:xfrm>
                <a:off x="912001" y="1620236"/>
                <a:ext cx="10657677" cy="4285292"/>
              </a:xfrm>
              <a:blipFill>
                <a:blip r:embed="rId3"/>
                <a:stretch>
                  <a:fillRect l="-1373" t="-1280"/>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B1A63AAF-500F-4FAF-96AA-19C145378BD8}"/>
              </a:ext>
            </a:extLst>
          </p:cNvPr>
          <p:cNvSpPr>
            <a:spLocks noGrp="1"/>
          </p:cNvSpPr>
          <p:nvPr>
            <p:ph type="title"/>
          </p:nvPr>
        </p:nvSpPr>
        <p:spPr/>
        <p:txBody>
          <a:bodyPr/>
          <a:lstStyle/>
          <a:p>
            <a:r>
              <a:rPr lang="en-US" dirty="0"/>
              <a:t>Degradation model</a:t>
            </a:r>
          </a:p>
        </p:txBody>
      </p:sp>
      <p:sp>
        <p:nvSpPr>
          <p:cNvPr id="4" name="Text Placeholder 3">
            <a:extLst>
              <a:ext uri="{FF2B5EF4-FFF2-40B4-BE49-F238E27FC236}">
                <a16:creationId xmlns:a16="http://schemas.microsoft.com/office/drawing/2014/main" id="{409BA382-D62B-4F79-9BC6-D1B8408C6F73}"/>
              </a:ext>
            </a:extLst>
          </p:cNvPr>
          <p:cNvSpPr>
            <a:spLocks noGrp="1"/>
          </p:cNvSpPr>
          <p:nvPr>
            <p:ph type="body" sz="quarter" idx="10"/>
          </p:nvPr>
        </p:nvSpPr>
        <p:spPr/>
        <p:txBody>
          <a:bodyPr/>
          <a:lstStyle/>
          <a:p>
            <a:r>
              <a:rPr lang="en-US" dirty="0"/>
              <a:t>Battery and Degradation model</a:t>
            </a:r>
          </a:p>
        </p:txBody>
      </p:sp>
      <p:grpSp>
        <p:nvGrpSpPr>
          <p:cNvPr id="6" name="Group 5">
            <a:extLst>
              <a:ext uri="{FF2B5EF4-FFF2-40B4-BE49-F238E27FC236}">
                <a16:creationId xmlns:a16="http://schemas.microsoft.com/office/drawing/2014/main" id="{4D7C0431-85ED-40DB-A41B-68868241152F}"/>
              </a:ext>
            </a:extLst>
          </p:cNvPr>
          <p:cNvGrpSpPr/>
          <p:nvPr/>
        </p:nvGrpSpPr>
        <p:grpSpPr>
          <a:xfrm>
            <a:off x="8622797" y="1463113"/>
            <a:ext cx="3424990" cy="2179675"/>
            <a:chOff x="7083803" y="1870744"/>
            <a:chExt cx="4815680" cy="3467224"/>
          </a:xfrm>
        </p:grpSpPr>
        <p:sp>
          <p:nvSpPr>
            <p:cNvPr id="14" name="TextBox 13">
              <a:extLst>
                <a:ext uri="{FF2B5EF4-FFF2-40B4-BE49-F238E27FC236}">
                  <a16:creationId xmlns:a16="http://schemas.microsoft.com/office/drawing/2014/main" id="{C76CC885-8D95-4FFF-B321-F399BF6012BA}"/>
                </a:ext>
              </a:extLst>
            </p:cNvPr>
            <p:cNvSpPr txBox="1"/>
            <p:nvPr/>
          </p:nvSpPr>
          <p:spPr>
            <a:xfrm>
              <a:off x="9037042" y="4934115"/>
              <a:ext cx="1073089" cy="403853"/>
            </a:xfrm>
            <a:prstGeom prst="rect">
              <a:avLst/>
            </a:prstGeom>
            <a:noFill/>
          </p:spPr>
          <p:txBody>
            <a:bodyPr wrap="square" rtlCol="0">
              <a:spAutoFit/>
            </a:bodyPr>
            <a:lstStyle/>
            <a:p>
              <a:r>
                <a:rPr lang="en-US" sz="1050" dirty="0"/>
                <a:t>Time/FECs</a:t>
              </a:r>
            </a:p>
          </p:txBody>
        </p:sp>
        <p:grpSp>
          <p:nvGrpSpPr>
            <p:cNvPr id="5" name="Group 4">
              <a:extLst>
                <a:ext uri="{FF2B5EF4-FFF2-40B4-BE49-F238E27FC236}">
                  <a16:creationId xmlns:a16="http://schemas.microsoft.com/office/drawing/2014/main" id="{FE3BA26A-9D05-415C-AE1B-2B2E8CC4A478}"/>
                </a:ext>
              </a:extLst>
            </p:cNvPr>
            <p:cNvGrpSpPr/>
            <p:nvPr/>
          </p:nvGrpSpPr>
          <p:grpSpPr>
            <a:xfrm>
              <a:off x="7083803" y="1870744"/>
              <a:ext cx="4815680" cy="2979493"/>
              <a:chOff x="7083803" y="1870744"/>
              <a:chExt cx="4815680" cy="2979493"/>
            </a:xfrm>
          </p:grpSpPr>
          <p:cxnSp>
            <p:nvCxnSpPr>
              <p:cNvPr id="9" name="Straight Arrow Connector 8">
                <a:extLst>
                  <a:ext uri="{FF2B5EF4-FFF2-40B4-BE49-F238E27FC236}">
                    <a16:creationId xmlns:a16="http://schemas.microsoft.com/office/drawing/2014/main" id="{8E7E86D7-3BE6-4804-A325-E44F96BB6EB9}"/>
                  </a:ext>
                </a:extLst>
              </p:cNvPr>
              <p:cNvCxnSpPr>
                <a:cxnSpLocks/>
              </p:cNvCxnSpPr>
              <p:nvPr/>
            </p:nvCxnSpPr>
            <p:spPr>
              <a:xfrm flipV="1">
                <a:off x="7551490" y="1870745"/>
                <a:ext cx="0" cy="29794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BD4171B7-AAFF-4AE6-A2D2-58925D847612}"/>
                  </a:ext>
                </a:extLst>
              </p:cNvPr>
              <p:cNvCxnSpPr>
                <a:cxnSpLocks/>
              </p:cNvCxnSpPr>
              <p:nvPr/>
            </p:nvCxnSpPr>
            <p:spPr>
              <a:xfrm flipV="1">
                <a:off x="7551490" y="4850235"/>
                <a:ext cx="3865927"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0268E502-7906-4130-9CD0-CB7AA7FB3924}"/>
                  </a:ext>
                </a:extLst>
              </p:cNvPr>
              <p:cNvSpPr txBox="1"/>
              <p:nvPr/>
            </p:nvSpPr>
            <p:spPr>
              <a:xfrm rot="16200000">
                <a:off x="6107038" y="2847509"/>
                <a:ext cx="2310499" cy="356970"/>
              </a:xfrm>
              <a:prstGeom prst="rect">
                <a:avLst/>
              </a:prstGeom>
              <a:noFill/>
            </p:spPr>
            <p:txBody>
              <a:bodyPr wrap="square" rtlCol="0">
                <a:spAutoFit/>
              </a:bodyPr>
              <a:lstStyle/>
              <a:p>
                <a:r>
                  <a:rPr lang="en-US" sz="1050" dirty="0"/>
                  <a:t>Degradation rate</a:t>
                </a:r>
              </a:p>
            </p:txBody>
          </p:sp>
          <p:cxnSp>
            <p:nvCxnSpPr>
              <p:cNvPr id="7" name="Straight Arrow Connector 6">
                <a:extLst>
                  <a:ext uri="{FF2B5EF4-FFF2-40B4-BE49-F238E27FC236}">
                    <a16:creationId xmlns:a16="http://schemas.microsoft.com/office/drawing/2014/main" id="{9DC9EEEC-01E3-45C3-9F26-9A87CB85CF33}"/>
                  </a:ext>
                </a:extLst>
              </p:cNvPr>
              <p:cNvCxnSpPr>
                <a:cxnSpLocks/>
              </p:cNvCxnSpPr>
              <p:nvPr/>
            </p:nvCxnSpPr>
            <p:spPr>
              <a:xfrm flipV="1">
                <a:off x="7551490" y="2147582"/>
                <a:ext cx="1136008" cy="270265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261EBAA1-36AD-4EBC-83F5-E3476B8221FF}"/>
                  </a:ext>
                </a:extLst>
              </p:cNvPr>
              <p:cNvCxnSpPr>
                <a:cxnSpLocks/>
              </p:cNvCxnSpPr>
              <p:nvPr/>
            </p:nvCxnSpPr>
            <p:spPr>
              <a:xfrm flipV="1">
                <a:off x="7551489" y="2625754"/>
                <a:ext cx="1889704" cy="2224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16F9985-1961-4195-9AF3-498C3237DFB4}"/>
                  </a:ext>
                </a:extLst>
              </p:cNvPr>
              <p:cNvCxnSpPr>
                <a:cxnSpLocks/>
              </p:cNvCxnSpPr>
              <p:nvPr/>
            </p:nvCxnSpPr>
            <p:spPr>
              <a:xfrm flipV="1">
                <a:off x="7551488" y="3360490"/>
                <a:ext cx="2558643" cy="148974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12A7F11-A0D9-4404-9D20-C6DF408C0132}"/>
                  </a:ext>
                </a:extLst>
              </p:cNvPr>
              <p:cNvSpPr txBox="1"/>
              <p:nvPr/>
            </p:nvSpPr>
            <p:spPr>
              <a:xfrm>
                <a:off x="8687499" y="1981090"/>
                <a:ext cx="1073089" cy="403853"/>
              </a:xfrm>
              <a:prstGeom prst="rect">
                <a:avLst/>
              </a:prstGeom>
              <a:noFill/>
            </p:spPr>
            <p:txBody>
              <a:bodyPr wrap="square" rtlCol="0">
                <a:spAutoFit/>
              </a:bodyPr>
              <a:lstStyle/>
              <a:p>
                <a:r>
                  <a:rPr lang="en-US" sz="1050" dirty="0"/>
                  <a:t>SF&gt;1</a:t>
                </a:r>
              </a:p>
            </p:txBody>
          </p:sp>
          <p:sp>
            <p:nvSpPr>
              <p:cNvPr id="25" name="TextBox 24">
                <a:extLst>
                  <a:ext uri="{FF2B5EF4-FFF2-40B4-BE49-F238E27FC236}">
                    <a16:creationId xmlns:a16="http://schemas.microsoft.com/office/drawing/2014/main" id="{0A7E6A39-F1D8-4C1A-BC57-ADDBEBBEA4F0}"/>
                  </a:ext>
                </a:extLst>
              </p:cNvPr>
              <p:cNvSpPr txBox="1"/>
              <p:nvPr/>
            </p:nvSpPr>
            <p:spPr>
              <a:xfrm>
                <a:off x="10049169" y="3424581"/>
                <a:ext cx="713906" cy="403853"/>
              </a:xfrm>
              <a:prstGeom prst="rect">
                <a:avLst/>
              </a:prstGeom>
              <a:noFill/>
            </p:spPr>
            <p:txBody>
              <a:bodyPr wrap="square" rtlCol="0">
                <a:spAutoFit/>
              </a:bodyPr>
              <a:lstStyle/>
              <a:p>
                <a:r>
                  <a:rPr lang="en-US" sz="1050" dirty="0"/>
                  <a:t>SF&lt;1</a:t>
                </a:r>
              </a:p>
            </p:txBody>
          </p:sp>
          <p:sp>
            <p:nvSpPr>
              <p:cNvPr id="26" name="TextBox 25">
                <a:extLst>
                  <a:ext uri="{FF2B5EF4-FFF2-40B4-BE49-F238E27FC236}">
                    <a16:creationId xmlns:a16="http://schemas.microsoft.com/office/drawing/2014/main" id="{E1046844-2D3C-478E-B64B-C16F83DEB9E8}"/>
                  </a:ext>
                </a:extLst>
              </p:cNvPr>
              <p:cNvSpPr txBox="1"/>
              <p:nvPr/>
            </p:nvSpPr>
            <p:spPr>
              <a:xfrm>
                <a:off x="9472651" y="2441500"/>
                <a:ext cx="1073089" cy="660850"/>
              </a:xfrm>
              <a:prstGeom prst="rect">
                <a:avLst/>
              </a:prstGeom>
              <a:noFill/>
            </p:spPr>
            <p:txBody>
              <a:bodyPr wrap="square" rtlCol="0">
                <a:spAutoFit/>
              </a:bodyPr>
              <a:lstStyle/>
              <a:p>
                <a:r>
                  <a:rPr lang="en-US" sz="1050" dirty="0"/>
                  <a:t>Reference</a:t>
                </a:r>
              </a:p>
              <a:p>
                <a:r>
                  <a:rPr lang="en-US" sz="1050" dirty="0"/>
                  <a:t>SF=1</a:t>
                </a:r>
              </a:p>
            </p:txBody>
          </p:sp>
          <p:sp>
            <p:nvSpPr>
              <p:cNvPr id="27" name="TextBox 26">
                <a:extLst>
                  <a:ext uri="{FF2B5EF4-FFF2-40B4-BE49-F238E27FC236}">
                    <a16:creationId xmlns:a16="http://schemas.microsoft.com/office/drawing/2014/main" id="{416B7D41-E6E4-4099-81B5-E307715A18B2}"/>
                  </a:ext>
                </a:extLst>
              </p:cNvPr>
              <p:cNvSpPr txBox="1"/>
              <p:nvPr/>
            </p:nvSpPr>
            <p:spPr>
              <a:xfrm>
                <a:off x="10218493" y="1870746"/>
                <a:ext cx="1680990" cy="403853"/>
              </a:xfrm>
              <a:prstGeom prst="rect">
                <a:avLst/>
              </a:prstGeom>
              <a:noFill/>
            </p:spPr>
            <p:txBody>
              <a:bodyPr wrap="square" rtlCol="0">
                <a:spAutoFit/>
              </a:bodyPr>
              <a:lstStyle/>
              <a:p>
                <a:r>
                  <a:rPr lang="en-US" sz="1050" dirty="0"/>
                  <a:t>SF = stress factor</a:t>
                </a:r>
              </a:p>
            </p:txBody>
          </p:sp>
        </p:grpSp>
      </p:grpSp>
      <p:graphicFrame>
        <p:nvGraphicFramePr>
          <p:cNvPr id="8" name="Table 7">
            <a:extLst>
              <a:ext uri="{FF2B5EF4-FFF2-40B4-BE49-F238E27FC236}">
                <a16:creationId xmlns:a16="http://schemas.microsoft.com/office/drawing/2014/main" id="{84BCBDD6-8EC9-4DF3-BC91-B7EF04103C11}"/>
              </a:ext>
            </a:extLst>
          </p:cNvPr>
          <p:cNvGraphicFramePr>
            <a:graphicFrameLocks noGrp="1"/>
          </p:cNvGraphicFramePr>
          <p:nvPr/>
        </p:nvGraphicFramePr>
        <p:xfrm>
          <a:off x="4942056" y="4719132"/>
          <a:ext cx="2787887" cy="1037264"/>
        </p:xfrm>
        <a:graphic>
          <a:graphicData uri="http://schemas.openxmlformats.org/drawingml/2006/table">
            <a:tbl>
              <a:tblPr firstRow="1" firstCol="1" bandRow="1">
                <a:tableStyleId>{5C22544A-7EE6-4342-B048-85BDC9FD1C3A}</a:tableStyleId>
              </a:tblPr>
              <a:tblGrid>
                <a:gridCol w="864492">
                  <a:extLst>
                    <a:ext uri="{9D8B030D-6E8A-4147-A177-3AD203B41FA5}">
                      <a16:colId xmlns:a16="http://schemas.microsoft.com/office/drawing/2014/main" val="1007056206"/>
                    </a:ext>
                  </a:extLst>
                </a:gridCol>
                <a:gridCol w="941278">
                  <a:extLst>
                    <a:ext uri="{9D8B030D-6E8A-4147-A177-3AD203B41FA5}">
                      <a16:colId xmlns:a16="http://schemas.microsoft.com/office/drawing/2014/main" val="2442923201"/>
                    </a:ext>
                  </a:extLst>
                </a:gridCol>
                <a:gridCol w="982117">
                  <a:extLst>
                    <a:ext uri="{9D8B030D-6E8A-4147-A177-3AD203B41FA5}">
                      <a16:colId xmlns:a16="http://schemas.microsoft.com/office/drawing/2014/main" val="697425729"/>
                    </a:ext>
                  </a:extLst>
                </a:gridCol>
              </a:tblGrid>
              <a:tr h="259316">
                <a:tc>
                  <a:txBody>
                    <a:bodyPr/>
                    <a:lstStyle/>
                    <a:p>
                      <a:pPr algn="ctr">
                        <a:lnSpc>
                          <a:spcPct val="107000"/>
                        </a:lnSpc>
                        <a:spcAft>
                          <a:spcPts val="800"/>
                        </a:spcAft>
                      </a:pPr>
                      <a:r>
                        <a:rPr lang="en-US" sz="1100" dirty="0">
                          <a:effectLst/>
                        </a:rPr>
                        <a:t>Line</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nchor="ctr"/>
                </a:tc>
                <a:tc>
                  <a:txBody>
                    <a:bodyPr/>
                    <a:lstStyle/>
                    <a:p>
                      <a:pPr algn="ctr">
                        <a:lnSpc>
                          <a:spcPct val="107000"/>
                        </a:lnSpc>
                        <a:spcAft>
                          <a:spcPts val="800"/>
                        </a:spcAft>
                      </a:pPr>
                      <a:r>
                        <a:rPr lang="en-US" sz="1100" dirty="0">
                          <a:effectLst/>
                        </a:rPr>
                        <a:t>Slope</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nchor="ctr"/>
                </a:tc>
                <a:tc>
                  <a:txBody>
                    <a:bodyPr/>
                    <a:lstStyle/>
                    <a:p>
                      <a:pPr algn="ctr">
                        <a:lnSpc>
                          <a:spcPct val="107000"/>
                        </a:lnSpc>
                        <a:spcAft>
                          <a:spcPts val="800"/>
                        </a:spcAft>
                      </a:pPr>
                      <a:r>
                        <a:rPr lang="en-US" sz="1100" dirty="0">
                          <a:effectLst/>
                          <a:latin typeface="Calibri" panose="020F0502020204030204" pitchFamily="34" charset="0"/>
                          <a:ea typeface="Times New Roman" panose="02020603050405020304" pitchFamily="18" charset="0"/>
                          <a:cs typeface="Arial" panose="020B0604020202020204" pitchFamily="34" charset="0"/>
                        </a:rPr>
                        <a:t>SF</a:t>
                      </a:r>
                    </a:p>
                  </a:txBody>
                  <a:tcPr marL="68571" marR="68571" marT="0" marB="0" anchor="ctr"/>
                </a:tc>
                <a:extLst>
                  <a:ext uri="{0D108BD9-81ED-4DB2-BD59-A6C34878D82A}">
                    <a16:rowId xmlns:a16="http://schemas.microsoft.com/office/drawing/2014/main" val="1683680274"/>
                  </a:ext>
                </a:extLst>
              </a:tr>
              <a:tr h="259316">
                <a:tc>
                  <a:txBody>
                    <a:bodyPr/>
                    <a:lstStyle/>
                    <a:p>
                      <a:pPr algn="ctr">
                        <a:lnSpc>
                          <a:spcPct val="107000"/>
                        </a:lnSpc>
                        <a:spcAft>
                          <a:spcPts val="800"/>
                        </a:spcAft>
                      </a:pPr>
                      <a:r>
                        <a:rPr lang="en-US" sz="1100" dirty="0">
                          <a:effectLst/>
                        </a:rPr>
                        <a:t>20°C</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nchor="ctr"/>
                </a:tc>
                <a:tc>
                  <a:txBody>
                    <a:bodyPr/>
                    <a:lstStyle/>
                    <a:p>
                      <a:pPr algn="ctr">
                        <a:lnSpc>
                          <a:spcPct val="107000"/>
                        </a:lnSpc>
                        <a:spcAft>
                          <a:spcPts val="800"/>
                        </a:spcAft>
                      </a:pPr>
                      <a:r>
                        <a:rPr lang="en-US" sz="1100" dirty="0">
                          <a:effectLst/>
                          <a:latin typeface="Calibri" panose="020F0502020204030204" pitchFamily="34" charset="0"/>
                          <a:ea typeface="Times New Roman" panose="02020603050405020304" pitchFamily="18" charset="0"/>
                          <a:cs typeface="Arial" panose="020B0604020202020204" pitchFamily="34" charset="0"/>
                        </a:rPr>
                        <a:t>0.5</a:t>
                      </a:r>
                    </a:p>
                  </a:txBody>
                  <a:tcPr marL="68571" marR="68571" marT="0" marB="0" anchor="ctr"/>
                </a:tc>
                <a:tc>
                  <a:txBody>
                    <a:bodyPr/>
                    <a:lstStyle/>
                    <a:p>
                      <a:pPr algn="ctr">
                        <a:lnSpc>
                          <a:spcPct val="107000"/>
                        </a:lnSpc>
                        <a:spcAft>
                          <a:spcPts val="800"/>
                        </a:spcAft>
                      </a:pPr>
                      <a:r>
                        <a:rPr lang="en-US" sz="1100" dirty="0">
                          <a:effectLst/>
                          <a:latin typeface="Calibri" panose="020F0502020204030204" pitchFamily="34" charset="0"/>
                          <a:ea typeface="Times New Roman" panose="02020603050405020304" pitchFamily="18" charset="0"/>
                          <a:cs typeface="Arial" panose="020B0604020202020204" pitchFamily="34" charset="0"/>
                        </a:rPr>
                        <a:t>0.5</a:t>
                      </a:r>
                    </a:p>
                  </a:txBody>
                  <a:tcPr marL="68571" marR="68571" marT="0" marB="0" anchor="ctr"/>
                </a:tc>
                <a:extLst>
                  <a:ext uri="{0D108BD9-81ED-4DB2-BD59-A6C34878D82A}">
                    <a16:rowId xmlns:a16="http://schemas.microsoft.com/office/drawing/2014/main" val="846321415"/>
                  </a:ext>
                </a:extLst>
              </a:tr>
              <a:tr h="259316">
                <a:tc>
                  <a:txBody>
                    <a:bodyPr/>
                    <a:lstStyle/>
                    <a:p>
                      <a:pPr algn="ctr">
                        <a:lnSpc>
                          <a:spcPct val="107000"/>
                        </a:lnSpc>
                        <a:spcAft>
                          <a:spcPts val="800"/>
                        </a:spcAft>
                      </a:pPr>
                      <a:r>
                        <a:rPr lang="en-US" sz="1100" dirty="0">
                          <a:effectLst/>
                        </a:rPr>
                        <a:t>25°C (ref)</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nchor="ctr"/>
                </a:tc>
                <a:tc>
                  <a:txBody>
                    <a:bodyPr/>
                    <a:lstStyle/>
                    <a:p>
                      <a:pPr algn="ctr">
                        <a:lnSpc>
                          <a:spcPct val="107000"/>
                        </a:lnSpc>
                        <a:spcAft>
                          <a:spcPts val="800"/>
                        </a:spcAft>
                      </a:pPr>
                      <a:r>
                        <a:rPr lang="en-US" sz="1100" dirty="0">
                          <a:effectLst/>
                          <a:latin typeface="Calibri" panose="020F0502020204030204" pitchFamily="34" charset="0"/>
                          <a:ea typeface="Times New Roman" panose="02020603050405020304" pitchFamily="18" charset="0"/>
                          <a:cs typeface="Arial" panose="020B0604020202020204" pitchFamily="34" charset="0"/>
                        </a:rPr>
                        <a:t>1</a:t>
                      </a:r>
                    </a:p>
                  </a:txBody>
                  <a:tcPr marL="68571" marR="68571" marT="0" marB="0" anchor="ctr"/>
                </a:tc>
                <a:tc>
                  <a:txBody>
                    <a:bodyPr/>
                    <a:lstStyle/>
                    <a:p>
                      <a:pPr algn="ctr">
                        <a:lnSpc>
                          <a:spcPct val="107000"/>
                        </a:lnSpc>
                        <a:spcAft>
                          <a:spcPts val="800"/>
                        </a:spcAft>
                      </a:pPr>
                      <a:r>
                        <a:rPr lang="en-US" sz="1100" dirty="0">
                          <a:effectLst/>
                          <a:latin typeface="Calibri" panose="020F0502020204030204" pitchFamily="34" charset="0"/>
                          <a:ea typeface="Times New Roman" panose="02020603050405020304" pitchFamily="18" charset="0"/>
                          <a:cs typeface="Arial" panose="020B0604020202020204" pitchFamily="34" charset="0"/>
                        </a:rPr>
                        <a:t>1</a:t>
                      </a:r>
                    </a:p>
                  </a:txBody>
                  <a:tcPr marL="68571" marR="68571" marT="0" marB="0" anchor="ctr"/>
                </a:tc>
                <a:extLst>
                  <a:ext uri="{0D108BD9-81ED-4DB2-BD59-A6C34878D82A}">
                    <a16:rowId xmlns:a16="http://schemas.microsoft.com/office/drawing/2014/main" val="48391141"/>
                  </a:ext>
                </a:extLst>
              </a:tr>
              <a:tr h="259316">
                <a:tc>
                  <a:txBody>
                    <a:bodyPr/>
                    <a:lstStyle/>
                    <a:p>
                      <a:pPr algn="ctr">
                        <a:lnSpc>
                          <a:spcPct val="107000"/>
                        </a:lnSpc>
                        <a:spcAft>
                          <a:spcPts val="800"/>
                        </a:spcAft>
                      </a:pPr>
                      <a:r>
                        <a:rPr lang="en-US" sz="1100" dirty="0">
                          <a:effectLst/>
                        </a:rPr>
                        <a:t>30°C</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nchor="ctr"/>
                </a:tc>
                <a:tc>
                  <a:txBody>
                    <a:bodyPr/>
                    <a:lstStyle/>
                    <a:p>
                      <a:pPr algn="ctr">
                        <a:lnSpc>
                          <a:spcPct val="107000"/>
                        </a:lnSpc>
                        <a:spcAft>
                          <a:spcPts val="800"/>
                        </a:spcAft>
                      </a:pPr>
                      <a:r>
                        <a:rPr lang="en-US" sz="1100" dirty="0">
                          <a:effectLst/>
                          <a:latin typeface="Calibri" panose="020F0502020204030204" pitchFamily="34" charset="0"/>
                          <a:ea typeface="Times New Roman" panose="02020603050405020304" pitchFamily="18" charset="0"/>
                          <a:cs typeface="Arial" panose="020B0604020202020204" pitchFamily="34" charset="0"/>
                        </a:rPr>
                        <a:t>2</a:t>
                      </a:r>
                    </a:p>
                  </a:txBody>
                  <a:tcPr marL="68571" marR="68571" marT="0" marB="0" anchor="ctr"/>
                </a:tc>
                <a:tc>
                  <a:txBody>
                    <a:bodyPr/>
                    <a:lstStyle/>
                    <a:p>
                      <a:pPr algn="ctr">
                        <a:lnSpc>
                          <a:spcPct val="107000"/>
                        </a:lnSpc>
                        <a:spcAft>
                          <a:spcPts val="800"/>
                        </a:spcAft>
                      </a:pPr>
                      <a:r>
                        <a:rPr lang="en-US" sz="1100" dirty="0">
                          <a:effectLst/>
                          <a:latin typeface="Calibri" panose="020F0502020204030204" pitchFamily="34" charset="0"/>
                          <a:ea typeface="Times New Roman" panose="02020603050405020304" pitchFamily="18" charset="0"/>
                          <a:cs typeface="Arial" panose="020B0604020202020204" pitchFamily="34" charset="0"/>
                        </a:rPr>
                        <a:t>2</a:t>
                      </a:r>
                    </a:p>
                  </a:txBody>
                  <a:tcPr marL="68571" marR="68571" marT="0" marB="0" anchor="ctr"/>
                </a:tc>
                <a:extLst>
                  <a:ext uri="{0D108BD9-81ED-4DB2-BD59-A6C34878D82A}">
                    <a16:rowId xmlns:a16="http://schemas.microsoft.com/office/drawing/2014/main" val="4256927121"/>
                  </a:ext>
                </a:extLst>
              </a:tr>
            </a:tbl>
          </a:graphicData>
        </a:graphic>
      </p:graphicFrame>
      <p:graphicFrame>
        <p:nvGraphicFramePr>
          <p:cNvPr id="17" name="Chart 16">
            <a:extLst>
              <a:ext uri="{FF2B5EF4-FFF2-40B4-BE49-F238E27FC236}">
                <a16:creationId xmlns:a16="http://schemas.microsoft.com/office/drawing/2014/main" id="{4AD4C594-EF58-44F9-AF83-2C6A8C6AA4CC}"/>
              </a:ext>
            </a:extLst>
          </p:cNvPr>
          <p:cNvGraphicFramePr/>
          <p:nvPr/>
        </p:nvGraphicFramePr>
        <p:xfrm>
          <a:off x="102745" y="4132747"/>
          <a:ext cx="4419009" cy="22346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1752B0AF-9ECA-4B8B-BFE5-FDE39928996B}"/>
              </a:ext>
            </a:extLst>
          </p:cNvPr>
          <p:cNvGraphicFramePr/>
          <p:nvPr/>
        </p:nvGraphicFramePr>
        <p:xfrm>
          <a:off x="8265861" y="4388989"/>
          <a:ext cx="3556927" cy="187306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1614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5A5D-6495-4AB7-958F-65DF97295019}"/>
              </a:ext>
            </a:extLst>
          </p:cNvPr>
          <p:cNvSpPr>
            <a:spLocks noGrp="1"/>
          </p:cNvSpPr>
          <p:nvPr>
            <p:ph type="title"/>
          </p:nvPr>
        </p:nvSpPr>
        <p:spPr/>
        <p:txBody>
          <a:bodyPr/>
          <a:lstStyle/>
          <a:p>
            <a:r>
              <a:rPr lang="en-US" dirty="0"/>
              <a:t>Stress factors – Calendar aging</a:t>
            </a:r>
          </a:p>
        </p:txBody>
      </p:sp>
      <p:sp>
        <p:nvSpPr>
          <p:cNvPr id="6" name="Text Placeholder 5">
            <a:extLst>
              <a:ext uri="{FF2B5EF4-FFF2-40B4-BE49-F238E27FC236}">
                <a16:creationId xmlns:a16="http://schemas.microsoft.com/office/drawing/2014/main" id="{D2ECB36D-BA7D-4135-8DA6-CC5BAC798B63}"/>
              </a:ext>
            </a:extLst>
          </p:cNvPr>
          <p:cNvSpPr>
            <a:spLocks noGrp="1"/>
          </p:cNvSpPr>
          <p:nvPr>
            <p:ph type="body" sz="quarter" idx="11"/>
          </p:nvPr>
        </p:nvSpPr>
        <p:spPr/>
        <p:txBody>
          <a:bodyPr/>
          <a:lstStyle/>
          <a:p>
            <a:pPr>
              <a:lnSpc>
                <a:spcPct val="100000"/>
              </a:lnSpc>
            </a:pPr>
            <a:r>
              <a:rPr lang="en-US" dirty="0"/>
              <a:t>SoC</a:t>
            </a:r>
          </a:p>
          <a:p>
            <a:pPr>
              <a:lnSpc>
                <a:spcPct val="100000"/>
              </a:lnSpc>
            </a:pPr>
            <a:r>
              <a:rPr lang="en-US" dirty="0"/>
              <a:t>Temperature</a:t>
            </a:r>
          </a:p>
          <a:p>
            <a:pPr>
              <a:lnSpc>
                <a:spcPct val="100000"/>
              </a:lnSpc>
            </a:pPr>
            <a:r>
              <a:rPr lang="en-US" dirty="0">
                <a:hlinkClick r:id="rId2" action="ppaction://hlinkfile"/>
              </a:rPr>
              <a:t>SF parameterization.xlsx</a:t>
            </a:r>
            <a:endParaRPr lang="en-US" dirty="0"/>
          </a:p>
          <a:p>
            <a:pPr marL="0" indent="0">
              <a:buNone/>
            </a:pPr>
            <a:endParaRPr lang="en-US" dirty="0"/>
          </a:p>
        </p:txBody>
      </p:sp>
      <p:sp>
        <p:nvSpPr>
          <p:cNvPr id="3" name="Text Placeholder 2">
            <a:extLst>
              <a:ext uri="{FF2B5EF4-FFF2-40B4-BE49-F238E27FC236}">
                <a16:creationId xmlns:a16="http://schemas.microsoft.com/office/drawing/2014/main" id="{5C1D4B7C-DF07-4AA4-BBA6-1BA790BBCA46}"/>
              </a:ext>
            </a:extLst>
          </p:cNvPr>
          <p:cNvSpPr>
            <a:spLocks noGrp="1"/>
          </p:cNvSpPr>
          <p:nvPr>
            <p:ph type="body" sz="quarter" idx="10"/>
          </p:nvPr>
        </p:nvSpPr>
        <p:spPr/>
        <p:txBody>
          <a:bodyPr/>
          <a:lstStyle/>
          <a:p>
            <a:r>
              <a:rPr lang="en-US" dirty="0"/>
              <a:t>Battery and Degradation model</a:t>
            </a:r>
          </a:p>
          <a:p>
            <a:endParaRPr lang="en-US" dirty="0"/>
          </a:p>
        </p:txBody>
      </p:sp>
      <p:graphicFrame>
        <p:nvGraphicFramePr>
          <p:cNvPr id="4" name="Chart 3">
            <a:extLst>
              <a:ext uri="{FF2B5EF4-FFF2-40B4-BE49-F238E27FC236}">
                <a16:creationId xmlns:a16="http://schemas.microsoft.com/office/drawing/2014/main" id="{ADACDD7C-0683-40A5-806B-36E897890346}"/>
              </a:ext>
            </a:extLst>
          </p:cNvPr>
          <p:cNvGraphicFramePr>
            <a:graphicFrameLocks/>
          </p:cNvGraphicFramePr>
          <p:nvPr>
            <p:extLst>
              <p:ext uri="{D42A27DB-BD31-4B8C-83A1-F6EECF244321}">
                <p14:modId xmlns:p14="http://schemas.microsoft.com/office/powerpoint/2010/main" val="2616450232"/>
              </p:ext>
            </p:extLst>
          </p:nvPr>
        </p:nvGraphicFramePr>
        <p:xfrm>
          <a:off x="3639017" y="4589431"/>
          <a:ext cx="4112295" cy="18982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31FD9002-B92B-48EE-B15B-2E873BA68120}"/>
              </a:ext>
            </a:extLst>
          </p:cNvPr>
          <p:cNvGraphicFramePr>
            <a:graphicFrameLocks/>
          </p:cNvGraphicFramePr>
          <p:nvPr/>
        </p:nvGraphicFramePr>
        <p:xfrm>
          <a:off x="7935993" y="4589429"/>
          <a:ext cx="4112295" cy="18982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4CF3847F-E397-4ABB-8804-A346FC4CA52E}"/>
              </a:ext>
            </a:extLst>
          </p:cNvPr>
          <p:cNvGraphicFramePr/>
          <p:nvPr>
            <p:extLst>
              <p:ext uri="{D42A27DB-BD31-4B8C-83A1-F6EECF244321}">
                <p14:modId xmlns:p14="http://schemas.microsoft.com/office/powerpoint/2010/main" val="44250112"/>
              </p:ext>
            </p:extLst>
          </p:nvPr>
        </p:nvGraphicFramePr>
        <p:xfrm>
          <a:off x="3977273" y="1274830"/>
          <a:ext cx="3514493" cy="156770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24639BFC-7B23-4D0C-9D64-5D8EE392E03B}"/>
              </a:ext>
            </a:extLst>
          </p:cNvPr>
          <p:cNvGraphicFramePr/>
          <p:nvPr/>
        </p:nvGraphicFramePr>
        <p:xfrm>
          <a:off x="8410719" y="1288748"/>
          <a:ext cx="3514494" cy="156770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able 8">
            <a:extLst>
              <a:ext uri="{FF2B5EF4-FFF2-40B4-BE49-F238E27FC236}">
                <a16:creationId xmlns:a16="http://schemas.microsoft.com/office/drawing/2014/main" id="{9F981A09-692E-406A-A755-72839524B1A4}"/>
              </a:ext>
            </a:extLst>
          </p:cNvPr>
          <p:cNvGraphicFramePr>
            <a:graphicFrameLocks noGrp="1"/>
          </p:cNvGraphicFramePr>
          <p:nvPr>
            <p:extLst>
              <p:ext uri="{D42A27DB-BD31-4B8C-83A1-F6EECF244321}">
                <p14:modId xmlns:p14="http://schemas.microsoft.com/office/powerpoint/2010/main" val="1807617656"/>
              </p:ext>
            </p:extLst>
          </p:nvPr>
        </p:nvGraphicFramePr>
        <p:xfrm>
          <a:off x="4214252" y="3054812"/>
          <a:ext cx="3277513" cy="1081899"/>
        </p:xfrm>
        <a:graphic>
          <a:graphicData uri="http://schemas.openxmlformats.org/drawingml/2006/table">
            <a:tbl>
              <a:tblPr firstRow="1" firstCol="1" bandRow="1">
                <a:tableStyleId>{5C22544A-7EE6-4342-B048-85BDC9FD1C3A}</a:tableStyleId>
              </a:tblPr>
              <a:tblGrid>
                <a:gridCol w="1344755">
                  <a:extLst>
                    <a:ext uri="{9D8B030D-6E8A-4147-A177-3AD203B41FA5}">
                      <a16:colId xmlns:a16="http://schemas.microsoft.com/office/drawing/2014/main" val="2896171698"/>
                    </a:ext>
                  </a:extLst>
                </a:gridCol>
                <a:gridCol w="904192">
                  <a:extLst>
                    <a:ext uri="{9D8B030D-6E8A-4147-A177-3AD203B41FA5}">
                      <a16:colId xmlns:a16="http://schemas.microsoft.com/office/drawing/2014/main" val="1129200115"/>
                    </a:ext>
                  </a:extLst>
                </a:gridCol>
                <a:gridCol w="1028566">
                  <a:extLst>
                    <a:ext uri="{9D8B030D-6E8A-4147-A177-3AD203B41FA5}">
                      <a16:colId xmlns:a16="http://schemas.microsoft.com/office/drawing/2014/main" val="1141886871"/>
                    </a:ext>
                  </a:extLst>
                </a:gridCol>
              </a:tblGrid>
              <a:tr h="214602">
                <a:tc>
                  <a:txBody>
                    <a:bodyPr/>
                    <a:lstStyle/>
                    <a:p>
                      <a:pPr algn="ctr">
                        <a:lnSpc>
                          <a:spcPct val="107000"/>
                        </a:lnSpc>
                        <a:spcAft>
                          <a:spcPts val="800"/>
                        </a:spcAft>
                      </a:pPr>
                      <a:r>
                        <a:rPr lang="en-US" sz="1100">
                          <a:effectLst/>
                        </a:rPr>
                        <a:t>Line</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Slope</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R</a:t>
                      </a:r>
                      <a:r>
                        <a:rPr lang="en-US" sz="1100" baseline="30000">
                          <a:effectLst/>
                        </a:rPr>
                        <a:t>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extLst>
                  <a:ext uri="{0D108BD9-81ED-4DB2-BD59-A6C34878D82A}">
                    <a16:rowId xmlns:a16="http://schemas.microsoft.com/office/drawing/2014/main" val="2178194528"/>
                  </a:ext>
                </a:extLst>
              </a:tr>
              <a:tr h="214602">
                <a:tc>
                  <a:txBody>
                    <a:bodyPr/>
                    <a:lstStyle/>
                    <a:p>
                      <a:pPr algn="ctr">
                        <a:lnSpc>
                          <a:spcPct val="107000"/>
                        </a:lnSpc>
                        <a:spcAft>
                          <a:spcPts val="800"/>
                        </a:spcAft>
                      </a:pPr>
                      <a:r>
                        <a:rPr lang="en-US" sz="1100">
                          <a:effectLst/>
                        </a:rPr>
                        <a:t>SoC = 50%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0.0113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0.9812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extLst>
                  <a:ext uri="{0D108BD9-81ED-4DB2-BD59-A6C34878D82A}">
                    <a16:rowId xmlns:a16="http://schemas.microsoft.com/office/drawing/2014/main" val="4285893595"/>
                  </a:ext>
                </a:extLst>
              </a:tr>
              <a:tr h="214602">
                <a:tc>
                  <a:txBody>
                    <a:bodyPr/>
                    <a:lstStyle/>
                    <a:p>
                      <a:pPr algn="ctr">
                        <a:lnSpc>
                          <a:spcPct val="107000"/>
                        </a:lnSpc>
                        <a:spcAft>
                          <a:spcPts val="800"/>
                        </a:spcAft>
                      </a:pPr>
                      <a:r>
                        <a:rPr lang="en-US" sz="1100">
                          <a:effectLst/>
                        </a:rPr>
                        <a:t>SoC = 95% (Ref)</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0.0149</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0.984</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extLst>
                  <a:ext uri="{0D108BD9-81ED-4DB2-BD59-A6C34878D82A}">
                    <a16:rowId xmlns:a16="http://schemas.microsoft.com/office/drawing/2014/main" val="950944213"/>
                  </a:ext>
                </a:extLst>
              </a:tr>
              <a:tr h="214602">
                <a:tc>
                  <a:txBody>
                    <a:bodyPr/>
                    <a:lstStyle/>
                    <a:p>
                      <a:pPr algn="ctr">
                        <a:lnSpc>
                          <a:spcPct val="107000"/>
                        </a:lnSpc>
                        <a:spcAft>
                          <a:spcPts val="800"/>
                        </a:spcAft>
                      </a:pPr>
                      <a:r>
                        <a:rPr lang="en-US" sz="1100">
                          <a:effectLst/>
                        </a:rPr>
                        <a:t>SoC = 20%</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0.005</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0.8947</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extLst>
                  <a:ext uri="{0D108BD9-81ED-4DB2-BD59-A6C34878D82A}">
                    <a16:rowId xmlns:a16="http://schemas.microsoft.com/office/drawing/2014/main" val="4243672170"/>
                  </a:ext>
                </a:extLst>
              </a:tr>
              <a:tr h="223491">
                <a:tc>
                  <a:txBody>
                    <a:bodyPr/>
                    <a:lstStyle/>
                    <a:p>
                      <a:pPr algn="ctr">
                        <a:lnSpc>
                          <a:spcPct val="107000"/>
                        </a:lnSpc>
                        <a:spcAft>
                          <a:spcPts val="800"/>
                        </a:spcAft>
                      </a:pPr>
                      <a:r>
                        <a:rPr lang="en-US" sz="1100">
                          <a:effectLst/>
                        </a:rPr>
                        <a:t>SoC = 95% (2)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0.0138</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dirty="0">
                          <a:effectLst/>
                        </a:rPr>
                        <a:t>0.8681</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extLst>
                  <a:ext uri="{0D108BD9-81ED-4DB2-BD59-A6C34878D82A}">
                    <a16:rowId xmlns:a16="http://schemas.microsoft.com/office/drawing/2014/main" val="2384798626"/>
                  </a:ext>
                </a:extLst>
              </a:tr>
            </a:tbl>
          </a:graphicData>
        </a:graphic>
      </p:graphicFrame>
      <p:graphicFrame>
        <p:nvGraphicFramePr>
          <p:cNvPr id="10" name="Table 9">
            <a:extLst>
              <a:ext uri="{FF2B5EF4-FFF2-40B4-BE49-F238E27FC236}">
                <a16:creationId xmlns:a16="http://schemas.microsoft.com/office/drawing/2014/main" id="{E2D03243-B120-4955-94E1-65EC6042E037}"/>
              </a:ext>
            </a:extLst>
          </p:cNvPr>
          <p:cNvGraphicFramePr>
            <a:graphicFrameLocks noGrp="1"/>
          </p:cNvGraphicFramePr>
          <p:nvPr/>
        </p:nvGraphicFramePr>
        <p:xfrm>
          <a:off x="8511911" y="3054812"/>
          <a:ext cx="3248090" cy="1305390"/>
        </p:xfrm>
        <a:graphic>
          <a:graphicData uri="http://schemas.openxmlformats.org/drawingml/2006/table">
            <a:tbl>
              <a:tblPr firstRow="1" firstCol="1" bandRow="1">
                <a:tableStyleId>{5C22544A-7EE6-4342-B048-85BDC9FD1C3A}</a:tableStyleId>
              </a:tblPr>
              <a:tblGrid>
                <a:gridCol w="1344755">
                  <a:extLst>
                    <a:ext uri="{9D8B030D-6E8A-4147-A177-3AD203B41FA5}">
                      <a16:colId xmlns:a16="http://schemas.microsoft.com/office/drawing/2014/main" val="951544180"/>
                    </a:ext>
                  </a:extLst>
                </a:gridCol>
                <a:gridCol w="892351">
                  <a:extLst>
                    <a:ext uri="{9D8B030D-6E8A-4147-A177-3AD203B41FA5}">
                      <a16:colId xmlns:a16="http://schemas.microsoft.com/office/drawing/2014/main" val="1888801512"/>
                    </a:ext>
                  </a:extLst>
                </a:gridCol>
                <a:gridCol w="1010984">
                  <a:extLst>
                    <a:ext uri="{9D8B030D-6E8A-4147-A177-3AD203B41FA5}">
                      <a16:colId xmlns:a16="http://schemas.microsoft.com/office/drawing/2014/main" val="3290318790"/>
                    </a:ext>
                  </a:extLst>
                </a:gridCol>
              </a:tblGrid>
              <a:tr h="214602">
                <a:tc>
                  <a:txBody>
                    <a:bodyPr/>
                    <a:lstStyle/>
                    <a:p>
                      <a:pPr algn="ctr">
                        <a:lnSpc>
                          <a:spcPct val="107000"/>
                        </a:lnSpc>
                        <a:spcAft>
                          <a:spcPts val="800"/>
                        </a:spcAft>
                      </a:pPr>
                      <a:r>
                        <a:rPr lang="en-US" sz="1100">
                          <a:effectLst/>
                        </a:rPr>
                        <a:t>Line</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Slope</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R</a:t>
                      </a:r>
                      <a:r>
                        <a:rPr lang="en-US" sz="1100" baseline="30000">
                          <a:effectLst/>
                        </a:rPr>
                        <a:t>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extLst>
                  <a:ext uri="{0D108BD9-81ED-4DB2-BD59-A6C34878D82A}">
                    <a16:rowId xmlns:a16="http://schemas.microsoft.com/office/drawing/2014/main" val="1665132034"/>
                  </a:ext>
                </a:extLst>
              </a:tr>
              <a:tr h="214602">
                <a:tc>
                  <a:txBody>
                    <a:bodyPr/>
                    <a:lstStyle/>
                    <a:p>
                      <a:pPr algn="ctr">
                        <a:lnSpc>
                          <a:spcPct val="107000"/>
                        </a:lnSpc>
                        <a:spcAft>
                          <a:spcPts val="800"/>
                        </a:spcAft>
                      </a:pPr>
                      <a:r>
                        <a:rPr lang="en-US" sz="1100">
                          <a:effectLst/>
                        </a:rPr>
                        <a:t>5°C</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0.0014</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0.4273</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extLst>
                  <a:ext uri="{0D108BD9-81ED-4DB2-BD59-A6C34878D82A}">
                    <a16:rowId xmlns:a16="http://schemas.microsoft.com/office/drawing/2014/main" val="721704367"/>
                  </a:ext>
                </a:extLst>
              </a:tr>
              <a:tr h="214602">
                <a:tc>
                  <a:txBody>
                    <a:bodyPr/>
                    <a:lstStyle/>
                    <a:p>
                      <a:pPr algn="ctr">
                        <a:lnSpc>
                          <a:spcPct val="107000"/>
                        </a:lnSpc>
                        <a:spcAft>
                          <a:spcPts val="800"/>
                        </a:spcAft>
                      </a:pPr>
                      <a:r>
                        <a:rPr lang="en-US" sz="1100">
                          <a:effectLst/>
                        </a:rPr>
                        <a:t>25°C</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0.0039</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0.9411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extLst>
                  <a:ext uri="{0D108BD9-81ED-4DB2-BD59-A6C34878D82A}">
                    <a16:rowId xmlns:a16="http://schemas.microsoft.com/office/drawing/2014/main" val="3998297255"/>
                  </a:ext>
                </a:extLst>
              </a:tr>
              <a:tr h="214602">
                <a:tc>
                  <a:txBody>
                    <a:bodyPr/>
                    <a:lstStyle/>
                    <a:p>
                      <a:pPr algn="ctr">
                        <a:lnSpc>
                          <a:spcPct val="107000"/>
                        </a:lnSpc>
                        <a:spcAft>
                          <a:spcPts val="800"/>
                        </a:spcAft>
                      </a:pPr>
                      <a:r>
                        <a:rPr lang="en-US" sz="1100">
                          <a:effectLst/>
                        </a:rPr>
                        <a:t>45°C (ref)</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0.0146</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0.986</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extLst>
                  <a:ext uri="{0D108BD9-81ED-4DB2-BD59-A6C34878D82A}">
                    <a16:rowId xmlns:a16="http://schemas.microsoft.com/office/drawing/2014/main" val="1527027204"/>
                  </a:ext>
                </a:extLst>
              </a:tr>
              <a:tr h="223491">
                <a:tc>
                  <a:txBody>
                    <a:bodyPr/>
                    <a:lstStyle/>
                    <a:p>
                      <a:pPr algn="ctr">
                        <a:lnSpc>
                          <a:spcPct val="107000"/>
                        </a:lnSpc>
                        <a:spcAft>
                          <a:spcPts val="800"/>
                        </a:spcAft>
                      </a:pPr>
                      <a:r>
                        <a:rPr lang="en-US" sz="1100">
                          <a:effectLst/>
                        </a:rPr>
                        <a:t>25°C (2)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0.0098</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0.9851</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extLst>
                  <a:ext uri="{0D108BD9-81ED-4DB2-BD59-A6C34878D82A}">
                    <a16:rowId xmlns:a16="http://schemas.microsoft.com/office/drawing/2014/main" val="2771632280"/>
                  </a:ext>
                </a:extLst>
              </a:tr>
              <a:tr h="223491">
                <a:tc>
                  <a:txBody>
                    <a:bodyPr/>
                    <a:lstStyle/>
                    <a:p>
                      <a:pPr algn="ctr">
                        <a:lnSpc>
                          <a:spcPct val="107000"/>
                        </a:lnSpc>
                        <a:spcAft>
                          <a:spcPts val="800"/>
                        </a:spcAft>
                      </a:pPr>
                      <a:r>
                        <a:rPr lang="en-US" sz="1100">
                          <a:effectLst/>
                        </a:rPr>
                        <a:t>45°C (2)</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a:effectLst/>
                        </a:rPr>
                        <a:t>0.0138</a:t>
                      </a:r>
                      <a:endParaRPr lang="en-US" sz="110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tc>
                  <a:txBody>
                    <a:bodyPr/>
                    <a:lstStyle/>
                    <a:p>
                      <a:pPr algn="ctr">
                        <a:lnSpc>
                          <a:spcPct val="107000"/>
                        </a:lnSpc>
                        <a:spcAft>
                          <a:spcPts val="800"/>
                        </a:spcAft>
                      </a:pPr>
                      <a:r>
                        <a:rPr lang="en-US" sz="1100" dirty="0">
                          <a:effectLst/>
                        </a:rPr>
                        <a:t>0.8681</a:t>
                      </a:r>
                      <a:endParaRPr lang="en-US" sz="1100" dirty="0">
                        <a:effectLst/>
                        <a:latin typeface="Calibri" panose="020F0502020204030204" pitchFamily="34" charset="0"/>
                        <a:ea typeface="Times New Roman" panose="02020603050405020304" pitchFamily="18" charset="0"/>
                        <a:cs typeface="Arial" panose="020B0604020202020204" pitchFamily="34" charset="0"/>
                      </a:endParaRPr>
                    </a:p>
                  </a:txBody>
                  <a:tcPr marL="68571" marR="68571" marT="0" marB="0"/>
                </a:tc>
                <a:extLst>
                  <a:ext uri="{0D108BD9-81ED-4DB2-BD59-A6C34878D82A}">
                    <a16:rowId xmlns:a16="http://schemas.microsoft.com/office/drawing/2014/main" val="4126810540"/>
                  </a:ext>
                </a:extLst>
              </a:tr>
            </a:tbl>
          </a:graphicData>
        </a:graphic>
      </p:graphicFrame>
    </p:spTree>
    <p:extLst>
      <p:ext uri="{BB962C8B-B14F-4D97-AF65-F5344CB8AC3E}">
        <p14:creationId xmlns:p14="http://schemas.microsoft.com/office/powerpoint/2010/main" val="296808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5A5D-6495-4AB7-958F-65DF97295019}"/>
              </a:ext>
            </a:extLst>
          </p:cNvPr>
          <p:cNvSpPr>
            <a:spLocks noGrp="1"/>
          </p:cNvSpPr>
          <p:nvPr>
            <p:ph type="title"/>
          </p:nvPr>
        </p:nvSpPr>
        <p:spPr/>
        <p:txBody>
          <a:bodyPr/>
          <a:lstStyle/>
          <a:p>
            <a:r>
              <a:rPr lang="en-US" dirty="0"/>
              <a:t>Stress factors – Cycle aging</a:t>
            </a:r>
          </a:p>
        </p:txBody>
      </p:sp>
      <p:sp>
        <p:nvSpPr>
          <p:cNvPr id="5" name="Text Placeholder 4">
            <a:extLst>
              <a:ext uri="{FF2B5EF4-FFF2-40B4-BE49-F238E27FC236}">
                <a16:creationId xmlns:a16="http://schemas.microsoft.com/office/drawing/2014/main" id="{F079E0D6-66C4-472A-8CFB-12B725148FEF}"/>
              </a:ext>
            </a:extLst>
          </p:cNvPr>
          <p:cNvSpPr>
            <a:spLocks noGrp="1"/>
          </p:cNvSpPr>
          <p:nvPr>
            <p:ph type="body" sz="quarter" idx="11"/>
          </p:nvPr>
        </p:nvSpPr>
        <p:spPr>
          <a:xfrm>
            <a:off x="912001" y="1620236"/>
            <a:ext cx="3104644" cy="1808764"/>
          </a:xfrm>
        </p:spPr>
        <p:txBody>
          <a:bodyPr/>
          <a:lstStyle/>
          <a:p>
            <a:pPr>
              <a:lnSpc>
                <a:spcPct val="100000"/>
              </a:lnSpc>
            </a:pPr>
            <a:r>
              <a:rPr lang="en-US" dirty="0"/>
              <a:t>Avg. SoC</a:t>
            </a:r>
          </a:p>
          <a:p>
            <a:pPr>
              <a:lnSpc>
                <a:spcPct val="100000"/>
              </a:lnSpc>
            </a:pPr>
            <a:r>
              <a:rPr lang="en-US" dirty="0"/>
              <a:t>Temperature</a:t>
            </a:r>
          </a:p>
          <a:p>
            <a:pPr>
              <a:lnSpc>
                <a:spcPct val="100000"/>
              </a:lnSpc>
            </a:pPr>
            <a:r>
              <a:rPr lang="en-US" dirty="0"/>
              <a:t>DoD</a:t>
            </a:r>
          </a:p>
          <a:p>
            <a:pPr>
              <a:lnSpc>
                <a:spcPct val="100000"/>
              </a:lnSpc>
            </a:pPr>
            <a:r>
              <a:rPr lang="en-US" dirty="0"/>
              <a:t>C-rate</a:t>
            </a:r>
          </a:p>
          <a:p>
            <a:endParaRPr lang="en-US" dirty="0"/>
          </a:p>
        </p:txBody>
      </p:sp>
      <p:sp>
        <p:nvSpPr>
          <p:cNvPr id="4" name="Text Placeholder 3">
            <a:extLst>
              <a:ext uri="{FF2B5EF4-FFF2-40B4-BE49-F238E27FC236}">
                <a16:creationId xmlns:a16="http://schemas.microsoft.com/office/drawing/2014/main" id="{87CA7D44-18CB-418F-8635-4F24EFEF3F9C}"/>
              </a:ext>
            </a:extLst>
          </p:cNvPr>
          <p:cNvSpPr>
            <a:spLocks noGrp="1"/>
          </p:cNvSpPr>
          <p:nvPr>
            <p:ph type="body" sz="quarter" idx="10"/>
          </p:nvPr>
        </p:nvSpPr>
        <p:spPr/>
        <p:txBody>
          <a:bodyPr/>
          <a:lstStyle/>
          <a:p>
            <a:r>
              <a:rPr lang="en-US" dirty="0"/>
              <a:t>Battery and Degradation model</a:t>
            </a:r>
          </a:p>
          <a:p>
            <a:endParaRPr lang="en-US" dirty="0"/>
          </a:p>
        </p:txBody>
      </p:sp>
      <p:graphicFrame>
        <p:nvGraphicFramePr>
          <p:cNvPr id="6" name="Chart 5">
            <a:extLst>
              <a:ext uri="{FF2B5EF4-FFF2-40B4-BE49-F238E27FC236}">
                <a16:creationId xmlns:a16="http://schemas.microsoft.com/office/drawing/2014/main" id="{BEF62FBC-02AB-4199-B8EB-F38D86BF4BBF}"/>
              </a:ext>
            </a:extLst>
          </p:cNvPr>
          <p:cNvGraphicFramePr>
            <a:graphicFrameLocks/>
          </p:cNvGraphicFramePr>
          <p:nvPr/>
        </p:nvGraphicFramePr>
        <p:xfrm>
          <a:off x="3898301" y="1360326"/>
          <a:ext cx="3812505" cy="23505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5EE09C15-0071-4B70-96EB-4D655964E7B8}"/>
              </a:ext>
            </a:extLst>
          </p:cNvPr>
          <p:cNvGraphicFramePr>
            <a:graphicFrameLocks/>
          </p:cNvGraphicFramePr>
          <p:nvPr/>
        </p:nvGraphicFramePr>
        <p:xfrm>
          <a:off x="7829151" y="1360327"/>
          <a:ext cx="3812505" cy="23505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99040B28-43B3-498D-BCF4-19F8F3F1CCFC}"/>
              </a:ext>
            </a:extLst>
          </p:cNvPr>
          <p:cNvGraphicFramePr>
            <a:graphicFrameLocks/>
          </p:cNvGraphicFramePr>
          <p:nvPr/>
        </p:nvGraphicFramePr>
        <p:xfrm>
          <a:off x="7947494" y="3766475"/>
          <a:ext cx="3812507" cy="235053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80F2F3DA-CD42-40A4-B9CD-9C786EC71BAB}"/>
              </a:ext>
            </a:extLst>
          </p:cNvPr>
          <p:cNvGraphicFramePr>
            <a:graphicFrameLocks/>
          </p:cNvGraphicFramePr>
          <p:nvPr/>
        </p:nvGraphicFramePr>
        <p:xfrm>
          <a:off x="85795" y="3795972"/>
          <a:ext cx="3812506" cy="23505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ED220D9C-4AE5-4111-B6D4-2067B70321BE}"/>
              </a:ext>
            </a:extLst>
          </p:cNvPr>
          <p:cNvGraphicFramePr>
            <a:graphicFrameLocks/>
          </p:cNvGraphicFramePr>
          <p:nvPr/>
        </p:nvGraphicFramePr>
        <p:xfrm>
          <a:off x="4016644" y="3795971"/>
          <a:ext cx="3812507" cy="23505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8084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2BEA9-2585-4D2B-9524-9D0DBBF8B87D}"/>
              </a:ext>
            </a:extLst>
          </p:cNvPr>
          <p:cNvSpPr>
            <a:spLocks noGrp="1"/>
          </p:cNvSpPr>
          <p:nvPr>
            <p:ph type="title"/>
          </p:nvPr>
        </p:nvSpPr>
        <p:spPr/>
        <p:txBody>
          <a:bodyPr/>
          <a:lstStyle/>
          <a:p>
            <a:r>
              <a:rPr lang="en-US" dirty="0"/>
              <a:t>Stress factors – </a:t>
            </a:r>
            <a:r>
              <a:rPr lang="en-US" dirty="0" err="1"/>
              <a:t>SoR</a:t>
            </a:r>
            <a:r>
              <a:rPr lang="en-US" dirty="0"/>
              <a:t> model</a:t>
            </a:r>
          </a:p>
        </p:txBody>
      </p:sp>
      <p:sp>
        <p:nvSpPr>
          <p:cNvPr id="5" name="Text Placeholder 4">
            <a:extLst>
              <a:ext uri="{FF2B5EF4-FFF2-40B4-BE49-F238E27FC236}">
                <a16:creationId xmlns:a16="http://schemas.microsoft.com/office/drawing/2014/main" id="{34408776-6C3C-4E73-9F76-6260962F7E45}"/>
              </a:ext>
            </a:extLst>
          </p:cNvPr>
          <p:cNvSpPr>
            <a:spLocks noGrp="1"/>
          </p:cNvSpPr>
          <p:nvPr>
            <p:ph type="body" sz="quarter" idx="11"/>
          </p:nvPr>
        </p:nvSpPr>
        <p:spPr/>
        <p:txBody>
          <a:bodyPr/>
          <a:lstStyle/>
          <a:p>
            <a:pPr>
              <a:lnSpc>
                <a:spcPct val="100000"/>
              </a:lnSpc>
            </a:pPr>
            <a:r>
              <a:rPr lang="en-US" dirty="0"/>
              <a:t>Avg. SoC</a:t>
            </a:r>
          </a:p>
          <a:p>
            <a:pPr>
              <a:lnSpc>
                <a:spcPct val="100000"/>
              </a:lnSpc>
            </a:pPr>
            <a:r>
              <a:rPr lang="en-US" dirty="0"/>
              <a:t>DoD</a:t>
            </a:r>
          </a:p>
          <a:p>
            <a:pPr>
              <a:lnSpc>
                <a:spcPct val="100000"/>
              </a:lnSpc>
            </a:pPr>
            <a:r>
              <a:rPr lang="en-US" dirty="0"/>
              <a:t>C-rate</a:t>
            </a:r>
          </a:p>
          <a:p>
            <a:endParaRPr lang="en-US" dirty="0"/>
          </a:p>
        </p:txBody>
      </p:sp>
      <p:sp>
        <p:nvSpPr>
          <p:cNvPr id="3" name="Text Placeholder 2">
            <a:extLst>
              <a:ext uri="{FF2B5EF4-FFF2-40B4-BE49-F238E27FC236}">
                <a16:creationId xmlns:a16="http://schemas.microsoft.com/office/drawing/2014/main" id="{EC96E38A-47D9-458A-8442-DE4EC74E355B}"/>
              </a:ext>
            </a:extLst>
          </p:cNvPr>
          <p:cNvSpPr>
            <a:spLocks noGrp="1"/>
          </p:cNvSpPr>
          <p:nvPr>
            <p:ph type="body" sz="quarter" idx="10"/>
          </p:nvPr>
        </p:nvSpPr>
        <p:spPr/>
        <p:txBody>
          <a:bodyPr/>
          <a:lstStyle/>
          <a:p>
            <a:r>
              <a:rPr lang="en-US" dirty="0"/>
              <a:t>Battery and Degradation model</a:t>
            </a:r>
          </a:p>
          <a:p>
            <a:endParaRPr lang="en-US" dirty="0"/>
          </a:p>
        </p:txBody>
      </p:sp>
      <p:graphicFrame>
        <p:nvGraphicFramePr>
          <p:cNvPr id="4" name="Chart 3">
            <a:extLst>
              <a:ext uri="{FF2B5EF4-FFF2-40B4-BE49-F238E27FC236}">
                <a16:creationId xmlns:a16="http://schemas.microsoft.com/office/drawing/2014/main" id="{083017AB-5D4A-442A-8DC1-DE25F61E1E7A}"/>
              </a:ext>
            </a:extLst>
          </p:cNvPr>
          <p:cNvGraphicFramePr>
            <a:graphicFrameLocks/>
          </p:cNvGraphicFramePr>
          <p:nvPr/>
        </p:nvGraphicFramePr>
        <p:xfrm>
          <a:off x="3415674" y="1341975"/>
          <a:ext cx="4048959" cy="25210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E3D22C76-8A79-4273-AE85-05F52B53EF3C}"/>
              </a:ext>
            </a:extLst>
          </p:cNvPr>
          <p:cNvGraphicFramePr>
            <a:graphicFrameLocks/>
          </p:cNvGraphicFramePr>
          <p:nvPr/>
        </p:nvGraphicFramePr>
        <p:xfrm>
          <a:off x="7711042" y="3788862"/>
          <a:ext cx="4048958" cy="25210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71D46068-F793-4ACB-99C4-32CDC91334BF}"/>
              </a:ext>
            </a:extLst>
          </p:cNvPr>
          <p:cNvGraphicFramePr>
            <a:graphicFrameLocks/>
          </p:cNvGraphicFramePr>
          <p:nvPr/>
        </p:nvGraphicFramePr>
        <p:xfrm>
          <a:off x="3562280" y="3788863"/>
          <a:ext cx="4048959" cy="25210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90673999-C000-42E9-B081-B26691C7DF5A}"/>
              </a:ext>
            </a:extLst>
          </p:cNvPr>
          <p:cNvGraphicFramePr>
            <a:graphicFrameLocks/>
          </p:cNvGraphicFramePr>
          <p:nvPr/>
        </p:nvGraphicFramePr>
        <p:xfrm>
          <a:off x="7711042" y="1341975"/>
          <a:ext cx="4048959" cy="252107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59678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EF22-5F35-4339-A1C0-1593B278B29F}"/>
              </a:ext>
            </a:extLst>
          </p:cNvPr>
          <p:cNvSpPr>
            <a:spLocks noGrp="1"/>
          </p:cNvSpPr>
          <p:nvPr>
            <p:ph type="title"/>
          </p:nvPr>
        </p:nvSpPr>
        <p:spPr/>
        <p:txBody>
          <a:bodyPr/>
          <a:lstStyle/>
          <a:p>
            <a:r>
              <a:rPr lang="en-US" dirty="0"/>
              <a:t>Output</a:t>
            </a:r>
          </a:p>
        </p:txBody>
      </p:sp>
      <p:sp>
        <p:nvSpPr>
          <p:cNvPr id="3" name="Text Placeholder 2">
            <a:extLst>
              <a:ext uri="{FF2B5EF4-FFF2-40B4-BE49-F238E27FC236}">
                <a16:creationId xmlns:a16="http://schemas.microsoft.com/office/drawing/2014/main" id="{3A4FE84B-15D3-41DC-AAA1-10EFB3FA3385}"/>
              </a:ext>
            </a:extLst>
          </p:cNvPr>
          <p:cNvSpPr>
            <a:spLocks noGrp="1"/>
          </p:cNvSpPr>
          <p:nvPr>
            <p:ph type="body" sz="quarter" idx="11"/>
          </p:nvPr>
        </p:nvSpPr>
        <p:spPr>
          <a:xfrm>
            <a:off x="912001" y="1620235"/>
            <a:ext cx="4936073" cy="4571405"/>
          </a:xfrm>
        </p:spPr>
        <p:txBody>
          <a:bodyPr/>
          <a:lstStyle/>
          <a:p>
            <a:r>
              <a:rPr lang="en-US" dirty="0"/>
              <a:t>Calendar, cycle and total degradation evolution</a:t>
            </a:r>
          </a:p>
          <a:p>
            <a:r>
              <a:rPr lang="en-US" dirty="0" err="1"/>
              <a:t>SoR</a:t>
            </a:r>
            <a:r>
              <a:rPr lang="en-US" dirty="0"/>
              <a:t> evolution</a:t>
            </a:r>
          </a:p>
          <a:p>
            <a:r>
              <a:rPr lang="en-US" dirty="0"/>
              <a:t>Other specific values:</a:t>
            </a:r>
          </a:p>
          <a:p>
            <a:pPr lvl="1"/>
            <a:r>
              <a:rPr lang="en-US" dirty="0"/>
              <a:t>Amount of service unfulfillment(s)</a:t>
            </a:r>
          </a:p>
          <a:p>
            <a:pPr lvl="1"/>
            <a:r>
              <a:rPr lang="en-US" dirty="0"/>
              <a:t>Amount of driving unfulfillment(s)</a:t>
            </a:r>
          </a:p>
          <a:p>
            <a:pPr lvl="1"/>
            <a:r>
              <a:rPr lang="en-US" dirty="0"/>
              <a:t>Avg. SoC gain/loss during application</a:t>
            </a:r>
          </a:p>
          <a:p>
            <a:pPr lvl="1"/>
            <a:r>
              <a:rPr lang="en-US" dirty="0"/>
              <a:t>Total number of FECs</a:t>
            </a:r>
          </a:p>
          <a:p>
            <a:endParaRPr lang="en-US" dirty="0"/>
          </a:p>
          <a:p>
            <a:r>
              <a:rPr lang="en-US" dirty="0"/>
              <a:t>Daily c-rate profiles and SoC profiles</a:t>
            </a:r>
          </a:p>
        </p:txBody>
      </p:sp>
      <p:sp>
        <p:nvSpPr>
          <p:cNvPr id="4" name="Text Placeholder 3">
            <a:extLst>
              <a:ext uri="{FF2B5EF4-FFF2-40B4-BE49-F238E27FC236}">
                <a16:creationId xmlns:a16="http://schemas.microsoft.com/office/drawing/2014/main" id="{1084D5AE-A33B-440D-9E8E-A04DE85AE284}"/>
              </a:ext>
            </a:extLst>
          </p:cNvPr>
          <p:cNvSpPr>
            <a:spLocks noGrp="1"/>
          </p:cNvSpPr>
          <p:nvPr>
            <p:ph type="body" sz="quarter" idx="10"/>
          </p:nvPr>
        </p:nvSpPr>
        <p:spPr/>
        <p:txBody>
          <a:bodyPr/>
          <a:lstStyle/>
          <a:p>
            <a:r>
              <a:rPr lang="en-US" dirty="0"/>
              <a:t>Methodology</a:t>
            </a:r>
          </a:p>
        </p:txBody>
      </p:sp>
      <p:pic>
        <p:nvPicPr>
          <p:cNvPr id="6" name="Picture 5">
            <a:extLst>
              <a:ext uri="{FF2B5EF4-FFF2-40B4-BE49-F238E27FC236}">
                <a16:creationId xmlns:a16="http://schemas.microsoft.com/office/drawing/2014/main" id="{C03ACCC6-F4A1-4F98-88B2-13E3A866B0F3}"/>
              </a:ext>
            </a:extLst>
          </p:cNvPr>
          <p:cNvPicPr>
            <a:picLocks noChangeAspect="1"/>
          </p:cNvPicPr>
          <p:nvPr/>
        </p:nvPicPr>
        <p:blipFill rotWithShape="1">
          <a:blip r:embed="rId2"/>
          <a:srcRect l="-140" t="1946" r="140" b="32543"/>
          <a:stretch/>
        </p:blipFill>
        <p:spPr>
          <a:xfrm>
            <a:off x="5848075" y="3897063"/>
            <a:ext cx="5988959" cy="2033186"/>
          </a:xfrm>
          <a:prstGeom prst="rect">
            <a:avLst/>
          </a:prstGeom>
        </p:spPr>
      </p:pic>
      <p:pic>
        <p:nvPicPr>
          <p:cNvPr id="8" name="Picture 7" descr="Chart, line chart&#10;&#10;Description automatically generated">
            <a:extLst>
              <a:ext uri="{FF2B5EF4-FFF2-40B4-BE49-F238E27FC236}">
                <a16:creationId xmlns:a16="http://schemas.microsoft.com/office/drawing/2014/main" id="{F647959E-B9EC-4B62-81D7-EEA637267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8404" y="1496737"/>
            <a:ext cx="3049779" cy="2033186"/>
          </a:xfrm>
          <a:prstGeom prst="rect">
            <a:avLst/>
          </a:prstGeom>
        </p:spPr>
      </p:pic>
      <p:pic>
        <p:nvPicPr>
          <p:cNvPr id="10" name="Picture 9" descr="Chart, line chart&#10;&#10;Description automatically generated">
            <a:extLst>
              <a:ext uri="{FF2B5EF4-FFF2-40B4-BE49-F238E27FC236}">
                <a16:creationId xmlns:a16="http://schemas.microsoft.com/office/drawing/2014/main" id="{6813A156-443D-428B-B48F-057573D456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480" y="1496737"/>
            <a:ext cx="3049779" cy="2033186"/>
          </a:xfrm>
          <a:prstGeom prst="rect">
            <a:avLst/>
          </a:prstGeom>
        </p:spPr>
      </p:pic>
    </p:spTree>
    <p:extLst>
      <p:ext uri="{BB962C8B-B14F-4D97-AF65-F5344CB8AC3E}">
        <p14:creationId xmlns:p14="http://schemas.microsoft.com/office/powerpoint/2010/main" val="2451942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E5B5-F3C3-4BA5-8A64-ED718ADF8399}"/>
              </a:ext>
            </a:extLst>
          </p:cNvPr>
          <p:cNvSpPr>
            <a:spLocks noGrp="1"/>
          </p:cNvSpPr>
          <p:nvPr>
            <p:ph type="title"/>
          </p:nvPr>
        </p:nvSpPr>
        <p:spPr/>
        <p:txBody>
          <a:bodyPr/>
          <a:lstStyle/>
          <a:p>
            <a:r>
              <a:rPr lang="en-US" dirty="0"/>
              <a:t>Overview</a:t>
            </a:r>
          </a:p>
        </p:txBody>
      </p:sp>
      <p:sp>
        <p:nvSpPr>
          <p:cNvPr id="3" name="Text Placeholder 2">
            <a:extLst>
              <a:ext uri="{FF2B5EF4-FFF2-40B4-BE49-F238E27FC236}">
                <a16:creationId xmlns:a16="http://schemas.microsoft.com/office/drawing/2014/main" id="{D2C68A56-F778-40DE-B052-8A5418858B91}"/>
              </a:ext>
            </a:extLst>
          </p:cNvPr>
          <p:cNvSpPr>
            <a:spLocks noGrp="1"/>
          </p:cNvSpPr>
          <p:nvPr>
            <p:ph type="body" sz="quarter" idx="11"/>
          </p:nvPr>
        </p:nvSpPr>
        <p:spPr>
          <a:xfrm>
            <a:off x="912000" y="1620235"/>
            <a:ext cx="10722015" cy="4571405"/>
          </a:xfrm>
        </p:spPr>
        <p:txBody>
          <a:bodyPr/>
          <a:lstStyle/>
          <a:p>
            <a:r>
              <a:rPr lang="en-US" dirty="0"/>
              <a:t>Language: Python</a:t>
            </a:r>
          </a:p>
          <a:p>
            <a:r>
              <a:rPr lang="en-US" dirty="0"/>
              <a:t>Takes driving, FCR and TS profiles and molds into daily c-rate profiles for simulation</a:t>
            </a:r>
          </a:p>
          <a:p>
            <a:r>
              <a:rPr lang="en-US" dirty="0"/>
              <a:t>Takes various inputs like:</a:t>
            </a:r>
          </a:p>
          <a:p>
            <a:pPr lvl="1">
              <a:lnSpc>
                <a:spcPct val="100000"/>
              </a:lnSpc>
            </a:pPr>
            <a:r>
              <a:rPr lang="en-US" dirty="0"/>
              <a:t>Battery size</a:t>
            </a:r>
          </a:p>
          <a:p>
            <a:pPr lvl="1">
              <a:lnSpc>
                <a:spcPct val="100000"/>
              </a:lnSpc>
            </a:pPr>
            <a:r>
              <a:rPr lang="en-US" dirty="0"/>
              <a:t>Charger power</a:t>
            </a:r>
          </a:p>
          <a:p>
            <a:pPr lvl="1">
              <a:lnSpc>
                <a:spcPct val="100000"/>
              </a:lnSpc>
            </a:pPr>
            <a:r>
              <a:rPr lang="en-US" dirty="0"/>
              <a:t>PV power installed</a:t>
            </a:r>
          </a:p>
          <a:p>
            <a:r>
              <a:rPr lang="en-US" dirty="0"/>
              <a:t>Outputs include:</a:t>
            </a:r>
          </a:p>
          <a:p>
            <a:pPr lvl="1">
              <a:lnSpc>
                <a:spcPct val="100000"/>
              </a:lnSpc>
            </a:pPr>
            <a:r>
              <a:rPr lang="en-US" dirty="0"/>
              <a:t>Calendar and cycle aging</a:t>
            </a:r>
          </a:p>
          <a:p>
            <a:pPr lvl="1">
              <a:lnSpc>
                <a:spcPct val="100000"/>
              </a:lnSpc>
            </a:pPr>
            <a:r>
              <a:rPr lang="en-US" dirty="0"/>
              <a:t>Cost to the owner</a:t>
            </a:r>
          </a:p>
          <a:p>
            <a:pPr lvl="1">
              <a:lnSpc>
                <a:spcPct val="100000"/>
              </a:lnSpc>
            </a:pPr>
            <a:r>
              <a:rPr lang="en-US" dirty="0"/>
              <a:t>Savings by company</a:t>
            </a:r>
          </a:p>
        </p:txBody>
      </p:sp>
      <p:sp>
        <p:nvSpPr>
          <p:cNvPr id="4" name="Text Placeholder 3">
            <a:extLst>
              <a:ext uri="{FF2B5EF4-FFF2-40B4-BE49-F238E27FC236}">
                <a16:creationId xmlns:a16="http://schemas.microsoft.com/office/drawing/2014/main" id="{9A2F4668-53F4-44FC-BFA0-9C4054E3EA98}"/>
              </a:ext>
            </a:extLst>
          </p:cNvPr>
          <p:cNvSpPr>
            <a:spLocks noGrp="1"/>
          </p:cNvSpPr>
          <p:nvPr>
            <p:ph type="body" sz="quarter" idx="10"/>
          </p:nvPr>
        </p:nvSpPr>
        <p:spPr/>
        <p:txBody>
          <a:bodyPr/>
          <a:lstStyle/>
          <a:p>
            <a:r>
              <a:rPr lang="en-US" dirty="0"/>
              <a:t>Code development</a:t>
            </a:r>
          </a:p>
        </p:txBody>
      </p:sp>
      <p:pic>
        <p:nvPicPr>
          <p:cNvPr id="8" name="Picture 7">
            <a:extLst>
              <a:ext uri="{FF2B5EF4-FFF2-40B4-BE49-F238E27FC236}">
                <a16:creationId xmlns:a16="http://schemas.microsoft.com/office/drawing/2014/main" id="{B5F500C1-21FB-4E44-BBEF-9E7A3F199072}"/>
              </a:ext>
            </a:extLst>
          </p:cNvPr>
          <p:cNvPicPr>
            <a:picLocks noChangeAspect="1"/>
          </p:cNvPicPr>
          <p:nvPr/>
        </p:nvPicPr>
        <p:blipFill>
          <a:blip r:embed="rId2"/>
          <a:stretch>
            <a:fillRect/>
          </a:stretch>
        </p:blipFill>
        <p:spPr>
          <a:xfrm>
            <a:off x="4620591" y="2852282"/>
            <a:ext cx="2811087" cy="3164048"/>
          </a:xfrm>
          <a:prstGeom prst="rect">
            <a:avLst/>
          </a:prstGeom>
        </p:spPr>
      </p:pic>
      <p:pic>
        <p:nvPicPr>
          <p:cNvPr id="10" name="Picture 9">
            <a:extLst>
              <a:ext uri="{FF2B5EF4-FFF2-40B4-BE49-F238E27FC236}">
                <a16:creationId xmlns:a16="http://schemas.microsoft.com/office/drawing/2014/main" id="{DCDBF6D1-5F97-42B0-B74E-EADDF0217788}"/>
              </a:ext>
            </a:extLst>
          </p:cNvPr>
          <p:cNvPicPr>
            <a:picLocks noChangeAspect="1"/>
          </p:cNvPicPr>
          <p:nvPr/>
        </p:nvPicPr>
        <p:blipFill>
          <a:blip r:embed="rId3"/>
          <a:stretch>
            <a:fillRect/>
          </a:stretch>
        </p:blipFill>
        <p:spPr>
          <a:xfrm>
            <a:off x="7591725" y="3554818"/>
            <a:ext cx="4404945" cy="1486755"/>
          </a:xfrm>
          <a:prstGeom prst="rect">
            <a:avLst/>
          </a:prstGeom>
        </p:spPr>
      </p:pic>
    </p:spTree>
    <p:extLst>
      <p:ext uri="{BB962C8B-B14F-4D97-AF65-F5344CB8AC3E}">
        <p14:creationId xmlns:p14="http://schemas.microsoft.com/office/powerpoint/2010/main" val="45904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6544-F385-4ADC-A3DD-7A71F26CF1E5}"/>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7E956569-17EA-4DA3-B9C8-934C5D773BCC}"/>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028770CB-8F98-4DEF-8549-03FFD8B78883}"/>
              </a:ext>
            </a:extLst>
          </p:cNvPr>
          <p:cNvSpPr>
            <a:spLocks noGrp="1"/>
          </p:cNvSpPr>
          <p:nvPr>
            <p:ph type="body" sz="quarter" idx="11"/>
          </p:nvPr>
        </p:nvSpPr>
        <p:spPr/>
        <p:txBody>
          <a:bodyPr/>
          <a:lstStyle/>
          <a:p>
            <a:pPr marL="342866" indent="-342866">
              <a:buFont typeface="+mj-lt"/>
              <a:buAutoNum type="arabicPeriod"/>
            </a:pPr>
            <a:r>
              <a:rPr lang="en-US" dirty="0"/>
              <a:t>Overview</a:t>
            </a:r>
          </a:p>
          <a:p>
            <a:pPr marL="342866" indent="-342866">
              <a:buFont typeface="+mj-lt"/>
              <a:buAutoNum type="arabicPeriod"/>
            </a:pPr>
            <a:r>
              <a:rPr lang="en-US" dirty="0"/>
              <a:t>Methodology</a:t>
            </a:r>
          </a:p>
        </p:txBody>
      </p:sp>
    </p:spTree>
    <p:extLst>
      <p:ext uri="{BB962C8B-B14F-4D97-AF65-F5344CB8AC3E}">
        <p14:creationId xmlns:p14="http://schemas.microsoft.com/office/powerpoint/2010/main" val="2655783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2FFEA-2045-444F-9636-98B1E78D6FF3}"/>
              </a:ext>
            </a:extLst>
          </p:cNvPr>
          <p:cNvSpPr>
            <a:spLocks noGrp="1"/>
          </p:cNvSpPr>
          <p:nvPr>
            <p:ph type="title"/>
          </p:nvPr>
        </p:nvSpPr>
        <p:spPr/>
        <p:txBody>
          <a:bodyPr/>
          <a:lstStyle/>
          <a:p>
            <a:r>
              <a:rPr lang="en-US" dirty="0"/>
              <a:t>Model integration</a:t>
            </a:r>
          </a:p>
        </p:txBody>
      </p:sp>
      <p:sp>
        <p:nvSpPr>
          <p:cNvPr id="3" name="Text Placeholder 2">
            <a:extLst>
              <a:ext uri="{FF2B5EF4-FFF2-40B4-BE49-F238E27FC236}">
                <a16:creationId xmlns:a16="http://schemas.microsoft.com/office/drawing/2014/main" id="{80D00F06-92A6-4716-B1A9-D36B76A99FC6}"/>
              </a:ext>
            </a:extLst>
          </p:cNvPr>
          <p:cNvSpPr>
            <a:spLocks noGrp="1"/>
          </p:cNvSpPr>
          <p:nvPr>
            <p:ph type="body" sz="quarter" idx="11"/>
          </p:nvPr>
        </p:nvSpPr>
        <p:spPr>
          <a:xfrm>
            <a:off x="912001" y="1620235"/>
            <a:ext cx="6326756" cy="4571405"/>
          </a:xfrm>
        </p:spPr>
        <p:txBody>
          <a:bodyPr/>
          <a:lstStyle/>
          <a:p>
            <a:r>
              <a:rPr lang="en-US" dirty="0"/>
              <a:t>Temperature assumed to be constant throughout the day and equal to temperature of the cell</a:t>
            </a:r>
          </a:p>
          <a:p>
            <a:r>
              <a:rPr lang="en-US" dirty="0"/>
              <a:t>SoC and voltage evaluation</a:t>
            </a:r>
          </a:p>
          <a:p>
            <a:pPr lvl="1">
              <a:lnSpc>
                <a:spcPct val="100000"/>
              </a:lnSpc>
            </a:pPr>
            <a:r>
              <a:rPr lang="en-US" dirty="0"/>
              <a:t>Computed every second of the day</a:t>
            </a:r>
          </a:p>
          <a:p>
            <a:pPr lvl="1">
              <a:lnSpc>
                <a:spcPct val="100000"/>
              </a:lnSpc>
            </a:pPr>
            <a:r>
              <a:rPr lang="en-US" dirty="0"/>
              <a:t>OCV and resistance values from lookup tables</a:t>
            </a:r>
          </a:p>
          <a:p>
            <a:r>
              <a:rPr lang="en-US" dirty="0"/>
              <a:t>Calendar aging</a:t>
            </a:r>
          </a:p>
          <a:p>
            <a:pPr lvl="1"/>
            <a:r>
              <a:rPr lang="en-US" dirty="0"/>
              <a:t>Computed every second of the day</a:t>
            </a:r>
          </a:p>
          <a:p>
            <a:r>
              <a:rPr lang="en-US" dirty="0"/>
              <a:t>Cycle aging and </a:t>
            </a:r>
            <a:r>
              <a:rPr lang="en-US" dirty="0" err="1"/>
              <a:t>SoR</a:t>
            </a:r>
            <a:r>
              <a:rPr lang="en-US" dirty="0"/>
              <a:t> evaluation</a:t>
            </a:r>
          </a:p>
          <a:p>
            <a:pPr lvl="1"/>
            <a:r>
              <a:rPr lang="en-US" dirty="0"/>
              <a:t>Computed at EOD</a:t>
            </a:r>
          </a:p>
          <a:p>
            <a:pPr lvl="1"/>
            <a:r>
              <a:rPr lang="en-US" dirty="0"/>
              <a:t>Peaks and valleys in SoC profile for the day used to extract avg. soc, c-rate and other parameters for stress model</a:t>
            </a:r>
          </a:p>
        </p:txBody>
      </p:sp>
      <p:sp>
        <p:nvSpPr>
          <p:cNvPr id="4" name="Text Placeholder 3">
            <a:extLst>
              <a:ext uri="{FF2B5EF4-FFF2-40B4-BE49-F238E27FC236}">
                <a16:creationId xmlns:a16="http://schemas.microsoft.com/office/drawing/2014/main" id="{1238EE58-8CB4-4C71-9164-537ED3E4E174}"/>
              </a:ext>
            </a:extLst>
          </p:cNvPr>
          <p:cNvSpPr>
            <a:spLocks noGrp="1"/>
          </p:cNvSpPr>
          <p:nvPr>
            <p:ph type="body" sz="quarter" idx="10"/>
          </p:nvPr>
        </p:nvSpPr>
        <p:spPr/>
        <p:txBody>
          <a:bodyPr/>
          <a:lstStyle/>
          <a:p>
            <a:r>
              <a:rPr lang="en-US" dirty="0"/>
              <a:t>Code development</a:t>
            </a:r>
          </a:p>
        </p:txBody>
      </p:sp>
      <p:pic>
        <p:nvPicPr>
          <p:cNvPr id="11" name="Picture 10">
            <a:extLst>
              <a:ext uri="{FF2B5EF4-FFF2-40B4-BE49-F238E27FC236}">
                <a16:creationId xmlns:a16="http://schemas.microsoft.com/office/drawing/2014/main" id="{2E47FA20-62E3-4B8C-8B35-62C1D2A30F28}"/>
              </a:ext>
            </a:extLst>
          </p:cNvPr>
          <p:cNvPicPr>
            <a:picLocks noChangeAspect="1"/>
          </p:cNvPicPr>
          <p:nvPr/>
        </p:nvPicPr>
        <p:blipFill rotWithShape="1">
          <a:blip r:embed="rId2"/>
          <a:srcRect l="11798" t="45004" r="7701"/>
          <a:stretch/>
        </p:blipFill>
        <p:spPr>
          <a:xfrm>
            <a:off x="8137828" y="4579943"/>
            <a:ext cx="3622173" cy="1680327"/>
          </a:xfrm>
          <a:prstGeom prst="rect">
            <a:avLst/>
          </a:prstGeom>
        </p:spPr>
      </p:pic>
      <p:sp>
        <p:nvSpPr>
          <p:cNvPr id="12" name="Rectangle 11">
            <a:extLst>
              <a:ext uri="{FF2B5EF4-FFF2-40B4-BE49-F238E27FC236}">
                <a16:creationId xmlns:a16="http://schemas.microsoft.com/office/drawing/2014/main" id="{B930F69F-BDEA-49E8-A5B2-90619CF209A9}"/>
              </a:ext>
            </a:extLst>
          </p:cNvPr>
          <p:cNvSpPr/>
          <p:nvPr/>
        </p:nvSpPr>
        <p:spPr>
          <a:xfrm>
            <a:off x="8204929" y="5924748"/>
            <a:ext cx="3487968" cy="275403"/>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ln>
            </a:endParaRPr>
          </a:p>
        </p:txBody>
      </p:sp>
      <p:pic>
        <p:nvPicPr>
          <p:cNvPr id="14" name="Picture 13">
            <a:extLst>
              <a:ext uri="{FF2B5EF4-FFF2-40B4-BE49-F238E27FC236}">
                <a16:creationId xmlns:a16="http://schemas.microsoft.com/office/drawing/2014/main" id="{AA623CB7-1494-42CC-A7A2-0D2FC9C484A3}"/>
              </a:ext>
            </a:extLst>
          </p:cNvPr>
          <p:cNvPicPr>
            <a:picLocks noChangeAspect="1"/>
          </p:cNvPicPr>
          <p:nvPr/>
        </p:nvPicPr>
        <p:blipFill>
          <a:blip r:embed="rId3"/>
          <a:stretch>
            <a:fillRect/>
          </a:stretch>
        </p:blipFill>
        <p:spPr>
          <a:xfrm>
            <a:off x="7444144" y="1858331"/>
            <a:ext cx="4315857" cy="455956"/>
          </a:xfrm>
          <a:prstGeom prst="rect">
            <a:avLst/>
          </a:prstGeom>
        </p:spPr>
      </p:pic>
      <p:pic>
        <p:nvPicPr>
          <p:cNvPr id="16" name="Picture 15">
            <a:extLst>
              <a:ext uri="{FF2B5EF4-FFF2-40B4-BE49-F238E27FC236}">
                <a16:creationId xmlns:a16="http://schemas.microsoft.com/office/drawing/2014/main" id="{2512A79B-616F-4500-B2B1-A9BCEF526B87}"/>
              </a:ext>
            </a:extLst>
          </p:cNvPr>
          <p:cNvPicPr>
            <a:picLocks noChangeAspect="1"/>
          </p:cNvPicPr>
          <p:nvPr/>
        </p:nvPicPr>
        <p:blipFill rotWithShape="1">
          <a:blip r:embed="rId4"/>
          <a:srcRect t="40805"/>
          <a:stretch/>
        </p:blipFill>
        <p:spPr>
          <a:xfrm>
            <a:off x="6575322" y="3615205"/>
            <a:ext cx="5184679" cy="563896"/>
          </a:xfrm>
          <a:prstGeom prst="rect">
            <a:avLst/>
          </a:prstGeom>
        </p:spPr>
      </p:pic>
      <p:sp>
        <p:nvSpPr>
          <p:cNvPr id="9" name="Rectangle 8">
            <a:extLst>
              <a:ext uri="{FF2B5EF4-FFF2-40B4-BE49-F238E27FC236}">
                <a16:creationId xmlns:a16="http://schemas.microsoft.com/office/drawing/2014/main" id="{E74417E0-B4B7-4719-895D-E3CCDC51C3D7}"/>
              </a:ext>
            </a:extLst>
          </p:cNvPr>
          <p:cNvSpPr/>
          <p:nvPr/>
        </p:nvSpPr>
        <p:spPr>
          <a:xfrm>
            <a:off x="6644782" y="3859406"/>
            <a:ext cx="2449266" cy="125819"/>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6350">
                <a:solidFill>
                  <a:schemeClr val="tx1"/>
                </a:solidFill>
              </a:ln>
            </a:endParaRPr>
          </a:p>
        </p:txBody>
      </p:sp>
      <p:pic>
        <p:nvPicPr>
          <p:cNvPr id="18" name="Picture 17">
            <a:extLst>
              <a:ext uri="{FF2B5EF4-FFF2-40B4-BE49-F238E27FC236}">
                <a16:creationId xmlns:a16="http://schemas.microsoft.com/office/drawing/2014/main" id="{9632B099-A360-4DA3-954D-2C0054FC54DA}"/>
              </a:ext>
            </a:extLst>
          </p:cNvPr>
          <p:cNvPicPr>
            <a:picLocks noChangeAspect="1"/>
          </p:cNvPicPr>
          <p:nvPr/>
        </p:nvPicPr>
        <p:blipFill>
          <a:blip r:embed="rId5"/>
          <a:stretch>
            <a:fillRect/>
          </a:stretch>
        </p:blipFill>
        <p:spPr>
          <a:xfrm>
            <a:off x="7135884" y="2751563"/>
            <a:ext cx="4624117" cy="441539"/>
          </a:xfrm>
          <a:prstGeom prst="rect">
            <a:avLst/>
          </a:prstGeom>
        </p:spPr>
      </p:pic>
    </p:spTree>
    <p:extLst>
      <p:ext uri="{BB962C8B-B14F-4D97-AF65-F5344CB8AC3E}">
        <p14:creationId xmlns:p14="http://schemas.microsoft.com/office/powerpoint/2010/main" val="172863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EA69-586E-4771-A86C-7350BB99189D}"/>
              </a:ext>
            </a:extLst>
          </p:cNvPr>
          <p:cNvSpPr>
            <a:spLocks noGrp="1"/>
          </p:cNvSpPr>
          <p:nvPr>
            <p:ph type="title"/>
          </p:nvPr>
        </p:nvSpPr>
        <p:spPr/>
        <p:txBody>
          <a:bodyPr/>
          <a:lstStyle/>
          <a:p>
            <a:r>
              <a:rPr lang="en-US" dirty="0"/>
              <a:t>Technical aspects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824DCF9-841B-4850-9F5A-0FDA7452EB67}"/>
                  </a:ext>
                </a:extLst>
              </p:cNvPr>
              <p:cNvSpPr>
                <a:spLocks noGrp="1"/>
              </p:cNvSpPr>
              <p:nvPr>
                <p:ph type="body" sz="quarter" idx="11"/>
              </p:nvPr>
            </p:nvSpPr>
            <p:spPr>
              <a:xfrm>
                <a:off x="912001" y="1620235"/>
                <a:ext cx="5396028" cy="4571405"/>
              </a:xfrm>
            </p:spPr>
            <p:txBody>
              <a:bodyPr/>
              <a:lstStyle/>
              <a:p>
                <a14:m>
                  <m:oMath xmlns:m="http://schemas.openxmlformats.org/officeDocument/2006/math">
                    <m:r>
                      <a:rPr lang="en-US" b="0" i="1" smtClean="0">
                        <a:latin typeface="Cambria Math" panose="02040503050406030204" pitchFamily="18" charset="0"/>
                      </a:rPr>
                      <m:t>𝑑𝑒𝑔</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𝑎𝑑𝑑</m:t>
                        </m:r>
                      </m:sub>
                    </m:sSub>
                    <m:r>
                      <a:rPr lang="en-US" b="0" i="1" smtClean="0">
                        <a:latin typeface="Cambria Math" panose="02040503050406030204" pitchFamily="18" charset="0"/>
                      </a:rPr>
                      <m:t>=</m:t>
                    </m:r>
                    <m:r>
                      <a:rPr lang="en-US" b="0" i="1" smtClean="0">
                        <a:latin typeface="Cambria Math" panose="02040503050406030204" pitchFamily="18" charset="0"/>
                      </a:rPr>
                      <m:t>𝑑𝑒𝑔</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𝑣</m:t>
                        </m:r>
                        <m:r>
                          <a:rPr lang="en-US" b="0" i="1" smtClean="0">
                            <a:latin typeface="Cambria Math" panose="02040503050406030204" pitchFamily="18" charset="0"/>
                          </a:rPr>
                          <m:t>2</m:t>
                        </m:r>
                        <m:r>
                          <a:rPr lang="en-US" b="0" i="1" smtClean="0">
                            <a:latin typeface="Cambria Math" panose="02040503050406030204" pitchFamily="18" charset="0"/>
                          </a:rPr>
                          <m:t>𝑔</m:t>
                        </m:r>
                      </m:sub>
                    </m:sSub>
                    <m:r>
                      <a:rPr lang="en-US" b="0" i="1" smtClean="0">
                        <a:latin typeface="Cambria Math" panose="02040503050406030204" pitchFamily="18" charset="0"/>
                      </a:rPr>
                      <m:t>−</m:t>
                    </m:r>
                    <m:r>
                      <a:rPr lang="en-US" b="0" i="1" smtClean="0">
                        <a:latin typeface="Cambria Math" panose="02040503050406030204" pitchFamily="18" charset="0"/>
                      </a:rPr>
                      <m:t>𝑑𝑒𝑔</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𝑟𝑒𝑓</m:t>
                        </m:r>
                      </m:sub>
                    </m:sSub>
                  </m:oMath>
                </a14:m>
                <a:endParaRPr lang="en-US" b="0" dirty="0"/>
              </a:p>
              <a:p>
                <a:pPr lvl="1"/>
                <a14:m>
                  <m:oMath xmlns:m="http://schemas.openxmlformats.org/officeDocument/2006/math">
                    <m:r>
                      <a:rPr lang="en-US" b="0" i="1" smtClean="0">
                        <a:latin typeface="Cambria Math" panose="02040503050406030204" pitchFamily="18" charset="0"/>
                      </a:rPr>
                      <m:t>𝑑𝑒𝑔</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𝑎𝑑𝑑</m:t>
                        </m:r>
                      </m:sub>
                    </m:sSub>
                  </m:oMath>
                </a14:m>
                <a:r>
                  <a:rPr lang="en-US" b="0" dirty="0"/>
                  <a:t> = additional degradation due to V2G</a:t>
                </a:r>
              </a:p>
              <a:p>
                <a:pPr lvl="1"/>
                <a14:m>
                  <m:oMath xmlns:m="http://schemas.openxmlformats.org/officeDocument/2006/math">
                    <m:r>
                      <a:rPr lang="en-US" b="0" i="1" smtClean="0">
                        <a:latin typeface="Cambria Math" panose="02040503050406030204" pitchFamily="18" charset="0"/>
                      </a:rPr>
                      <m:t>𝑑𝑒𝑔</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𝑣</m:t>
                        </m:r>
                        <m:r>
                          <a:rPr lang="en-US" b="0" i="1" smtClean="0">
                            <a:latin typeface="Cambria Math" panose="02040503050406030204" pitchFamily="18" charset="0"/>
                          </a:rPr>
                          <m:t>2</m:t>
                        </m:r>
                        <m:r>
                          <a:rPr lang="en-US" b="0" i="1" smtClean="0">
                            <a:latin typeface="Cambria Math" panose="02040503050406030204" pitchFamily="18" charset="0"/>
                          </a:rPr>
                          <m:t>𝑔</m:t>
                        </m:r>
                      </m:sub>
                    </m:sSub>
                  </m:oMath>
                </a14:m>
                <a:r>
                  <a:rPr lang="en-US" b="0" dirty="0"/>
                  <a:t> = total degradation due to V2G</a:t>
                </a:r>
              </a:p>
              <a:p>
                <a:pPr lvl="1"/>
                <a14:m>
                  <m:oMath xmlns:m="http://schemas.openxmlformats.org/officeDocument/2006/math">
                    <m:r>
                      <a:rPr lang="en-US" b="0" i="1" smtClean="0">
                        <a:latin typeface="Cambria Math" panose="02040503050406030204" pitchFamily="18" charset="0"/>
                      </a:rPr>
                      <m:t>𝑑𝑒𝑔</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𝑟𝑒𝑓</m:t>
                        </m:r>
                      </m:sub>
                    </m:sSub>
                  </m:oMath>
                </a14:m>
                <a:r>
                  <a:rPr lang="en-US" b="0" dirty="0"/>
                  <a:t> = total degradation in reference case</a:t>
                </a:r>
              </a:p>
              <a:p>
                <a:r>
                  <a:rPr lang="en-US" dirty="0"/>
                  <a:t>Battery SoC limitations should not be exceeded</a:t>
                </a:r>
              </a:p>
              <a:p>
                <a:r>
                  <a:rPr lang="en-US" dirty="0"/>
                  <a:t>Battery voltage limitations should not be exceeded</a:t>
                </a:r>
              </a:p>
              <a:p>
                <a:r>
                  <a:rPr lang="en-US" dirty="0"/>
                  <a:t>Amount of V2G service provision that does not allow unfulfillment</a:t>
                </a:r>
              </a:p>
              <a:p>
                <a:endParaRPr lang="en-US" dirty="0"/>
              </a:p>
            </p:txBody>
          </p:sp>
        </mc:Choice>
        <mc:Fallback xmlns="">
          <p:sp>
            <p:nvSpPr>
              <p:cNvPr id="3" name="Text Placeholder 2">
                <a:extLst>
                  <a:ext uri="{FF2B5EF4-FFF2-40B4-BE49-F238E27FC236}">
                    <a16:creationId xmlns:a16="http://schemas.microsoft.com/office/drawing/2014/main" id="{5824DCF9-841B-4850-9F5A-0FDA7452EB67}"/>
                  </a:ext>
                </a:extLst>
              </p:cNvPr>
              <p:cNvSpPr>
                <a:spLocks noGrp="1" noRot="1" noChangeAspect="1" noMove="1" noResize="1" noEditPoints="1" noAdjustHandles="1" noChangeArrowheads="1" noChangeShapeType="1" noTextEdit="1"/>
              </p:cNvSpPr>
              <p:nvPr>
                <p:ph type="body" sz="quarter" idx="11"/>
              </p:nvPr>
            </p:nvSpPr>
            <p:spPr>
              <a:xfrm>
                <a:off x="912001" y="1620235"/>
                <a:ext cx="5396028" cy="4571405"/>
              </a:xfrm>
              <a:blipFill>
                <a:blip r:embed="rId2"/>
                <a:stretch>
                  <a:fillRect l="-2712" t="-93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E8FC85F-0CFB-4B07-8DCA-1CE1F1DB292E}"/>
              </a:ext>
            </a:extLst>
          </p:cNvPr>
          <p:cNvSpPr>
            <a:spLocks noGrp="1"/>
          </p:cNvSpPr>
          <p:nvPr>
            <p:ph type="body" sz="quarter" idx="10"/>
          </p:nvPr>
        </p:nvSpPr>
        <p:spPr/>
        <p:txBody>
          <a:bodyPr/>
          <a:lstStyle/>
          <a:p>
            <a:r>
              <a:rPr lang="en-US" dirty="0"/>
              <a:t>Methodology</a:t>
            </a:r>
          </a:p>
        </p:txBody>
      </p:sp>
      <p:pic>
        <p:nvPicPr>
          <p:cNvPr id="6" name="Picture 5" descr="Chart&#10;&#10;Description automatically generated">
            <a:extLst>
              <a:ext uri="{FF2B5EF4-FFF2-40B4-BE49-F238E27FC236}">
                <a16:creationId xmlns:a16="http://schemas.microsoft.com/office/drawing/2014/main" id="{B43EBB84-82B5-4C4A-A858-8E120BBD5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2288" y="3654301"/>
            <a:ext cx="3552984" cy="2368657"/>
          </a:xfrm>
          <a:prstGeom prst="rect">
            <a:avLst/>
          </a:prstGeom>
        </p:spPr>
      </p:pic>
      <p:pic>
        <p:nvPicPr>
          <p:cNvPr id="7" name="Picture 6" descr="Chart, line chart&#10;&#10;Description automatically generated">
            <a:extLst>
              <a:ext uri="{FF2B5EF4-FFF2-40B4-BE49-F238E27FC236}">
                <a16:creationId xmlns:a16="http://schemas.microsoft.com/office/drawing/2014/main" id="{0E3A921D-95F5-45C5-B26A-BC3545F73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5949" y="1684316"/>
            <a:ext cx="2617025" cy="1744684"/>
          </a:xfrm>
          <a:prstGeom prst="rect">
            <a:avLst/>
          </a:prstGeom>
        </p:spPr>
      </p:pic>
      <p:pic>
        <p:nvPicPr>
          <p:cNvPr id="8" name="Picture 7" descr="Chart, line chart&#10;&#10;Description automatically generated">
            <a:extLst>
              <a:ext uri="{FF2B5EF4-FFF2-40B4-BE49-F238E27FC236}">
                <a16:creationId xmlns:a16="http://schemas.microsoft.com/office/drawing/2014/main" id="{6B215EA3-0456-45E3-8C80-18A8FCFB3C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6689" y="1684317"/>
            <a:ext cx="2617026" cy="1744684"/>
          </a:xfrm>
          <a:prstGeom prst="rect">
            <a:avLst/>
          </a:prstGeom>
        </p:spPr>
      </p:pic>
      <p:cxnSp>
        <p:nvCxnSpPr>
          <p:cNvPr id="10" name="Straight Connector 9">
            <a:extLst>
              <a:ext uri="{FF2B5EF4-FFF2-40B4-BE49-F238E27FC236}">
                <a16:creationId xmlns:a16="http://schemas.microsoft.com/office/drawing/2014/main" id="{9D65D24D-4B88-4A4A-A31E-819FA009F857}"/>
              </a:ext>
            </a:extLst>
          </p:cNvPr>
          <p:cNvCxnSpPr>
            <a:stCxn id="7" idx="3"/>
          </p:cNvCxnSpPr>
          <p:nvPr/>
        </p:nvCxnSpPr>
        <p:spPr>
          <a:xfrm flipV="1">
            <a:off x="9142975" y="2556657"/>
            <a:ext cx="217921" cy="1"/>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009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EA69-586E-4771-A86C-7350BB99189D}"/>
              </a:ext>
            </a:extLst>
          </p:cNvPr>
          <p:cNvSpPr>
            <a:spLocks noGrp="1"/>
          </p:cNvSpPr>
          <p:nvPr>
            <p:ph type="title"/>
          </p:nvPr>
        </p:nvSpPr>
        <p:spPr/>
        <p:txBody>
          <a:bodyPr/>
          <a:lstStyle/>
          <a:p>
            <a:r>
              <a:rPr lang="en-US" dirty="0"/>
              <a:t>Technical aspects</a:t>
            </a:r>
          </a:p>
        </p:txBody>
      </p:sp>
      <p:sp>
        <p:nvSpPr>
          <p:cNvPr id="3" name="Text Placeholder 2">
            <a:extLst>
              <a:ext uri="{FF2B5EF4-FFF2-40B4-BE49-F238E27FC236}">
                <a16:creationId xmlns:a16="http://schemas.microsoft.com/office/drawing/2014/main" id="{5824DCF9-841B-4850-9F5A-0FDA7452EB67}"/>
              </a:ext>
            </a:extLst>
          </p:cNvPr>
          <p:cNvSpPr>
            <a:spLocks noGrp="1"/>
          </p:cNvSpPr>
          <p:nvPr>
            <p:ph type="body" sz="quarter" idx="11"/>
          </p:nvPr>
        </p:nvSpPr>
        <p:spPr/>
        <p:txBody>
          <a:bodyPr/>
          <a:lstStyle/>
          <a:p>
            <a:endParaRPr lang="en-US" dirty="0"/>
          </a:p>
        </p:txBody>
      </p:sp>
      <p:sp>
        <p:nvSpPr>
          <p:cNvPr id="4" name="Text Placeholder 3">
            <a:extLst>
              <a:ext uri="{FF2B5EF4-FFF2-40B4-BE49-F238E27FC236}">
                <a16:creationId xmlns:a16="http://schemas.microsoft.com/office/drawing/2014/main" id="{EE8FC85F-0CFB-4B07-8DCA-1CE1F1DB292E}"/>
              </a:ext>
            </a:extLst>
          </p:cNvPr>
          <p:cNvSpPr>
            <a:spLocks noGrp="1"/>
          </p:cNvSpPr>
          <p:nvPr>
            <p:ph type="body" sz="quarter" idx="10"/>
          </p:nvPr>
        </p:nvSpPr>
        <p:spPr/>
        <p:txBody>
          <a:bodyPr/>
          <a:lstStyle/>
          <a:p>
            <a:r>
              <a:rPr lang="en-US" dirty="0"/>
              <a:t>Methodology</a:t>
            </a:r>
          </a:p>
        </p:txBody>
      </p:sp>
      <p:graphicFrame>
        <p:nvGraphicFramePr>
          <p:cNvPr id="11" name="Table 6">
            <a:extLst>
              <a:ext uri="{FF2B5EF4-FFF2-40B4-BE49-F238E27FC236}">
                <a16:creationId xmlns:a16="http://schemas.microsoft.com/office/drawing/2014/main" id="{E666A0A2-4B6D-433C-8560-5FD1A1110EA7}"/>
              </a:ext>
            </a:extLst>
          </p:cNvPr>
          <p:cNvGraphicFramePr>
            <a:graphicFrameLocks noGrp="1"/>
          </p:cNvGraphicFramePr>
          <p:nvPr/>
        </p:nvGraphicFramePr>
        <p:xfrm>
          <a:off x="1913544" y="1381390"/>
          <a:ext cx="8844911" cy="2999532"/>
        </p:xfrm>
        <a:graphic>
          <a:graphicData uri="http://schemas.openxmlformats.org/drawingml/2006/table">
            <a:tbl>
              <a:tblPr firstRow="1" bandRow="1">
                <a:tableStyleId>{5C22544A-7EE6-4342-B048-85BDC9FD1C3A}</a:tableStyleId>
              </a:tblPr>
              <a:tblGrid>
                <a:gridCol w="5883985">
                  <a:extLst>
                    <a:ext uri="{9D8B030D-6E8A-4147-A177-3AD203B41FA5}">
                      <a16:colId xmlns:a16="http://schemas.microsoft.com/office/drawing/2014/main" val="3969321287"/>
                    </a:ext>
                  </a:extLst>
                </a:gridCol>
                <a:gridCol w="1987932">
                  <a:extLst>
                    <a:ext uri="{9D8B030D-6E8A-4147-A177-3AD203B41FA5}">
                      <a16:colId xmlns:a16="http://schemas.microsoft.com/office/drawing/2014/main" val="413829571"/>
                    </a:ext>
                  </a:extLst>
                </a:gridCol>
                <a:gridCol w="972994">
                  <a:extLst>
                    <a:ext uri="{9D8B030D-6E8A-4147-A177-3AD203B41FA5}">
                      <a16:colId xmlns:a16="http://schemas.microsoft.com/office/drawing/2014/main" val="1131972190"/>
                    </a:ext>
                  </a:extLst>
                </a:gridCol>
              </a:tblGrid>
              <a:tr h="365712">
                <a:tc>
                  <a:txBody>
                    <a:bodyPr/>
                    <a:lstStyle/>
                    <a:p>
                      <a:pPr algn="ctr"/>
                      <a:r>
                        <a:rPr lang="en-US" sz="1800" dirty="0"/>
                        <a:t>Parameter</a:t>
                      </a:r>
                    </a:p>
                  </a:txBody>
                  <a:tcPr marL="91428" marR="91428" marT="45714" marB="45714"/>
                </a:tc>
                <a:tc>
                  <a:txBody>
                    <a:bodyPr/>
                    <a:lstStyle/>
                    <a:p>
                      <a:pPr algn="ctr"/>
                      <a:r>
                        <a:rPr lang="en-US" sz="1800" dirty="0"/>
                        <a:t>Value</a:t>
                      </a:r>
                    </a:p>
                  </a:txBody>
                  <a:tcPr marL="91428" marR="91428" marT="45714" marB="45714"/>
                </a:tc>
                <a:tc>
                  <a:txBody>
                    <a:bodyPr/>
                    <a:lstStyle/>
                    <a:p>
                      <a:pPr algn="ctr"/>
                      <a:r>
                        <a:rPr lang="en-US" sz="1800" dirty="0"/>
                        <a:t>Unit</a:t>
                      </a:r>
                    </a:p>
                  </a:txBody>
                  <a:tcPr marL="91428" marR="91428" marT="45714" marB="45714"/>
                </a:tc>
                <a:extLst>
                  <a:ext uri="{0D108BD9-81ED-4DB2-BD59-A6C34878D82A}">
                    <a16:rowId xmlns:a16="http://schemas.microsoft.com/office/drawing/2014/main" val="3533804936"/>
                  </a:ext>
                </a:extLst>
              </a:tr>
              <a:tr h="329223">
                <a:tc>
                  <a:txBody>
                    <a:bodyPr/>
                    <a:lstStyle/>
                    <a:p>
                      <a:pPr algn="ctr">
                        <a:lnSpc>
                          <a:spcPct val="107000"/>
                        </a:lnSpc>
                        <a:spcAft>
                          <a:spcPts val="800"/>
                        </a:spcAft>
                      </a:pPr>
                      <a:r>
                        <a:rPr lang="en-US" sz="1800" b="0" dirty="0">
                          <a:effectLst/>
                        </a:rPr>
                        <a:t>EV considered</a:t>
                      </a:r>
                      <a:endParaRPr lang="en-US" sz="1800" b="0" dirty="0">
                        <a:effectLst/>
                        <a:latin typeface="Calibri" panose="020F0502020204030204" pitchFamily="34" charset="0"/>
                        <a:ea typeface="+mn-ea"/>
                        <a:cs typeface="Arial" panose="020B0604020202020204" pitchFamily="34" charset="0"/>
                      </a:endParaRPr>
                    </a:p>
                  </a:txBody>
                  <a:tcPr marL="68571" marR="68571" marT="0" marB="0" anchor="ctr"/>
                </a:tc>
                <a:tc>
                  <a:txBody>
                    <a:bodyPr/>
                    <a:lstStyle/>
                    <a:p>
                      <a:pPr algn="ctr">
                        <a:lnSpc>
                          <a:spcPct val="107000"/>
                        </a:lnSpc>
                        <a:spcAft>
                          <a:spcPts val="800"/>
                        </a:spcAft>
                      </a:pPr>
                      <a:r>
                        <a:rPr lang="en-US" sz="1800" dirty="0">
                          <a:effectLst/>
                        </a:rPr>
                        <a:t>Renault Zoe (2020)</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tc>
                <a:tc>
                  <a:txBody>
                    <a:bodyPr/>
                    <a:lstStyle/>
                    <a:p>
                      <a:pPr algn="ctr">
                        <a:lnSpc>
                          <a:spcPct val="107000"/>
                        </a:lnSpc>
                        <a:spcAft>
                          <a:spcPts val="800"/>
                        </a:spcAft>
                      </a:pPr>
                      <a:r>
                        <a:rPr lang="en-US" sz="1800">
                          <a:effectLst/>
                        </a:rPr>
                        <a:t>-</a:t>
                      </a:r>
                      <a:endParaRPr lang="en-US" sz="1800">
                        <a:effectLst/>
                        <a:latin typeface="Calibri" panose="020F0502020204030204" pitchFamily="34" charset="0"/>
                        <a:ea typeface="+mn-ea"/>
                        <a:cs typeface="Arial" panose="020B0604020202020204" pitchFamily="34" charset="0"/>
                      </a:endParaRPr>
                    </a:p>
                  </a:txBody>
                  <a:tcPr marL="68571" marR="68571" marT="0" marB="0" anchor="ctr"/>
                </a:tc>
                <a:extLst>
                  <a:ext uri="{0D108BD9-81ED-4DB2-BD59-A6C34878D82A}">
                    <a16:rowId xmlns:a16="http://schemas.microsoft.com/office/drawing/2014/main" val="1713353026"/>
                  </a:ext>
                </a:extLst>
              </a:tr>
              <a:tr h="329223">
                <a:tc>
                  <a:txBody>
                    <a:bodyPr/>
                    <a:lstStyle/>
                    <a:p>
                      <a:pPr algn="ctr">
                        <a:lnSpc>
                          <a:spcPct val="107000"/>
                        </a:lnSpc>
                        <a:spcAft>
                          <a:spcPts val="800"/>
                        </a:spcAft>
                      </a:pPr>
                      <a:r>
                        <a:rPr lang="en-US" sz="1800" b="0" dirty="0">
                          <a:effectLst/>
                        </a:rPr>
                        <a:t>Kerb weight</a:t>
                      </a:r>
                      <a:endParaRPr lang="en-US" sz="1800" b="0" dirty="0">
                        <a:effectLst/>
                        <a:latin typeface="Calibri" panose="020F0502020204030204" pitchFamily="34" charset="0"/>
                        <a:ea typeface="+mn-ea"/>
                        <a:cs typeface="Arial" panose="020B0604020202020204" pitchFamily="34" charset="0"/>
                      </a:endParaRPr>
                    </a:p>
                  </a:txBody>
                  <a:tcPr marL="68571" marR="68571" marT="0" marB="0" anchor="ctr"/>
                </a:tc>
                <a:tc>
                  <a:txBody>
                    <a:bodyPr/>
                    <a:lstStyle/>
                    <a:p>
                      <a:pPr algn="ctr">
                        <a:lnSpc>
                          <a:spcPct val="107000"/>
                        </a:lnSpc>
                        <a:spcAft>
                          <a:spcPts val="800"/>
                        </a:spcAft>
                      </a:pPr>
                      <a:r>
                        <a:rPr lang="en-US" sz="1800" dirty="0">
                          <a:effectLst/>
                        </a:rPr>
                        <a:t>1563</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tc>
                <a:tc>
                  <a:txBody>
                    <a:bodyPr/>
                    <a:lstStyle/>
                    <a:p>
                      <a:pPr algn="ctr">
                        <a:lnSpc>
                          <a:spcPct val="107000"/>
                        </a:lnSpc>
                        <a:spcAft>
                          <a:spcPts val="800"/>
                        </a:spcAft>
                      </a:pPr>
                      <a:r>
                        <a:rPr lang="en-US" sz="1800">
                          <a:effectLst/>
                        </a:rPr>
                        <a:t>kgs</a:t>
                      </a:r>
                      <a:endParaRPr lang="en-US" sz="1800">
                        <a:effectLst/>
                        <a:latin typeface="Calibri" panose="020F0502020204030204" pitchFamily="34" charset="0"/>
                        <a:ea typeface="+mn-ea"/>
                        <a:cs typeface="Arial" panose="020B0604020202020204" pitchFamily="34" charset="0"/>
                      </a:endParaRPr>
                    </a:p>
                  </a:txBody>
                  <a:tcPr marL="68571" marR="68571" marT="0" marB="0" anchor="ctr"/>
                </a:tc>
                <a:extLst>
                  <a:ext uri="{0D108BD9-81ED-4DB2-BD59-A6C34878D82A}">
                    <a16:rowId xmlns:a16="http://schemas.microsoft.com/office/drawing/2014/main" val="628602403"/>
                  </a:ext>
                </a:extLst>
              </a:tr>
              <a:tr h="329223">
                <a:tc>
                  <a:txBody>
                    <a:bodyPr/>
                    <a:lstStyle/>
                    <a:p>
                      <a:pPr algn="ctr">
                        <a:lnSpc>
                          <a:spcPct val="107000"/>
                        </a:lnSpc>
                        <a:spcAft>
                          <a:spcPts val="800"/>
                        </a:spcAft>
                      </a:pPr>
                      <a:r>
                        <a:rPr lang="en-US" sz="1800" b="0" dirty="0">
                          <a:effectLst/>
                        </a:rPr>
                        <a:t>Battery capacity</a:t>
                      </a:r>
                      <a:endParaRPr lang="en-US" sz="1800" b="0" dirty="0">
                        <a:effectLst/>
                        <a:latin typeface="Calibri" panose="020F0502020204030204" pitchFamily="34" charset="0"/>
                        <a:ea typeface="+mn-ea"/>
                        <a:cs typeface="Arial" panose="020B0604020202020204" pitchFamily="34" charset="0"/>
                      </a:endParaRPr>
                    </a:p>
                  </a:txBody>
                  <a:tcPr marL="68571" marR="68571" marT="0" marB="0" anchor="ctr">
                    <a:lnB w="12700" cap="flat" cmpd="sng" algn="ctr">
                      <a:noFill/>
                      <a:prstDash val="solid"/>
                      <a:round/>
                      <a:headEnd type="none" w="med" len="med"/>
                      <a:tailEnd type="none" w="med" len="med"/>
                    </a:lnB>
                  </a:tcPr>
                </a:tc>
                <a:tc>
                  <a:txBody>
                    <a:bodyPr/>
                    <a:lstStyle/>
                    <a:p>
                      <a:pPr algn="ctr">
                        <a:lnSpc>
                          <a:spcPct val="107000"/>
                        </a:lnSpc>
                        <a:spcAft>
                          <a:spcPts val="800"/>
                        </a:spcAft>
                      </a:pPr>
                      <a:r>
                        <a:rPr lang="en-US" sz="1800" dirty="0">
                          <a:effectLst/>
                        </a:rPr>
                        <a:t>52</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lnB w="12700" cap="flat" cmpd="sng" algn="ctr">
                      <a:noFill/>
                      <a:prstDash val="solid"/>
                      <a:round/>
                      <a:headEnd type="none" w="med" len="med"/>
                      <a:tailEnd type="none" w="med" len="med"/>
                    </a:lnB>
                  </a:tcPr>
                </a:tc>
                <a:tc>
                  <a:txBody>
                    <a:bodyPr/>
                    <a:lstStyle/>
                    <a:p>
                      <a:pPr algn="ctr">
                        <a:lnSpc>
                          <a:spcPct val="107000"/>
                        </a:lnSpc>
                        <a:spcAft>
                          <a:spcPts val="800"/>
                        </a:spcAft>
                      </a:pPr>
                      <a:r>
                        <a:rPr lang="en-US" sz="1800" dirty="0">
                          <a:effectLst/>
                        </a:rPr>
                        <a:t>kWh</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lnB w="12700" cap="flat" cmpd="sng" algn="ctr">
                      <a:noFill/>
                      <a:prstDash val="solid"/>
                      <a:round/>
                      <a:headEnd type="none" w="med" len="med"/>
                      <a:tailEnd type="none" w="med" len="med"/>
                    </a:lnB>
                  </a:tcPr>
                </a:tc>
                <a:extLst>
                  <a:ext uri="{0D108BD9-81ED-4DB2-BD59-A6C34878D82A}">
                    <a16:rowId xmlns:a16="http://schemas.microsoft.com/office/drawing/2014/main" val="3944878337"/>
                  </a:ext>
                </a:extLst>
              </a:tr>
              <a:tr h="329223">
                <a:tc>
                  <a:txBody>
                    <a:bodyPr/>
                    <a:lstStyle/>
                    <a:p>
                      <a:pPr algn="ctr">
                        <a:lnSpc>
                          <a:spcPct val="107000"/>
                        </a:lnSpc>
                        <a:spcAft>
                          <a:spcPts val="800"/>
                        </a:spcAft>
                      </a:pPr>
                      <a:r>
                        <a:rPr lang="en-US" sz="1800" b="0" dirty="0">
                          <a:effectLst/>
                        </a:rPr>
                        <a:t>Drag coefficient</a:t>
                      </a:r>
                      <a:endParaRPr lang="en-US" sz="1800" b="0" dirty="0">
                        <a:effectLst/>
                        <a:latin typeface="Calibri" panose="020F0502020204030204" pitchFamily="34" charset="0"/>
                        <a:ea typeface="+mn-ea"/>
                        <a:cs typeface="Arial" panose="020B0604020202020204" pitchFamily="34" charset="0"/>
                      </a:endParaRPr>
                    </a:p>
                  </a:txBody>
                  <a:tcPr marL="68571" marR="68571" marT="0"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dirty="0">
                          <a:effectLst/>
                        </a:rPr>
                        <a:t>0.29</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US" sz="1800" dirty="0">
                          <a:effectLst/>
                        </a:rPr>
                        <a:t>-</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5438876"/>
                  </a:ext>
                </a:extLst>
              </a:tr>
              <a:tr h="329223">
                <a:tc>
                  <a:txBody>
                    <a:bodyPr/>
                    <a:lstStyle/>
                    <a:p>
                      <a:pPr algn="ctr">
                        <a:lnSpc>
                          <a:spcPct val="107000"/>
                        </a:lnSpc>
                        <a:spcAft>
                          <a:spcPts val="800"/>
                        </a:spcAft>
                      </a:pPr>
                      <a:r>
                        <a:rPr lang="en-US" sz="1800" b="0" dirty="0">
                          <a:effectLst/>
                        </a:rPr>
                        <a:t>Rolling resistance</a:t>
                      </a:r>
                      <a:endParaRPr lang="en-US" sz="1800" b="0" dirty="0">
                        <a:effectLst/>
                        <a:latin typeface="Calibri" panose="020F0502020204030204" pitchFamily="34" charset="0"/>
                        <a:ea typeface="+mn-ea"/>
                        <a:cs typeface="Arial" panose="020B0604020202020204" pitchFamily="34" charset="0"/>
                      </a:endParaRPr>
                    </a:p>
                  </a:txBody>
                  <a:tcPr marL="68571" marR="68571" marT="0" marB="0" anchor="ctr">
                    <a:lnT w="12700" cap="flat" cmpd="sng" algn="ctr">
                      <a:noFill/>
                      <a:prstDash val="solid"/>
                      <a:round/>
                      <a:headEnd type="none" w="med" len="med"/>
                      <a:tailEnd type="none" w="med" len="med"/>
                    </a:lnT>
                  </a:tcPr>
                </a:tc>
                <a:tc>
                  <a:txBody>
                    <a:bodyPr/>
                    <a:lstStyle/>
                    <a:p>
                      <a:pPr algn="ctr">
                        <a:lnSpc>
                          <a:spcPct val="107000"/>
                        </a:lnSpc>
                        <a:spcAft>
                          <a:spcPts val="800"/>
                        </a:spcAft>
                      </a:pPr>
                      <a:r>
                        <a:rPr lang="en-US" sz="1800" dirty="0">
                          <a:effectLst/>
                        </a:rPr>
                        <a:t>0.012</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lnT w="12700" cap="flat" cmpd="sng" algn="ctr">
                      <a:noFill/>
                      <a:prstDash val="solid"/>
                      <a:round/>
                      <a:headEnd type="none" w="med" len="med"/>
                      <a:tailEnd type="none" w="med" len="med"/>
                    </a:lnT>
                  </a:tcPr>
                </a:tc>
                <a:tc>
                  <a:txBody>
                    <a:bodyPr/>
                    <a:lstStyle/>
                    <a:p>
                      <a:pPr algn="ctr">
                        <a:lnSpc>
                          <a:spcPct val="107000"/>
                        </a:lnSpc>
                        <a:spcAft>
                          <a:spcPts val="800"/>
                        </a:spcAft>
                      </a:pPr>
                      <a:r>
                        <a:rPr lang="en-US" sz="1800" dirty="0">
                          <a:effectLst/>
                        </a:rPr>
                        <a:t>-</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lnT w="12700" cap="flat" cmpd="sng" algn="ctr">
                      <a:noFill/>
                      <a:prstDash val="solid"/>
                      <a:round/>
                      <a:headEnd type="none" w="med" len="med"/>
                      <a:tailEnd type="none" w="med" len="med"/>
                    </a:lnT>
                  </a:tcPr>
                </a:tc>
                <a:extLst>
                  <a:ext uri="{0D108BD9-81ED-4DB2-BD59-A6C34878D82A}">
                    <a16:rowId xmlns:a16="http://schemas.microsoft.com/office/drawing/2014/main" val="1699341213"/>
                  </a:ext>
                </a:extLst>
              </a:tr>
              <a:tr h="329223">
                <a:tc>
                  <a:txBody>
                    <a:bodyPr/>
                    <a:lstStyle/>
                    <a:p>
                      <a:pPr algn="ctr">
                        <a:lnSpc>
                          <a:spcPct val="107000"/>
                        </a:lnSpc>
                        <a:spcAft>
                          <a:spcPts val="800"/>
                        </a:spcAft>
                      </a:pPr>
                      <a:r>
                        <a:rPr lang="en-US" sz="1800" b="0" dirty="0">
                          <a:effectLst/>
                        </a:rPr>
                        <a:t>Frontal area</a:t>
                      </a:r>
                      <a:endParaRPr lang="en-US" sz="1800" b="0" dirty="0">
                        <a:effectLst/>
                        <a:latin typeface="Calibri" panose="020F0502020204030204" pitchFamily="34" charset="0"/>
                        <a:ea typeface="+mn-ea"/>
                        <a:cs typeface="Arial" panose="020B0604020202020204" pitchFamily="34" charset="0"/>
                      </a:endParaRPr>
                    </a:p>
                  </a:txBody>
                  <a:tcPr marL="68571" marR="68571" marT="0" marB="0" anchor="ctr"/>
                </a:tc>
                <a:tc>
                  <a:txBody>
                    <a:bodyPr/>
                    <a:lstStyle/>
                    <a:p>
                      <a:pPr algn="ctr">
                        <a:lnSpc>
                          <a:spcPct val="107000"/>
                        </a:lnSpc>
                        <a:spcAft>
                          <a:spcPts val="800"/>
                        </a:spcAft>
                      </a:pPr>
                      <a:r>
                        <a:rPr lang="en-US" sz="1800" dirty="0">
                          <a:effectLst/>
                        </a:rPr>
                        <a:t>2.43</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tc>
                <a:tc>
                  <a:txBody>
                    <a:bodyPr/>
                    <a:lstStyle/>
                    <a:p>
                      <a:pPr algn="ctr">
                        <a:lnSpc>
                          <a:spcPct val="107000"/>
                        </a:lnSpc>
                        <a:spcAft>
                          <a:spcPts val="800"/>
                        </a:spcAft>
                      </a:pPr>
                      <a:r>
                        <a:rPr lang="en-US" sz="1800" dirty="0">
                          <a:effectLst/>
                        </a:rPr>
                        <a:t>m</a:t>
                      </a:r>
                      <a:r>
                        <a:rPr lang="en-US" sz="1800" baseline="30000" dirty="0">
                          <a:effectLst/>
                        </a:rPr>
                        <a:t>2</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tc>
                <a:extLst>
                  <a:ext uri="{0D108BD9-81ED-4DB2-BD59-A6C34878D82A}">
                    <a16:rowId xmlns:a16="http://schemas.microsoft.com/office/drawing/2014/main" val="2597868481"/>
                  </a:ext>
                </a:extLst>
              </a:tr>
              <a:tr h="329223">
                <a:tc>
                  <a:txBody>
                    <a:bodyPr/>
                    <a:lstStyle/>
                    <a:p>
                      <a:pPr algn="ctr">
                        <a:lnSpc>
                          <a:spcPct val="107000"/>
                        </a:lnSpc>
                        <a:spcAft>
                          <a:spcPts val="800"/>
                        </a:spcAft>
                      </a:pPr>
                      <a:r>
                        <a:rPr lang="en-US" sz="1800" b="0" dirty="0">
                          <a:effectLst/>
                        </a:rPr>
                        <a:t>Battery-to-wheel efficiency</a:t>
                      </a:r>
                      <a:endParaRPr lang="en-US" sz="1800" b="0" dirty="0">
                        <a:effectLst/>
                        <a:latin typeface="Calibri" panose="020F0502020204030204" pitchFamily="34" charset="0"/>
                        <a:ea typeface="+mn-ea"/>
                        <a:cs typeface="Arial" panose="020B0604020202020204" pitchFamily="34" charset="0"/>
                      </a:endParaRPr>
                    </a:p>
                  </a:txBody>
                  <a:tcPr marL="68571" marR="68571" marT="0" marB="0" anchor="ctr"/>
                </a:tc>
                <a:tc>
                  <a:txBody>
                    <a:bodyPr/>
                    <a:lstStyle/>
                    <a:p>
                      <a:pPr algn="ctr">
                        <a:lnSpc>
                          <a:spcPct val="107000"/>
                        </a:lnSpc>
                        <a:spcAft>
                          <a:spcPts val="800"/>
                        </a:spcAft>
                      </a:pPr>
                      <a:r>
                        <a:rPr lang="en-US" sz="1800" dirty="0">
                          <a:effectLst/>
                        </a:rPr>
                        <a:t>0.739</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tc>
                <a:tc>
                  <a:txBody>
                    <a:bodyPr/>
                    <a:lstStyle/>
                    <a:p>
                      <a:pPr algn="ctr">
                        <a:lnSpc>
                          <a:spcPct val="107000"/>
                        </a:lnSpc>
                        <a:spcAft>
                          <a:spcPts val="800"/>
                        </a:spcAft>
                      </a:pPr>
                      <a:r>
                        <a:rPr lang="en-US" sz="1800" dirty="0">
                          <a:effectLst/>
                        </a:rPr>
                        <a:t>-</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tc>
                <a:extLst>
                  <a:ext uri="{0D108BD9-81ED-4DB2-BD59-A6C34878D82A}">
                    <a16:rowId xmlns:a16="http://schemas.microsoft.com/office/drawing/2014/main" val="2254592554"/>
                  </a:ext>
                </a:extLst>
              </a:tr>
              <a:tr h="329223">
                <a:tc>
                  <a:txBody>
                    <a:bodyPr/>
                    <a:lstStyle/>
                    <a:p>
                      <a:pPr algn="ctr">
                        <a:lnSpc>
                          <a:spcPct val="107000"/>
                        </a:lnSpc>
                        <a:spcAft>
                          <a:spcPts val="800"/>
                        </a:spcAft>
                      </a:pPr>
                      <a:r>
                        <a:rPr lang="en-US" sz="1800" b="0" dirty="0">
                          <a:effectLst/>
                        </a:rPr>
                        <a:t>Braking efficiency</a:t>
                      </a:r>
                      <a:endParaRPr lang="en-US" sz="1800" b="0" dirty="0">
                        <a:effectLst/>
                        <a:latin typeface="Calibri" panose="020F0502020204030204" pitchFamily="34" charset="0"/>
                        <a:ea typeface="+mn-ea"/>
                        <a:cs typeface="Arial" panose="020B0604020202020204" pitchFamily="34" charset="0"/>
                      </a:endParaRPr>
                    </a:p>
                  </a:txBody>
                  <a:tcPr marL="68571" marR="68571" marT="0" marB="0" anchor="ctr"/>
                </a:tc>
                <a:tc>
                  <a:txBody>
                    <a:bodyPr/>
                    <a:lstStyle/>
                    <a:p>
                      <a:pPr algn="ctr">
                        <a:lnSpc>
                          <a:spcPct val="107000"/>
                        </a:lnSpc>
                        <a:spcAft>
                          <a:spcPts val="800"/>
                        </a:spcAft>
                      </a:pPr>
                      <a:r>
                        <a:rPr lang="en-US" sz="1800" dirty="0">
                          <a:effectLst/>
                        </a:rPr>
                        <a:t>0.4</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tc>
                <a:tc>
                  <a:txBody>
                    <a:bodyPr/>
                    <a:lstStyle/>
                    <a:p>
                      <a:pPr algn="ctr">
                        <a:lnSpc>
                          <a:spcPct val="107000"/>
                        </a:lnSpc>
                        <a:spcAft>
                          <a:spcPts val="800"/>
                        </a:spcAft>
                      </a:pPr>
                      <a:r>
                        <a:rPr lang="en-US" sz="1800" dirty="0">
                          <a:effectLst/>
                        </a:rPr>
                        <a:t>-</a:t>
                      </a:r>
                      <a:endParaRPr lang="en-US" sz="1800" dirty="0">
                        <a:effectLst/>
                        <a:latin typeface="Calibri" panose="020F0502020204030204" pitchFamily="34" charset="0"/>
                        <a:ea typeface="+mn-ea"/>
                        <a:cs typeface="Arial" panose="020B0604020202020204" pitchFamily="34" charset="0"/>
                      </a:endParaRPr>
                    </a:p>
                  </a:txBody>
                  <a:tcPr marL="68571" marR="68571" marT="0" marB="0" anchor="ctr"/>
                </a:tc>
                <a:extLst>
                  <a:ext uri="{0D108BD9-81ED-4DB2-BD59-A6C34878D82A}">
                    <a16:rowId xmlns:a16="http://schemas.microsoft.com/office/drawing/2014/main" val="470975628"/>
                  </a:ext>
                </a:extLst>
              </a:tr>
            </a:tbl>
          </a:graphicData>
        </a:graphic>
      </p:graphicFrame>
      <p:graphicFrame>
        <p:nvGraphicFramePr>
          <p:cNvPr id="5" name="Table 5">
            <a:extLst>
              <a:ext uri="{FF2B5EF4-FFF2-40B4-BE49-F238E27FC236}">
                <a16:creationId xmlns:a16="http://schemas.microsoft.com/office/drawing/2014/main" id="{0E4A4615-01AB-4D0E-BC12-9927B8AD3B4E}"/>
              </a:ext>
            </a:extLst>
          </p:cNvPr>
          <p:cNvGraphicFramePr>
            <a:graphicFrameLocks noGrp="1"/>
          </p:cNvGraphicFramePr>
          <p:nvPr/>
        </p:nvGraphicFramePr>
        <p:xfrm>
          <a:off x="1913544" y="4380887"/>
          <a:ext cx="8844912" cy="1828740"/>
        </p:xfrm>
        <a:graphic>
          <a:graphicData uri="http://schemas.openxmlformats.org/drawingml/2006/table">
            <a:tbl>
              <a:tblPr firstRow="1" bandRow="1">
                <a:tableStyleId>{5C22544A-7EE6-4342-B048-85BDC9FD1C3A}</a:tableStyleId>
              </a:tblPr>
              <a:tblGrid>
                <a:gridCol w="5893009">
                  <a:extLst>
                    <a:ext uri="{9D8B030D-6E8A-4147-A177-3AD203B41FA5}">
                      <a16:colId xmlns:a16="http://schemas.microsoft.com/office/drawing/2014/main" val="1007174074"/>
                    </a:ext>
                  </a:extLst>
                </a:gridCol>
                <a:gridCol w="2951903">
                  <a:extLst>
                    <a:ext uri="{9D8B030D-6E8A-4147-A177-3AD203B41FA5}">
                      <a16:colId xmlns:a16="http://schemas.microsoft.com/office/drawing/2014/main" val="837074699"/>
                    </a:ext>
                  </a:extLst>
                </a:gridCol>
              </a:tblGrid>
              <a:tr h="365712">
                <a:tc>
                  <a:txBody>
                    <a:bodyPr/>
                    <a:lstStyle/>
                    <a:p>
                      <a:pPr algn="ctr"/>
                      <a:r>
                        <a:rPr lang="en-US" sz="1800" dirty="0"/>
                        <a:t>Parameter</a:t>
                      </a:r>
                    </a:p>
                  </a:txBody>
                  <a:tcPr marL="91428" marR="91428" marT="45714" marB="45714"/>
                </a:tc>
                <a:tc>
                  <a:txBody>
                    <a:bodyPr/>
                    <a:lstStyle/>
                    <a:p>
                      <a:pPr algn="ctr"/>
                      <a:r>
                        <a:rPr lang="en-US" sz="1800" dirty="0"/>
                        <a:t>Dataset</a:t>
                      </a:r>
                    </a:p>
                  </a:txBody>
                  <a:tcPr marL="91428" marR="91428" marT="45714" marB="45714"/>
                </a:tc>
                <a:extLst>
                  <a:ext uri="{0D108BD9-81ED-4DB2-BD59-A6C34878D82A}">
                    <a16:rowId xmlns:a16="http://schemas.microsoft.com/office/drawing/2014/main" val="3520717951"/>
                  </a:ext>
                </a:extLst>
              </a:tr>
              <a:tr h="365712">
                <a:tc>
                  <a:txBody>
                    <a:bodyPr/>
                    <a:lstStyle/>
                    <a:p>
                      <a:pPr algn="ctr"/>
                      <a:r>
                        <a:rPr lang="en-US" sz="1800" dirty="0"/>
                        <a:t>Driving profile</a:t>
                      </a:r>
                    </a:p>
                  </a:txBody>
                  <a:tcPr marL="91428" marR="91428" marT="45714" marB="45714"/>
                </a:tc>
                <a:tc>
                  <a:txBody>
                    <a:bodyPr/>
                    <a:lstStyle/>
                    <a:p>
                      <a:pPr algn="ctr"/>
                      <a:r>
                        <a:rPr lang="en-US" sz="1800" dirty="0"/>
                        <a:t>WLTC Class 3b</a:t>
                      </a:r>
                    </a:p>
                  </a:txBody>
                  <a:tcPr marL="91428" marR="91428" marT="45714" marB="45714"/>
                </a:tc>
                <a:extLst>
                  <a:ext uri="{0D108BD9-81ED-4DB2-BD59-A6C34878D82A}">
                    <a16:rowId xmlns:a16="http://schemas.microsoft.com/office/drawing/2014/main" val="3430378083"/>
                  </a:ext>
                </a:extLst>
              </a:tr>
              <a:tr h="365712">
                <a:tc>
                  <a:txBody>
                    <a:bodyPr/>
                    <a:lstStyle/>
                    <a:p>
                      <a:pPr algn="ctr"/>
                      <a:r>
                        <a:rPr lang="en-US" sz="1800" dirty="0"/>
                        <a:t>Frequency data</a:t>
                      </a:r>
                    </a:p>
                  </a:txBody>
                  <a:tcPr marL="91428" marR="91428" marT="45714" marB="45714"/>
                </a:tc>
                <a:tc>
                  <a:txBody>
                    <a:bodyPr/>
                    <a:lstStyle/>
                    <a:p>
                      <a:pPr algn="ctr"/>
                      <a:r>
                        <a:rPr lang="en-US" sz="1800" dirty="0"/>
                        <a:t>National Grid ESO</a:t>
                      </a:r>
                    </a:p>
                  </a:txBody>
                  <a:tcPr marL="91428" marR="91428" marT="45714" marB="45714"/>
                </a:tc>
                <a:extLst>
                  <a:ext uri="{0D108BD9-81ED-4DB2-BD59-A6C34878D82A}">
                    <a16:rowId xmlns:a16="http://schemas.microsoft.com/office/drawing/2014/main" val="1469961657"/>
                  </a:ext>
                </a:extLst>
              </a:tr>
              <a:tr h="365712">
                <a:tc>
                  <a:txBody>
                    <a:bodyPr/>
                    <a:lstStyle/>
                    <a:p>
                      <a:pPr algn="ctr"/>
                      <a:r>
                        <a:rPr lang="en-US" sz="1800" dirty="0"/>
                        <a:t>Company power profile</a:t>
                      </a:r>
                    </a:p>
                  </a:txBody>
                  <a:tcPr marL="91428" marR="91428" marT="45714" marB="45714"/>
                </a:tc>
                <a:tc>
                  <a:txBody>
                    <a:bodyPr/>
                    <a:lstStyle/>
                    <a:p>
                      <a:pPr algn="ctr"/>
                      <a:r>
                        <a:rPr lang="en-US" sz="1800" dirty="0"/>
                        <a:t>Y-Parc (PLANAIR)</a:t>
                      </a:r>
                    </a:p>
                  </a:txBody>
                  <a:tcPr marL="91428" marR="91428" marT="45714" marB="45714"/>
                </a:tc>
                <a:extLst>
                  <a:ext uri="{0D108BD9-81ED-4DB2-BD59-A6C34878D82A}">
                    <a16:rowId xmlns:a16="http://schemas.microsoft.com/office/drawing/2014/main" val="2441354628"/>
                  </a:ext>
                </a:extLst>
              </a:tr>
              <a:tr h="365712">
                <a:tc>
                  <a:txBody>
                    <a:bodyPr/>
                    <a:lstStyle/>
                    <a:p>
                      <a:pPr algn="ctr"/>
                      <a:r>
                        <a:rPr lang="en-US" sz="1800" dirty="0"/>
                        <a:t>Temperature</a:t>
                      </a:r>
                    </a:p>
                  </a:txBody>
                  <a:tcPr marL="91428" marR="91428" marT="45714" marB="45714"/>
                </a:tc>
                <a:tc>
                  <a:txBody>
                    <a:bodyPr/>
                    <a:lstStyle/>
                    <a:p>
                      <a:pPr algn="ctr"/>
                      <a:r>
                        <a:rPr lang="en-US" sz="1800" dirty="0"/>
                        <a:t>Geneva daily avg. data</a:t>
                      </a:r>
                    </a:p>
                  </a:txBody>
                  <a:tcPr marL="91428" marR="91428" marT="45714" marB="45714"/>
                </a:tc>
                <a:extLst>
                  <a:ext uri="{0D108BD9-81ED-4DB2-BD59-A6C34878D82A}">
                    <a16:rowId xmlns:a16="http://schemas.microsoft.com/office/drawing/2014/main" val="4050644264"/>
                  </a:ext>
                </a:extLst>
              </a:tr>
            </a:tbl>
          </a:graphicData>
        </a:graphic>
      </p:graphicFrame>
    </p:spTree>
    <p:extLst>
      <p:ext uri="{BB962C8B-B14F-4D97-AF65-F5344CB8AC3E}">
        <p14:creationId xmlns:p14="http://schemas.microsoft.com/office/powerpoint/2010/main" val="772765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4C0C-C4D6-401E-A7A5-1016AF9CC0EA}"/>
              </a:ext>
            </a:extLst>
          </p:cNvPr>
          <p:cNvSpPr>
            <a:spLocks noGrp="1"/>
          </p:cNvSpPr>
          <p:nvPr>
            <p:ph type="title"/>
          </p:nvPr>
        </p:nvSpPr>
        <p:spPr/>
        <p:txBody>
          <a:bodyPr/>
          <a:lstStyle/>
          <a:p>
            <a:r>
              <a:rPr lang="en-US" dirty="0"/>
              <a:t>Economic aspects</a:t>
            </a:r>
          </a:p>
        </p:txBody>
      </p:sp>
      <p:sp>
        <p:nvSpPr>
          <p:cNvPr id="4" name="Text Placeholder 3">
            <a:extLst>
              <a:ext uri="{FF2B5EF4-FFF2-40B4-BE49-F238E27FC236}">
                <a16:creationId xmlns:a16="http://schemas.microsoft.com/office/drawing/2014/main" id="{1C59E74D-147D-4B46-B8E2-0E7B87594417}"/>
              </a:ext>
            </a:extLst>
          </p:cNvPr>
          <p:cNvSpPr>
            <a:spLocks noGrp="1"/>
          </p:cNvSpPr>
          <p:nvPr>
            <p:ph type="body" sz="quarter" idx="10"/>
          </p:nvPr>
        </p:nvSpPr>
        <p:spPr/>
        <p:txBody>
          <a:bodyPr/>
          <a:lstStyle/>
          <a:p>
            <a:r>
              <a:rPr lang="en-US" dirty="0"/>
              <a:t>Methodology</a:t>
            </a:r>
          </a:p>
        </p:txBody>
      </p:sp>
      <p:graphicFrame>
        <p:nvGraphicFramePr>
          <p:cNvPr id="6" name="Table 6">
            <a:extLst>
              <a:ext uri="{FF2B5EF4-FFF2-40B4-BE49-F238E27FC236}">
                <a16:creationId xmlns:a16="http://schemas.microsoft.com/office/drawing/2014/main" id="{ECE077D2-5047-44C1-91F7-D1719B4C0149}"/>
              </a:ext>
            </a:extLst>
          </p:cNvPr>
          <p:cNvGraphicFramePr>
            <a:graphicFrameLocks noGrp="1"/>
          </p:cNvGraphicFramePr>
          <p:nvPr>
            <p:extLst>
              <p:ext uri="{D42A27DB-BD31-4B8C-83A1-F6EECF244321}">
                <p14:modId xmlns:p14="http://schemas.microsoft.com/office/powerpoint/2010/main" val="4148225673"/>
              </p:ext>
            </p:extLst>
          </p:nvPr>
        </p:nvGraphicFramePr>
        <p:xfrm>
          <a:off x="1950313" y="2624695"/>
          <a:ext cx="8291374" cy="3337128"/>
        </p:xfrm>
        <a:graphic>
          <a:graphicData uri="http://schemas.openxmlformats.org/drawingml/2006/table">
            <a:tbl>
              <a:tblPr firstRow="1" bandRow="1">
                <a:tableStyleId>{5C22544A-7EE6-4342-B048-85BDC9FD1C3A}</a:tableStyleId>
              </a:tblPr>
              <a:tblGrid>
                <a:gridCol w="5766617">
                  <a:extLst>
                    <a:ext uri="{9D8B030D-6E8A-4147-A177-3AD203B41FA5}">
                      <a16:colId xmlns:a16="http://schemas.microsoft.com/office/drawing/2014/main" val="3969321287"/>
                    </a:ext>
                  </a:extLst>
                </a:gridCol>
                <a:gridCol w="1073650">
                  <a:extLst>
                    <a:ext uri="{9D8B030D-6E8A-4147-A177-3AD203B41FA5}">
                      <a16:colId xmlns:a16="http://schemas.microsoft.com/office/drawing/2014/main" val="413829571"/>
                    </a:ext>
                  </a:extLst>
                </a:gridCol>
                <a:gridCol w="1451107">
                  <a:extLst>
                    <a:ext uri="{9D8B030D-6E8A-4147-A177-3AD203B41FA5}">
                      <a16:colId xmlns:a16="http://schemas.microsoft.com/office/drawing/2014/main" val="1131972190"/>
                    </a:ext>
                  </a:extLst>
                </a:gridCol>
              </a:tblGrid>
              <a:tr h="370792">
                <a:tc>
                  <a:txBody>
                    <a:bodyPr/>
                    <a:lstStyle/>
                    <a:p>
                      <a:pPr algn="ctr"/>
                      <a:r>
                        <a:rPr lang="en-US" sz="1800" dirty="0"/>
                        <a:t>Parameter</a:t>
                      </a:r>
                    </a:p>
                  </a:txBody>
                  <a:tcPr marL="91428" marR="91428" marT="45714" marB="45714"/>
                </a:tc>
                <a:tc>
                  <a:txBody>
                    <a:bodyPr/>
                    <a:lstStyle/>
                    <a:p>
                      <a:pPr algn="ctr"/>
                      <a:r>
                        <a:rPr lang="en-US" sz="1800" dirty="0"/>
                        <a:t>Value</a:t>
                      </a:r>
                    </a:p>
                  </a:txBody>
                  <a:tcPr marL="91428" marR="91428" marT="45714" marB="45714"/>
                </a:tc>
                <a:tc>
                  <a:txBody>
                    <a:bodyPr/>
                    <a:lstStyle/>
                    <a:p>
                      <a:pPr algn="ctr"/>
                      <a:r>
                        <a:rPr lang="en-US" sz="1800" dirty="0"/>
                        <a:t>Unit</a:t>
                      </a:r>
                    </a:p>
                  </a:txBody>
                  <a:tcPr marL="91428" marR="91428" marT="45714" marB="45714"/>
                </a:tc>
                <a:extLst>
                  <a:ext uri="{0D108BD9-81ED-4DB2-BD59-A6C34878D82A}">
                    <a16:rowId xmlns:a16="http://schemas.microsoft.com/office/drawing/2014/main" val="3533804936"/>
                  </a:ext>
                </a:extLst>
              </a:tr>
              <a:tr h="370792">
                <a:tc>
                  <a:txBody>
                    <a:bodyPr/>
                    <a:lstStyle/>
                    <a:p>
                      <a:pPr algn="ctr"/>
                      <a:r>
                        <a:rPr lang="en-US" sz="1800" dirty="0"/>
                        <a:t>Price of battery</a:t>
                      </a:r>
                    </a:p>
                  </a:txBody>
                  <a:tcPr marL="91428" marR="91428" marT="45714" marB="45714"/>
                </a:tc>
                <a:tc>
                  <a:txBody>
                    <a:bodyPr/>
                    <a:lstStyle/>
                    <a:p>
                      <a:pPr algn="ctr"/>
                      <a:r>
                        <a:rPr lang="en-US" sz="1800" dirty="0"/>
                        <a:t>250</a:t>
                      </a:r>
                    </a:p>
                  </a:txBody>
                  <a:tcPr marL="91428" marR="91428" marT="45714" marB="45714"/>
                </a:tc>
                <a:tc>
                  <a:txBody>
                    <a:bodyPr/>
                    <a:lstStyle/>
                    <a:p>
                      <a:pPr algn="ctr"/>
                      <a:r>
                        <a:rPr lang="en-US" sz="1800" dirty="0"/>
                        <a:t>CHF/kWh</a:t>
                      </a:r>
                    </a:p>
                  </a:txBody>
                  <a:tcPr marL="91428" marR="91428" marT="45714" marB="45714"/>
                </a:tc>
                <a:extLst>
                  <a:ext uri="{0D108BD9-81ED-4DB2-BD59-A6C34878D82A}">
                    <a16:rowId xmlns:a16="http://schemas.microsoft.com/office/drawing/2014/main" val="1713353026"/>
                  </a:ext>
                </a:extLst>
              </a:tr>
              <a:tr h="370792">
                <a:tc>
                  <a:txBody>
                    <a:bodyPr/>
                    <a:lstStyle/>
                    <a:p>
                      <a:pPr algn="ctr"/>
                      <a:r>
                        <a:rPr lang="en-US" sz="1800" dirty="0"/>
                        <a:t>Price of battery pack</a:t>
                      </a:r>
                    </a:p>
                  </a:txBody>
                  <a:tcPr marL="91428" marR="91428" marT="45714" marB="45714"/>
                </a:tc>
                <a:tc>
                  <a:txBody>
                    <a:bodyPr/>
                    <a:lstStyle/>
                    <a:p>
                      <a:pPr algn="ctr"/>
                      <a:r>
                        <a:rPr lang="en-US" sz="1800" dirty="0"/>
                        <a:t>13000</a:t>
                      </a:r>
                    </a:p>
                  </a:txBody>
                  <a:tcPr marL="91428" marR="91428" marT="45714" marB="45714"/>
                </a:tc>
                <a:tc>
                  <a:txBody>
                    <a:bodyPr/>
                    <a:lstStyle/>
                    <a:p>
                      <a:pPr algn="ctr"/>
                      <a:r>
                        <a:rPr lang="en-US" sz="1800" dirty="0"/>
                        <a:t>CHF</a:t>
                      </a:r>
                    </a:p>
                  </a:txBody>
                  <a:tcPr marL="91428" marR="91428" marT="45714" marB="45714"/>
                </a:tc>
                <a:extLst>
                  <a:ext uri="{0D108BD9-81ED-4DB2-BD59-A6C34878D82A}">
                    <a16:rowId xmlns:a16="http://schemas.microsoft.com/office/drawing/2014/main" val="628602403"/>
                  </a:ext>
                </a:extLst>
              </a:tr>
              <a:tr h="370792">
                <a:tc>
                  <a:txBody>
                    <a:bodyPr/>
                    <a:lstStyle/>
                    <a:p>
                      <a:pPr algn="ctr"/>
                      <a:r>
                        <a:rPr lang="en-US" sz="1800" dirty="0"/>
                        <a:t>End of life of battery pack</a:t>
                      </a:r>
                    </a:p>
                  </a:txBody>
                  <a:tcPr marL="91428" marR="91428" marT="45714" marB="45714">
                    <a:lnB w="12700" cap="flat" cmpd="sng" algn="ctr">
                      <a:noFill/>
                      <a:prstDash val="solid"/>
                      <a:round/>
                      <a:headEnd type="none" w="med" len="med"/>
                      <a:tailEnd type="none" w="med" len="med"/>
                    </a:lnB>
                  </a:tcPr>
                </a:tc>
                <a:tc>
                  <a:txBody>
                    <a:bodyPr/>
                    <a:lstStyle/>
                    <a:p>
                      <a:pPr algn="ctr"/>
                      <a:r>
                        <a:rPr lang="en-US" sz="1800" dirty="0"/>
                        <a:t>80</a:t>
                      </a:r>
                    </a:p>
                  </a:txBody>
                  <a:tcPr marL="91428" marR="91428" marT="45714" marB="45714">
                    <a:lnB w="12700" cap="flat" cmpd="sng" algn="ctr">
                      <a:noFill/>
                      <a:prstDash val="solid"/>
                      <a:round/>
                      <a:headEnd type="none" w="med" len="med"/>
                      <a:tailEnd type="none" w="med" len="med"/>
                    </a:lnB>
                  </a:tcPr>
                </a:tc>
                <a:tc>
                  <a:txBody>
                    <a:bodyPr/>
                    <a:lstStyle/>
                    <a:p>
                      <a:pPr algn="ctr"/>
                      <a:r>
                        <a:rPr lang="en-US" sz="1800" dirty="0"/>
                        <a:t>%</a:t>
                      </a:r>
                    </a:p>
                  </a:txBody>
                  <a:tcPr marL="91428" marR="91428" marT="45714" marB="45714">
                    <a:lnB w="12700" cap="flat" cmpd="sng" algn="ctr">
                      <a:noFill/>
                      <a:prstDash val="solid"/>
                      <a:round/>
                      <a:headEnd type="none" w="med" len="med"/>
                      <a:tailEnd type="none" w="med" len="med"/>
                    </a:lnB>
                  </a:tcPr>
                </a:tc>
                <a:extLst>
                  <a:ext uri="{0D108BD9-81ED-4DB2-BD59-A6C34878D82A}">
                    <a16:rowId xmlns:a16="http://schemas.microsoft.com/office/drawing/2014/main" val="3944878337"/>
                  </a:ext>
                </a:extLst>
              </a:tr>
              <a:tr h="370792">
                <a:tc>
                  <a:txBody>
                    <a:bodyPr/>
                    <a:lstStyle/>
                    <a:p>
                      <a:pPr algn="ctr"/>
                      <a:r>
                        <a:rPr lang="en-US" sz="1800" dirty="0"/>
                        <a:t>Price of usable battery pack</a:t>
                      </a:r>
                    </a:p>
                  </a:txBody>
                  <a:tcPr marL="91428" marR="91428" marT="45714" marB="45714">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650</a:t>
                      </a:r>
                    </a:p>
                  </a:txBody>
                  <a:tcPr marL="91428" marR="91428" marT="45714" marB="45714">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CHF/%</a:t>
                      </a:r>
                    </a:p>
                  </a:txBody>
                  <a:tcPr marL="91428" marR="91428" marT="45714" marB="45714">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5438876"/>
                  </a:ext>
                </a:extLst>
              </a:tr>
              <a:tr h="370792">
                <a:tc>
                  <a:txBody>
                    <a:bodyPr/>
                    <a:lstStyle/>
                    <a:p>
                      <a:pPr algn="ctr"/>
                      <a:r>
                        <a:rPr lang="en-US" sz="1800" dirty="0"/>
                        <a:t>FCR price</a:t>
                      </a:r>
                    </a:p>
                  </a:txBody>
                  <a:tcPr marL="91428" marR="91428" marT="45714" marB="45714">
                    <a:lnT w="12700" cap="flat" cmpd="sng" algn="ctr">
                      <a:noFill/>
                      <a:prstDash val="solid"/>
                      <a:round/>
                      <a:headEnd type="none" w="med" len="med"/>
                      <a:tailEnd type="none" w="med" len="med"/>
                    </a:lnT>
                  </a:tcPr>
                </a:tc>
                <a:tc>
                  <a:txBody>
                    <a:bodyPr/>
                    <a:lstStyle/>
                    <a:p>
                      <a:pPr algn="ctr"/>
                      <a:r>
                        <a:rPr lang="en-US" sz="1800" dirty="0"/>
                        <a:t>8.87</a:t>
                      </a:r>
                    </a:p>
                  </a:txBody>
                  <a:tcPr marL="91428" marR="91428" marT="45714" marB="45714">
                    <a:lnT w="12700" cap="flat" cmpd="sng" algn="ctr">
                      <a:noFill/>
                      <a:prstDash val="solid"/>
                      <a:round/>
                      <a:headEnd type="none" w="med" len="med"/>
                      <a:tailEnd type="none" w="med" len="med"/>
                    </a:lnT>
                  </a:tcPr>
                </a:tc>
                <a:tc>
                  <a:txBody>
                    <a:bodyPr/>
                    <a:lstStyle/>
                    <a:p>
                      <a:pPr algn="ctr"/>
                      <a:r>
                        <a:rPr lang="en-US" sz="1800" dirty="0"/>
                        <a:t>CHF/MW/hr</a:t>
                      </a:r>
                    </a:p>
                  </a:txBody>
                  <a:tcPr marL="91428" marR="91428" marT="45714" marB="45714">
                    <a:lnT w="12700" cap="flat" cmpd="sng" algn="ctr">
                      <a:noFill/>
                      <a:prstDash val="solid"/>
                      <a:round/>
                      <a:headEnd type="none" w="med" len="med"/>
                      <a:tailEnd type="none" w="med" len="med"/>
                    </a:lnT>
                  </a:tcPr>
                </a:tc>
                <a:extLst>
                  <a:ext uri="{0D108BD9-81ED-4DB2-BD59-A6C34878D82A}">
                    <a16:rowId xmlns:a16="http://schemas.microsoft.com/office/drawing/2014/main" val="1699341213"/>
                  </a:ext>
                </a:extLst>
              </a:tr>
              <a:tr h="370792">
                <a:tc>
                  <a:txBody>
                    <a:bodyPr/>
                    <a:lstStyle/>
                    <a:p>
                      <a:pPr algn="ctr"/>
                      <a:r>
                        <a:rPr lang="en-US" sz="1800" dirty="0"/>
                        <a:t>Peak power price (monthly)</a:t>
                      </a:r>
                    </a:p>
                  </a:txBody>
                  <a:tcPr marL="91428" marR="91428" marT="45714" marB="45714"/>
                </a:tc>
                <a:tc>
                  <a:txBody>
                    <a:bodyPr/>
                    <a:lstStyle/>
                    <a:p>
                      <a:pPr algn="ctr"/>
                      <a:r>
                        <a:rPr lang="en-US" sz="1800" dirty="0"/>
                        <a:t>4.85</a:t>
                      </a:r>
                    </a:p>
                  </a:txBody>
                  <a:tcPr marL="91428" marR="91428" marT="45714" marB="45714"/>
                </a:tc>
                <a:tc>
                  <a:txBody>
                    <a:bodyPr/>
                    <a:lstStyle/>
                    <a:p>
                      <a:pPr algn="ctr"/>
                      <a:r>
                        <a:rPr lang="en-US" sz="1800" dirty="0"/>
                        <a:t>CHF/kW</a:t>
                      </a:r>
                    </a:p>
                  </a:txBody>
                  <a:tcPr marL="91428" marR="91428" marT="45714" marB="45714"/>
                </a:tc>
                <a:extLst>
                  <a:ext uri="{0D108BD9-81ED-4DB2-BD59-A6C34878D82A}">
                    <a16:rowId xmlns:a16="http://schemas.microsoft.com/office/drawing/2014/main" val="2597868481"/>
                  </a:ext>
                </a:extLst>
              </a:tr>
              <a:tr h="370792">
                <a:tc>
                  <a:txBody>
                    <a:bodyPr/>
                    <a:lstStyle/>
                    <a:p>
                      <a:pPr algn="ctr"/>
                      <a:r>
                        <a:rPr lang="en-US" sz="1800" dirty="0"/>
                        <a:t>Electricity price @ company</a:t>
                      </a:r>
                    </a:p>
                  </a:txBody>
                  <a:tcPr marL="91428" marR="91428" marT="45714" marB="45714"/>
                </a:tc>
                <a:tc>
                  <a:txBody>
                    <a:bodyPr/>
                    <a:lstStyle/>
                    <a:p>
                      <a:pPr algn="ctr"/>
                      <a:r>
                        <a:rPr lang="en-US" sz="1800" dirty="0"/>
                        <a:t>0.185</a:t>
                      </a:r>
                    </a:p>
                  </a:txBody>
                  <a:tcPr marL="91428" marR="91428" marT="45714" marB="45714"/>
                </a:tc>
                <a:tc>
                  <a:txBody>
                    <a:bodyPr/>
                    <a:lstStyle/>
                    <a:p>
                      <a:pPr algn="ctr"/>
                      <a:r>
                        <a:rPr lang="en-US" sz="1800" dirty="0"/>
                        <a:t>CHF/kWh </a:t>
                      </a:r>
                    </a:p>
                  </a:txBody>
                  <a:tcPr marL="91428" marR="91428" marT="45714" marB="45714"/>
                </a:tc>
                <a:extLst>
                  <a:ext uri="{0D108BD9-81ED-4DB2-BD59-A6C34878D82A}">
                    <a16:rowId xmlns:a16="http://schemas.microsoft.com/office/drawing/2014/main" val="2254592554"/>
                  </a:ext>
                </a:extLst>
              </a:tr>
              <a:tr h="370792">
                <a:tc>
                  <a:txBody>
                    <a:bodyPr/>
                    <a:lstStyle/>
                    <a:p>
                      <a:pPr algn="ctr"/>
                      <a:r>
                        <a:rPr lang="en-US" sz="1800" dirty="0"/>
                        <a:t>Discount rate</a:t>
                      </a:r>
                    </a:p>
                  </a:txBody>
                  <a:tcPr marL="91428" marR="91428" marT="45714" marB="45714"/>
                </a:tc>
                <a:tc>
                  <a:txBody>
                    <a:bodyPr/>
                    <a:lstStyle/>
                    <a:p>
                      <a:pPr algn="ctr"/>
                      <a:r>
                        <a:rPr lang="en-US" sz="1800" dirty="0"/>
                        <a:t>5</a:t>
                      </a:r>
                    </a:p>
                  </a:txBody>
                  <a:tcPr marL="91428" marR="91428" marT="45714" marB="45714"/>
                </a:tc>
                <a:tc>
                  <a:txBody>
                    <a:bodyPr/>
                    <a:lstStyle/>
                    <a:p>
                      <a:pPr algn="ctr"/>
                      <a:r>
                        <a:rPr lang="en-US" sz="1800" dirty="0"/>
                        <a:t>%</a:t>
                      </a:r>
                    </a:p>
                  </a:txBody>
                  <a:tcPr marL="91428" marR="91428" marT="45714" marB="45714"/>
                </a:tc>
                <a:extLst>
                  <a:ext uri="{0D108BD9-81ED-4DB2-BD59-A6C34878D82A}">
                    <a16:rowId xmlns:a16="http://schemas.microsoft.com/office/drawing/2014/main" val="470975628"/>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9264C1-D2DF-466E-A8C4-A9DDB70078C8}"/>
                  </a:ext>
                </a:extLst>
              </p:cNvPr>
              <p:cNvSpPr txBox="1"/>
              <p:nvPr/>
            </p:nvSpPr>
            <p:spPr>
              <a:xfrm>
                <a:off x="1752157" y="1498363"/>
                <a:ext cx="3099656" cy="6721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𝑁𝑃𝑉</m:t>
                      </m:r>
                      <m:r>
                        <a:rPr lang="en-US" sz="1600" i="1">
                          <a:latin typeface="Cambria Math" panose="02040503050406030204" pitchFamily="18" charset="0"/>
                        </a:rPr>
                        <m:t>=−</m:t>
                      </m:r>
                      <m:r>
                        <a:rPr lang="en-US" sz="1600" i="1">
                          <a:latin typeface="Cambria Math" panose="02040503050406030204" pitchFamily="18" charset="0"/>
                        </a:rPr>
                        <m:t>𝐼</m:t>
                      </m:r>
                      <m:r>
                        <a:rPr lang="en-US" sz="1600" i="1">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𝑡</m:t>
                          </m:r>
                          <m:r>
                            <a:rPr lang="en-US" sz="1600" i="1">
                              <a:latin typeface="Cambria Math" panose="02040503050406030204" pitchFamily="18" charset="0"/>
                            </a:rPr>
                            <m:t>=1</m:t>
                          </m:r>
                        </m:sub>
                        <m:sup>
                          <m:r>
                            <a:rPr lang="en-US" sz="1600" i="1">
                              <a:latin typeface="Cambria Math" panose="02040503050406030204" pitchFamily="18" charset="0"/>
                            </a:rPr>
                            <m:t>𝑛</m:t>
                          </m:r>
                        </m:sup>
                        <m:e>
                          <m:f>
                            <m:fPr>
                              <m:ctrlPr>
                                <a:rPr lang="en-US" sz="1600" i="1">
                                  <a:latin typeface="Cambria Math" panose="02040503050406030204" pitchFamily="18" charset="0"/>
                                </a:rPr>
                              </m:ctrlPr>
                            </m:fPr>
                            <m:num>
                              <m:r>
                                <a:rPr lang="en-US" sz="1600" i="1">
                                  <a:latin typeface="Cambria Math" panose="02040503050406030204" pitchFamily="18" charset="0"/>
                                </a:rPr>
                                <m:t>𝐶</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𝑖𝑛</m:t>
                                  </m:r>
                                </m:sub>
                              </m:sSub>
                              <m:r>
                                <a:rPr lang="en-US" sz="1600" i="1">
                                  <a:latin typeface="Cambria Math" panose="02040503050406030204" pitchFamily="18" charset="0"/>
                                </a:rPr>
                                <m:t>−</m:t>
                              </m:r>
                              <m:r>
                                <a:rPr lang="en-US" sz="1600" i="1">
                                  <a:latin typeface="Cambria Math" panose="02040503050406030204" pitchFamily="18" charset="0"/>
                                </a:rPr>
                                <m:t>𝐶</m:t>
                              </m:r>
                              <m:sSub>
                                <m:sSubPr>
                                  <m:ctrlPr>
                                    <a:rPr lang="en-US" sz="1600" i="1">
                                      <a:latin typeface="Cambria Math" panose="02040503050406030204" pitchFamily="18" charset="0"/>
                                    </a:rPr>
                                  </m:ctrlPr>
                                </m:sSubPr>
                                <m:e>
                                  <m:r>
                                    <a:rPr lang="en-US" sz="1600" i="1">
                                      <a:latin typeface="Cambria Math" panose="02040503050406030204" pitchFamily="18" charset="0"/>
                                    </a:rPr>
                                    <m:t>𝐹</m:t>
                                  </m:r>
                                </m:e>
                                <m:sub>
                                  <m:r>
                                    <a:rPr lang="en-US" sz="1600" i="1">
                                      <a:latin typeface="Cambria Math" panose="02040503050406030204" pitchFamily="18" charset="0"/>
                                    </a:rPr>
                                    <m:t>𝑜𝑢𝑡</m:t>
                                  </m:r>
                                </m:sub>
                              </m:sSub>
                            </m:num>
                            <m:den>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1+</m:t>
                                      </m:r>
                                      <m:r>
                                        <a:rPr lang="en-US" sz="1600" i="1">
                                          <a:latin typeface="Cambria Math" panose="02040503050406030204" pitchFamily="18" charset="0"/>
                                        </a:rPr>
                                        <m:t>𝑑</m:t>
                                      </m:r>
                                    </m:e>
                                  </m:d>
                                </m:e>
                                <m:sup>
                                  <m:r>
                                    <a:rPr lang="en-US" sz="1600" i="1">
                                      <a:latin typeface="Cambria Math" panose="02040503050406030204" pitchFamily="18" charset="0"/>
                                    </a:rPr>
                                    <m:t>𝑡</m:t>
                                  </m:r>
                                </m:sup>
                              </m:sSup>
                            </m:den>
                          </m:f>
                        </m:e>
                      </m:nary>
                    </m:oMath>
                  </m:oMathPara>
                </a14:m>
                <a:endParaRPr lang="en-US" sz="1600" dirty="0"/>
              </a:p>
            </p:txBody>
          </p:sp>
        </mc:Choice>
        <mc:Fallback xmlns="">
          <p:sp>
            <p:nvSpPr>
              <p:cNvPr id="8" name="TextBox 7">
                <a:extLst>
                  <a:ext uri="{FF2B5EF4-FFF2-40B4-BE49-F238E27FC236}">
                    <a16:creationId xmlns:a16="http://schemas.microsoft.com/office/drawing/2014/main" id="{DF9264C1-D2DF-466E-A8C4-A9DDB70078C8}"/>
                  </a:ext>
                </a:extLst>
              </p:cNvPr>
              <p:cNvSpPr txBox="1">
                <a:spLocks noRot="1" noChangeAspect="1" noMove="1" noResize="1" noEditPoints="1" noAdjustHandles="1" noChangeArrowheads="1" noChangeShapeType="1" noTextEdit="1"/>
              </p:cNvSpPr>
              <p:nvPr/>
            </p:nvSpPr>
            <p:spPr>
              <a:xfrm>
                <a:off x="1752157" y="1498363"/>
                <a:ext cx="3099656" cy="672147"/>
              </a:xfrm>
              <a:prstGeom prst="rect">
                <a:avLst/>
              </a:prstGeom>
              <a:blipFill>
                <a:blip r:embed="rId3"/>
                <a:stretch>
                  <a:fillRect b="-90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CD01BF0-692D-4F13-90B1-75853ADB7E49}"/>
              </a:ext>
            </a:extLst>
          </p:cNvPr>
          <p:cNvSpPr txBox="1"/>
          <p:nvPr/>
        </p:nvSpPr>
        <p:spPr>
          <a:xfrm>
            <a:off x="8575712" y="1365138"/>
            <a:ext cx="1864132" cy="1015531"/>
          </a:xfrm>
          <a:prstGeom prst="rect">
            <a:avLst/>
          </a:prstGeom>
          <a:noFill/>
        </p:spPr>
        <p:txBody>
          <a:bodyPr wrap="square" rtlCol="0">
            <a:spAutoFit/>
          </a:bodyPr>
          <a:lstStyle/>
          <a:p>
            <a:r>
              <a:rPr lang="en-US" sz="1200" dirty="0"/>
              <a:t>NPV = net present value</a:t>
            </a:r>
          </a:p>
          <a:p>
            <a:r>
              <a:rPr lang="en-US" sz="1200" dirty="0"/>
              <a:t>I = Investment</a:t>
            </a:r>
          </a:p>
          <a:p>
            <a:r>
              <a:rPr lang="en-US" sz="1200" dirty="0"/>
              <a:t>CF = Cash flow</a:t>
            </a:r>
          </a:p>
          <a:p>
            <a:r>
              <a:rPr lang="en-US" sz="1200" dirty="0"/>
              <a:t>d = discount rate</a:t>
            </a:r>
          </a:p>
          <a:p>
            <a:r>
              <a:rPr lang="en-US" sz="1200" dirty="0"/>
              <a:t>n = time period</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7C52D67-77D6-4DD5-80B2-9A740D059A5E}"/>
                  </a:ext>
                </a:extLst>
              </p:cNvPr>
              <p:cNvSpPr txBox="1"/>
              <p:nvPr/>
            </p:nvSpPr>
            <p:spPr>
              <a:xfrm>
                <a:off x="5030769" y="1591067"/>
                <a:ext cx="3099656" cy="4867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𝑃𝑎𝑦𝑏𝑎𝑐𝑘</m:t>
                      </m:r>
                      <m:r>
                        <a:rPr lang="en-US" sz="1600" i="1">
                          <a:latin typeface="Cambria Math" panose="02040503050406030204" pitchFamily="18" charset="0"/>
                        </a:rPr>
                        <m:t> </m:t>
                      </m:r>
                      <m:r>
                        <a:rPr lang="en-US" sz="1600" i="1">
                          <a:latin typeface="Cambria Math" panose="02040503050406030204" pitchFamily="18" charset="0"/>
                        </a:rPr>
                        <m:t>𝑝𝑒𝑟𝑖𝑜𝑑</m:t>
                      </m:r>
                      <m:r>
                        <a:rPr lang="en-US" sz="1600" i="1">
                          <a:latin typeface="Cambria Math" panose="02040503050406030204" pitchFamily="18" charset="0"/>
                        </a:rPr>
                        <m:t>=</m:t>
                      </m:r>
                      <m:r>
                        <a:rPr lang="en-US" sz="1600" i="1">
                          <a:latin typeface="Cambria Math" panose="02040503050406030204" pitchFamily="18" charset="0"/>
                        </a:rPr>
                        <m:t>𝑡𝑖𝑚𝑒</m:t>
                      </m:r>
                      <m:r>
                        <a:rPr lang="en-US" sz="1600" i="1">
                          <a:latin typeface="Cambria Math" panose="02040503050406030204" pitchFamily="18" charset="0"/>
                        </a:rPr>
                        <m:t> </m:t>
                      </m:r>
                      <m:r>
                        <a:rPr lang="en-US" sz="1600" i="1">
                          <a:latin typeface="Cambria Math" panose="02040503050406030204" pitchFamily="18" charset="0"/>
                        </a:rPr>
                        <m:t>𝑝𝑒𝑟𝑖𝑜𝑑</m:t>
                      </m:r>
                      <m:r>
                        <a:rPr lang="en-US" sz="1600" i="1">
                          <a:latin typeface="Cambria Math" panose="02040503050406030204" pitchFamily="18" charset="0"/>
                        </a:rPr>
                        <m:t> </m:t>
                      </m:r>
                      <m:r>
                        <a:rPr lang="en-US" sz="1600" i="1">
                          <a:latin typeface="Cambria Math" panose="02040503050406030204" pitchFamily="18" charset="0"/>
                        </a:rPr>
                        <m:t>𝑢𝑛𝑡𝑖𝑙</m:t>
                      </m:r>
                      <m:r>
                        <a:rPr lang="en-US" sz="1600" i="1">
                          <a:latin typeface="Cambria Math" panose="02040503050406030204" pitchFamily="18" charset="0"/>
                        </a:rPr>
                        <m:t> </m:t>
                      </m:r>
                      <m:r>
                        <a:rPr lang="en-US" sz="1600" i="1">
                          <a:latin typeface="Cambria Math" panose="02040503050406030204" pitchFamily="18" charset="0"/>
                        </a:rPr>
                        <m:t>𝑁𝑃𝑉</m:t>
                      </m:r>
                      <m:r>
                        <a:rPr lang="en-US" sz="1600" i="1">
                          <a:latin typeface="Cambria Math" panose="02040503050406030204" pitchFamily="18" charset="0"/>
                        </a:rPr>
                        <m:t>=0</m:t>
                      </m:r>
                    </m:oMath>
                  </m:oMathPara>
                </a14:m>
                <a:endParaRPr lang="en-US" sz="1600" dirty="0"/>
              </a:p>
            </p:txBody>
          </p:sp>
        </mc:Choice>
        <mc:Fallback xmlns="">
          <p:sp>
            <p:nvSpPr>
              <p:cNvPr id="10" name="TextBox 9">
                <a:extLst>
                  <a:ext uri="{FF2B5EF4-FFF2-40B4-BE49-F238E27FC236}">
                    <a16:creationId xmlns:a16="http://schemas.microsoft.com/office/drawing/2014/main" id="{A7C52D67-77D6-4DD5-80B2-9A740D059A5E}"/>
                  </a:ext>
                </a:extLst>
              </p:cNvPr>
              <p:cNvSpPr txBox="1">
                <a:spLocks noRot="1" noChangeAspect="1" noMove="1" noResize="1" noEditPoints="1" noAdjustHandles="1" noChangeArrowheads="1" noChangeShapeType="1" noTextEdit="1"/>
              </p:cNvSpPr>
              <p:nvPr/>
            </p:nvSpPr>
            <p:spPr>
              <a:xfrm>
                <a:off x="5030769" y="1591067"/>
                <a:ext cx="3099656" cy="486737"/>
              </a:xfrm>
              <a:prstGeom prst="rect">
                <a:avLst/>
              </a:prstGeom>
              <a:blipFill>
                <a:blip r:embed="rId4"/>
                <a:stretch>
                  <a:fillRect b="-16250"/>
                </a:stretch>
              </a:blipFill>
            </p:spPr>
            <p:txBody>
              <a:bodyPr/>
              <a:lstStyle/>
              <a:p>
                <a:r>
                  <a:rPr lang="en-US">
                    <a:noFill/>
                  </a:rPr>
                  <a:t> </a:t>
                </a:r>
              </a:p>
            </p:txBody>
          </p:sp>
        </mc:Fallback>
      </mc:AlternateContent>
    </p:spTree>
    <p:extLst>
      <p:ext uri="{BB962C8B-B14F-4D97-AF65-F5344CB8AC3E}">
        <p14:creationId xmlns:p14="http://schemas.microsoft.com/office/powerpoint/2010/main" val="3789436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ctrTitle"/>
          </p:nvPr>
        </p:nvSpPr>
        <p:spPr/>
        <p:txBody>
          <a:bodyPr/>
          <a:lstStyle/>
          <a:p>
            <a:r>
              <a:rPr lang="de-DE"/>
              <a:t>Thank you for your attention!</a:t>
            </a:r>
            <a:endParaRPr lang="de-CH" dirty="0"/>
          </a:p>
        </p:txBody>
      </p:sp>
      <p:sp>
        <p:nvSpPr>
          <p:cNvPr id="3" name="Subtitle 2"/>
          <p:cNvSpPr>
            <a:spLocks noGrp="1"/>
          </p:cNvSpPr>
          <p:nvPr>
            <p:ph type="subTitle" idx="1"/>
          </p:nvPr>
        </p:nvSpPr>
        <p:spPr/>
        <p:txBody>
          <a:bodyPr/>
          <a:lstStyle/>
          <a:p>
            <a:r>
              <a:rPr lang="fr-CH"/>
              <a:t>Follow us on</a:t>
            </a:r>
          </a:p>
          <a:p>
            <a:endParaRPr lang="fr-CH" dirty="0"/>
          </a:p>
        </p:txBody>
      </p:sp>
      <p:sp>
        <p:nvSpPr>
          <p:cNvPr id="6" name="Rectangle 20"/>
          <p:cNvSpPr/>
          <p:nvPr/>
        </p:nvSpPr>
        <p:spPr>
          <a:xfrm>
            <a:off x="8399956" y="5504149"/>
            <a:ext cx="2731024" cy="400058"/>
          </a:xfrm>
          <a:prstGeom prst="rect">
            <a:avLst/>
          </a:prstGeom>
        </p:spPr>
        <p:txBody>
          <a:bodyPr wrap="square" lIns="71991">
            <a:spAutoFit/>
          </a:bodyPr>
          <a:lstStyle/>
          <a:p>
            <a:pPr algn="r" defTabSz="914309">
              <a:spcBef>
                <a:spcPts val="600"/>
              </a:spcBef>
              <a:tabLst>
                <a:tab pos="539946" algn="l"/>
              </a:tabLst>
            </a:pPr>
            <a:r>
              <a:rPr lang="en-US" sz="2000" b="1" dirty="0">
                <a:solidFill>
                  <a:srgbClr val="0070BC"/>
                </a:solidFill>
                <a:latin typeface="Calibri"/>
              </a:rPr>
              <a:t>www.csem.ch</a:t>
            </a:r>
          </a:p>
        </p:txBody>
      </p:sp>
      <p:pic>
        <p:nvPicPr>
          <p:cNvPr id="7" name="Picture 6">
            <a:hlinkClick r:id="rId3"/>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4601" y="3185515"/>
            <a:ext cx="1079859" cy="1079859"/>
          </a:xfrm>
          <a:prstGeom prst="ellipse">
            <a:avLst/>
          </a:prstGeom>
          <a:effectLst>
            <a:reflection stA="34000" endPos="71000" dist="50800" dir="5400000" sy="-100000" algn="bl" rotWithShape="0"/>
          </a:effectLst>
        </p:spPr>
      </p:pic>
      <p:pic>
        <p:nvPicPr>
          <p:cNvPr id="8" name="Picture 7">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16410" y="3185515"/>
            <a:ext cx="1079859" cy="1079859"/>
          </a:xfrm>
          <a:prstGeom prst="ellipse">
            <a:avLst/>
          </a:prstGeom>
          <a:effectLst>
            <a:reflection stA="34000" endPos="71000" dist="50800" dir="5400000" sy="-100000" algn="bl" rotWithShape="0"/>
          </a:effectLst>
        </p:spPr>
      </p:pic>
      <p:pic>
        <p:nvPicPr>
          <p:cNvPr id="9" name="Picture 8">
            <a:hlinkClick r:id="rId7"/>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38219" y="3185515"/>
            <a:ext cx="1079859" cy="1079859"/>
          </a:xfrm>
          <a:prstGeom prst="ellipse">
            <a:avLst/>
          </a:prstGeom>
          <a:effectLst>
            <a:reflection stA="34000" endPos="71000" dist="50800" dir="5400000" sy="-100000" algn="bl" rotWithShape="0"/>
          </a:effectLst>
        </p:spPr>
      </p:pic>
      <p:pic>
        <p:nvPicPr>
          <p:cNvPr id="10" name="Picture 9">
            <a:hlinkClick r:id="rId9"/>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860027" y="3185515"/>
            <a:ext cx="1079859" cy="1079859"/>
          </a:xfrm>
          <a:prstGeom prst="ellipse">
            <a:avLst/>
          </a:prstGeom>
          <a:effectLst>
            <a:reflection stA="34000" endPos="71000" dist="50800" dir="5400000" sy="-100000" algn="bl" rotWithShape="0"/>
          </a:effectLst>
        </p:spPr>
      </p:pic>
    </p:spTree>
    <p:extLst>
      <p:ext uri="{BB962C8B-B14F-4D97-AF65-F5344CB8AC3E}">
        <p14:creationId xmlns:p14="http://schemas.microsoft.com/office/powerpoint/2010/main" val="830010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6A10FB70-9D4E-4F6E-9EDB-8A5354621229}"/>
              </a:ext>
            </a:extLst>
          </p:cNvPr>
          <p:cNvSpPr>
            <a:spLocks noGrp="1"/>
          </p:cNvSpPr>
          <p:nvPr>
            <p:ph type="ctrTitle"/>
          </p:nvPr>
        </p:nvSpPr>
        <p:spPr>
          <a:xfrm>
            <a:off x="671692" y="1629009"/>
            <a:ext cx="10848620" cy="558727"/>
          </a:xfrm>
        </p:spPr>
        <p:txBody>
          <a:bodyPr/>
          <a:lstStyle/>
          <a:p>
            <a:pPr algn="ctr"/>
            <a:r>
              <a:rPr lang="en-US" sz="4800" dirty="0"/>
              <a:t>Simulations and Results</a:t>
            </a:r>
          </a:p>
        </p:txBody>
      </p:sp>
      <p:pic>
        <p:nvPicPr>
          <p:cNvPr id="8" name="Graphic 7" descr="Computer">
            <a:extLst>
              <a:ext uri="{FF2B5EF4-FFF2-40B4-BE49-F238E27FC236}">
                <a16:creationId xmlns:a16="http://schemas.microsoft.com/office/drawing/2014/main" id="{6B01BEB7-02DE-49F2-9889-30D1D39D0F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596813" y="2578013"/>
            <a:ext cx="2998374" cy="2998374"/>
          </a:xfrm>
          <a:prstGeom prst="rect">
            <a:avLst/>
          </a:prstGeom>
        </p:spPr>
      </p:pic>
    </p:spTree>
    <p:extLst>
      <p:ext uri="{BB962C8B-B14F-4D97-AF65-F5344CB8AC3E}">
        <p14:creationId xmlns:p14="http://schemas.microsoft.com/office/powerpoint/2010/main" val="2461466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4AA4-8054-4882-85FC-DD8801B0EBBE}"/>
              </a:ext>
            </a:extLst>
          </p:cNvPr>
          <p:cNvSpPr>
            <a:spLocks noGrp="1"/>
          </p:cNvSpPr>
          <p:nvPr>
            <p:ph type="title"/>
          </p:nvPr>
        </p:nvSpPr>
        <p:spPr/>
        <p:txBody>
          <a:bodyPr/>
          <a:lstStyle/>
          <a:p>
            <a:r>
              <a:rPr lang="en-US" dirty="0"/>
              <a:t>Simulated scenarios</a:t>
            </a:r>
          </a:p>
        </p:txBody>
      </p:sp>
      <p:sp>
        <p:nvSpPr>
          <p:cNvPr id="3" name="Text Placeholder 2">
            <a:extLst>
              <a:ext uri="{FF2B5EF4-FFF2-40B4-BE49-F238E27FC236}">
                <a16:creationId xmlns:a16="http://schemas.microsoft.com/office/drawing/2014/main" id="{1EBC106D-AC22-4A69-90E7-32EA3B9F54C9}"/>
              </a:ext>
            </a:extLst>
          </p:cNvPr>
          <p:cNvSpPr>
            <a:spLocks noGrp="1"/>
          </p:cNvSpPr>
          <p:nvPr>
            <p:ph type="body" sz="quarter" idx="11"/>
          </p:nvPr>
        </p:nvSpPr>
        <p:spPr>
          <a:xfrm>
            <a:off x="912001" y="1620235"/>
            <a:ext cx="5373680" cy="4571405"/>
          </a:xfrm>
        </p:spPr>
        <p:txBody>
          <a:bodyPr/>
          <a:lstStyle/>
          <a:p>
            <a:pPr marL="342866" indent="-342866" algn="just">
              <a:buFont typeface="+mj-lt"/>
              <a:buAutoNum type="arabicPeriod"/>
            </a:pPr>
            <a:r>
              <a:rPr lang="en-US" dirty="0"/>
              <a:t>Reference scenario: The EV is driven to work and back and is charged when SoC&lt;20%</a:t>
            </a:r>
          </a:p>
          <a:p>
            <a:pPr marL="342866" indent="-342866" algn="just">
              <a:buFont typeface="+mj-lt"/>
              <a:buAutoNum type="arabicPeriod"/>
            </a:pPr>
            <a:r>
              <a:rPr lang="en-US" dirty="0"/>
              <a:t>FCR scenario: EV provides FCR services at workplace and is charged at workplace for free as compensation</a:t>
            </a:r>
          </a:p>
          <a:p>
            <a:pPr marL="342866" indent="-342866" algn="just">
              <a:buFont typeface="+mj-lt"/>
              <a:buAutoNum type="arabicPeriod"/>
            </a:pPr>
            <a:r>
              <a:rPr lang="en-US" dirty="0"/>
              <a:t>TS scenario: EV provides TS services at workplace and charges smartly at home up to 60% SoC</a:t>
            </a:r>
          </a:p>
          <a:p>
            <a:pPr marL="342866" indent="-342866" algn="just">
              <a:buFont typeface="+mj-lt"/>
              <a:buAutoNum type="arabicPeriod"/>
            </a:pPr>
            <a:r>
              <a:rPr lang="en-US" dirty="0"/>
              <a:t>TS+FCR scenario: EV provides both FCR and TS services at workplace and is charged smartly at home up to 60% SoC</a:t>
            </a:r>
          </a:p>
        </p:txBody>
      </p:sp>
      <p:sp>
        <p:nvSpPr>
          <p:cNvPr id="4" name="Text Placeholder 3">
            <a:extLst>
              <a:ext uri="{FF2B5EF4-FFF2-40B4-BE49-F238E27FC236}">
                <a16:creationId xmlns:a16="http://schemas.microsoft.com/office/drawing/2014/main" id="{60C9A682-4E6D-4D95-83F9-C9F97B3C06C5}"/>
              </a:ext>
            </a:extLst>
          </p:cNvPr>
          <p:cNvSpPr>
            <a:spLocks noGrp="1"/>
          </p:cNvSpPr>
          <p:nvPr>
            <p:ph type="body" sz="quarter" idx="10"/>
          </p:nvPr>
        </p:nvSpPr>
        <p:spPr/>
        <p:txBody>
          <a:bodyPr/>
          <a:lstStyle/>
          <a:p>
            <a:r>
              <a:rPr lang="en-US" dirty="0"/>
              <a:t>Simulations and Results</a:t>
            </a:r>
          </a:p>
        </p:txBody>
      </p:sp>
      <p:pic>
        <p:nvPicPr>
          <p:cNvPr id="5" name="Picture 4">
            <a:extLst>
              <a:ext uri="{FF2B5EF4-FFF2-40B4-BE49-F238E27FC236}">
                <a16:creationId xmlns:a16="http://schemas.microsoft.com/office/drawing/2014/main" id="{9D9BFBE8-714E-4958-8969-EFAABE6B3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739" y="1431007"/>
            <a:ext cx="2777058" cy="1851372"/>
          </a:xfrm>
          <a:prstGeom prst="rect">
            <a:avLst/>
          </a:prstGeom>
        </p:spPr>
      </p:pic>
      <p:pic>
        <p:nvPicPr>
          <p:cNvPr id="6" name="Picture 5">
            <a:extLst>
              <a:ext uri="{FF2B5EF4-FFF2-40B4-BE49-F238E27FC236}">
                <a16:creationId xmlns:a16="http://schemas.microsoft.com/office/drawing/2014/main" id="{C05FCB57-DC24-4FAA-85BB-D79BB0CE8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797" y="1431007"/>
            <a:ext cx="2777058" cy="1851372"/>
          </a:xfrm>
          <a:prstGeom prst="rect">
            <a:avLst/>
          </a:prstGeom>
        </p:spPr>
      </p:pic>
      <p:pic>
        <p:nvPicPr>
          <p:cNvPr id="7" name="Picture 6" descr="Chart, box and whisker chart&#10;&#10;Description automatically generated">
            <a:extLst>
              <a:ext uri="{FF2B5EF4-FFF2-40B4-BE49-F238E27FC236}">
                <a16:creationId xmlns:a16="http://schemas.microsoft.com/office/drawing/2014/main" id="{C8A77C39-B78C-43AA-9E1B-DA0C14815A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8739" y="3575623"/>
            <a:ext cx="2777058" cy="1851372"/>
          </a:xfrm>
          <a:prstGeom prst="rect">
            <a:avLst/>
          </a:prstGeom>
        </p:spPr>
      </p:pic>
      <p:pic>
        <p:nvPicPr>
          <p:cNvPr id="8" name="Picture 7" descr="Chart&#10;&#10;Description automatically generated">
            <a:extLst>
              <a:ext uri="{FF2B5EF4-FFF2-40B4-BE49-F238E27FC236}">
                <a16:creationId xmlns:a16="http://schemas.microsoft.com/office/drawing/2014/main" id="{8EF915A3-B5A5-490A-A6A5-544B388B18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15798" y="3575623"/>
            <a:ext cx="2777057" cy="1851372"/>
          </a:xfrm>
          <a:prstGeom prst="rect">
            <a:avLst/>
          </a:prstGeom>
        </p:spPr>
      </p:pic>
    </p:spTree>
    <p:extLst>
      <p:ext uri="{BB962C8B-B14F-4D97-AF65-F5344CB8AC3E}">
        <p14:creationId xmlns:p14="http://schemas.microsoft.com/office/powerpoint/2010/main" val="2484886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D981-AC01-4213-8401-ED9219289093}"/>
              </a:ext>
            </a:extLst>
          </p:cNvPr>
          <p:cNvSpPr>
            <a:spLocks noGrp="1"/>
          </p:cNvSpPr>
          <p:nvPr>
            <p:ph type="title"/>
          </p:nvPr>
        </p:nvSpPr>
        <p:spPr/>
        <p:txBody>
          <a:bodyPr/>
          <a:lstStyle/>
          <a:p>
            <a:r>
              <a:rPr lang="en-US" dirty="0"/>
              <a:t>FCR scenario</a:t>
            </a:r>
          </a:p>
        </p:txBody>
      </p:sp>
      <p:sp>
        <p:nvSpPr>
          <p:cNvPr id="8" name="Text Placeholder 2">
            <a:extLst>
              <a:ext uri="{FF2B5EF4-FFF2-40B4-BE49-F238E27FC236}">
                <a16:creationId xmlns:a16="http://schemas.microsoft.com/office/drawing/2014/main" id="{A58F88F6-E4D5-4678-8C52-207C9C56F39B}"/>
              </a:ext>
            </a:extLst>
          </p:cNvPr>
          <p:cNvSpPr>
            <a:spLocks noGrp="1"/>
          </p:cNvSpPr>
          <p:nvPr>
            <p:ph type="body" sz="quarter" idx="11"/>
          </p:nvPr>
        </p:nvSpPr>
        <p:spPr>
          <a:xfrm>
            <a:off x="912000" y="1620235"/>
            <a:ext cx="5184000" cy="4571405"/>
          </a:xfrm>
        </p:spPr>
        <p:txBody>
          <a:bodyPr/>
          <a:lstStyle/>
          <a:p>
            <a:pPr algn="just"/>
            <a:r>
              <a:rPr lang="en-US" dirty="0"/>
              <a:t>FCR provision at different charger powers and amount of charging after service</a:t>
            </a:r>
          </a:p>
          <a:p>
            <a:pPr algn="just"/>
            <a:r>
              <a:rPr lang="en-US" dirty="0"/>
              <a:t>Charger power of 12kW chosen since higher powers result in unfulfillment</a:t>
            </a:r>
          </a:p>
          <a:p>
            <a:pPr algn="just"/>
            <a:r>
              <a:rPr lang="en-US" dirty="0"/>
              <a:t>Charging time of 30 mins chosen as durations less than 15 mins are not incentivizing for owners</a:t>
            </a:r>
          </a:p>
          <a:p>
            <a:pPr algn="just"/>
            <a:r>
              <a:rPr lang="en-US" dirty="0"/>
              <a:t>Payback period of 12 years was obtained considering a charger price of CHF 300</a:t>
            </a:r>
          </a:p>
          <a:p>
            <a:pPr algn="just"/>
            <a:endParaRPr lang="en-US" dirty="0"/>
          </a:p>
          <a:p>
            <a:pPr algn="just"/>
            <a:endParaRPr lang="en-US" dirty="0"/>
          </a:p>
        </p:txBody>
      </p:sp>
      <p:sp>
        <p:nvSpPr>
          <p:cNvPr id="4" name="Text Placeholder 3">
            <a:extLst>
              <a:ext uri="{FF2B5EF4-FFF2-40B4-BE49-F238E27FC236}">
                <a16:creationId xmlns:a16="http://schemas.microsoft.com/office/drawing/2014/main" id="{93FA99C5-9019-433A-B28E-C0A1E4E3B4F2}"/>
              </a:ext>
            </a:extLst>
          </p:cNvPr>
          <p:cNvSpPr>
            <a:spLocks noGrp="1"/>
          </p:cNvSpPr>
          <p:nvPr>
            <p:ph type="body" sz="quarter" idx="10"/>
          </p:nvPr>
        </p:nvSpPr>
        <p:spPr/>
        <p:txBody>
          <a:bodyPr/>
          <a:lstStyle/>
          <a:p>
            <a:r>
              <a:rPr lang="en-US" dirty="0"/>
              <a:t>Simulations and Results</a:t>
            </a:r>
          </a:p>
        </p:txBody>
      </p:sp>
      <p:graphicFrame>
        <p:nvGraphicFramePr>
          <p:cNvPr id="7" name="Chart 6">
            <a:extLst>
              <a:ext uri="{FF2B5EF4-FFF2-40B4-BE49-F238E27FC236}">
                <a16:creationId xmlns:a16="http://schemas.microsoft.com/office/drawing/2014/main" id="{6F1F9DB2-F663-4CF2-8B21-1EE80B15A14A}"/>
              </a:ext>
            </a:extLst>
          </p:cNvPr>
          <p:cNvGraphicFramePr>
            <a:graphicFrameLocks/>
          </p:cNvGraphicFramePr>
          <p:nvPr/>
        </p:nvGraphicFramePr>
        <p:xfrm>
          <a:off x="7222149" y="3994974"/>
          <a:ext cx="4537852" cy="21966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BC652C8F-1C90-45E4-AA2F-3DE5D73FD639}"/>
              </a:ext>
            </a:extLst>
          </p:cNvPr>
          <p:cNvGraphicFramePr>
            <a:graphicFrameLocks/>
          </p:cNvGraphicFramePr>
          <p:nvPr/>
        </p:nvGraphicFramePr>
        <p:xfrm>
          <a:off x="7441328" y="1349059"/>
          <a:ext cx="4099492" cy="23699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0594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69F3-C44E-4801-B6C7-BE2DF4F9C2A0}"/>
              </a:ext>
            </a:extLst>
          </p:cNvPr>
          <p:cNvSpPr>
            <a:spLocks noGrp="1"/>
          </p:cNvSpPr>
          <p:nvPr>
            <p:ph type="title"/>
          </p:nvPr>
        </p:nvSpPr>
        <p:spPr/>
        <p:txBody>
          <a:bodyPr/>
          <a:lstStyle/>
          <a:p>
            <a:r>
              <a:rPr lang="en-US" dirty="0"/>
              <a:t>TS scenario</a:t>
            </a:r>
          </a:p>
        </p:txBody>
      </p:sp>
      <p:sp>
        <p:nvSpPr>
          <p:cNvPr id="3" name="Text Placeholder 2">
            <a:extLst>
              <a:ext uri="{FF2B5EF4-FFF2-40B4-BE49-F238E27FC236}">
                <a16:creationId xmlns:a16="http://schemas.microsoft.com/office/drawing/2014/main" id="{C4725B17-F676-4C14-9589-1DC7F1B90B41}"/>
              </a:ext>
            </a:extLst>
          </p:cNvPr>
          <p:cNvSpPr>
            <a:spLocks noGrp="1"/>
          </p:cNvSpPr>
          <p:nvPr>
            <p:ph type="body" sz="quarter" idx="11"/>
          </p:nvPr>
        </p:nvSpPr>
        <p:spPr>
          <a:xfrm>
            <a:off x="912001" y="1620235"/>
            <a:ext cx="6402247" cy="4571405"/>
          </a:xfrm>
        </p:spPr>
        <p:txBody>
          <a:bodyPr/>
          <a:lstStyle/>
          <a:p>
            <a:pPr algn="just"/>
            <a:r>
              <a:rPr lang="en-US" dirty="0"/>
              <a:t>Different amounts of TS provision with various number of chargers</a:t>
            </a:r>
          </a:p>
          <a:p>
            <a:pPr algn="just"/>
            <a:r>
              <a:rPr lang="en-US" dirty="0"/>
              <a:t>Low amount of TS and high number of chargers result in lower battery degradation</a:t>
            </a:r>
          </a:p>
          <a:p>
            <a:pPr algn="just"/>
            <a:r>
              <a:rPr lang="en-US" dirty="0"/>
              <a:t>However, company earnings were higher at high amounts of TS</a:t>
            </a:r>
          </a:p>
          <a:p>
            <a:pPr algn="just"/>
            <a:r>
              <a:rPr lang="en-US" dirty="0"/>
              <a:t>Hence, highest amount of TS with lowest possible number of chargers was chosen for final evaluation</a:t>
            </a:r>
          </a:p>
          <a:p>
            <a:pPr algn="just"/>
            <a:r>
              <a:rPr lang="en-US" dirty="0"/>
              <a:t>A  payback period of 6 years was calculated for charger price of CHF 1000 with 40% of net company earnings given to EV owners</a:t>
            </a:r>
          </a:p>
        </p:txBody>
      </p:sp>
      <p:sp>
        <p:nvSpPr>
          <p:cNvPr id="4" name="Text Placeholder 3">
            <a:extLst>
              <a:ext uri="{FF2B5EF4-FFF2-40B4-BE49-F238E27FC236}">
                <a16:creationId xmlns:a16="http://schemas.microsoft.com/office/drawing/2014/main" id="{E0F1D59B-BB04-4563-93F7-13129F464B2D}"/>
              </a:ext>
            </a:extLst>
          </p:cNvPr>
          <p:cNvSpPr>
            <a:spLocks noGrp="1"/>
          </p:cNvSpPr>
          <p:nvPr>
            <p:ph type="body" sz="quarter" idx="10"/>
          </p:nvPr>
        </p:nvSpPr>
        <p:spPr/>
        <p:txBody>
          <a:bodyPr/>
          <a:lstStyle/>
          <a:p>
            <a:r>
              <a:rPr lang="en-US" dirty="0"/>
              <a:t>Simulations and Results</a:t>
            </a:r>
          </a:p>
        </p:txBody>
      </p:sp>
      <p:graphicFrame>
        <p:nvGraphicFramePr>
          <p:cNvPr id="8" name="Chart 7">
            <a:extLst>
              <a:ext uri="{FF2B5EF4-FFF2-40B4-BE49-F238E27FC236}">
                <a16:creationId xmlns:a16="http://schemas.microsoft.com/office/drawing/2014/main" id="{688228FE-514E-4787-9A85-72BD79F58E8F}"/>
              </a:ext>
            </a:extLst>
          </p:cNvPr>
          <p:cNvGraphicFramePr>
            <a:graphicFrameLocks/>
          </p:cNvGraphicFramePr>
          <p:nvPr/>
        </p:nvGraphicFramePr>
        <p:xfrm>
          <a:off x="7514164" y="1267109"/>
          <a:ext cx="4116545" cy="2433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9641991-FB8F-423A-999A-7B4DEC3AC3D0}"/>
              </a:ext>
            </a:extLst>
          </p:cNvPr>
          <p:cNvGraphicFramePr>
            <a:graphicFrameLocks/>
          </p:cNvGraphicFramePr>
          <p:nvPr/>
        </p:nvGraphicFramePr>
        <p:xfrm>
          <a:off x="7476424" y="3905938"/>
          <a:ext cx="4544517" cy="23874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48293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24FE-5892-457F-BAEB-0FE9F33E6831}"/>
              </a:ext>
            </a:extLst>
          </p:cNvPr>
          <p:cNvSpPr>
            <a:spLocks noGrp="1"/>
          </p:cNvSpPr>
          <p:nvPr>
            <p:ph type="title"/>
          </p:nvPr>
        </p:nvSpPr>
        <p:spPr/>
        <p:txBody>
          <a:bodyPr/>
          <a:lstStyle/>
          <a:p>
            <a:r>
              <a:rPr lang="en-US" dirty="0"/>
              <a:t>TS+FCR scenario</a:t>
            </a:r>
          </a:p>
        </p:txBody>
      </p:sp>
      <p:sp>
        <p:nvSpPr>
          <p:cNvPr id="3" name="Text Placeholder 2">
            <a:extLst>
              <a:ext uri="{FF2B5EF4-FFF2-40B4-BE49-F238E27FC236}">
                <a16:creationId xmlns:a16="http://schemas.microsoft.com/office/drawing/2014/main" id="{6A2BA0FA-6C42-4C7E-85B6-F84B0209EA5B}"/>
              </a:ext>
            </a:extLst>
          </p:cNvPr>
          <p:cNvSpPr>
            <a:spLocks noGrp="1"/>
          </p:cNvSpPr>
          <p:nvPr>
            <p:ph type="body" sz="quarter" idx="11"/>
          </p:nvPr>
        </p:nvSpPr>
        <p:spPr>
          <a:xfrm>
            <a:off x="912000" y="1620235"/>
            <a:ext cx="6252797" cy="4571405"/>
          </a:xfrm>
        </p:spPr>
        <p:txBody>
          <a:bodyPr/>
          <a:lstStyle/>
          <a:p>
            <a:pPr algn="just">
              <a:lnSpc>
                <a:spcPct val="100000"/>
              </a:lnSpc>
            </a:pPr>
            <a:r>
              <a:rPr lang="en-US" dirty="0"/>
              <a:t>12 kW charger</a:t>
            </a:r>
          </a:p>
          <a:p>
            <a:pPr lvl="1" algn="just">
              <a:lnSpc>
                <a:spcPct val="100000"/>
              </a:lnSpc>
            </a:pPr>
            <a:r>
              <a:rPr lang="en-US" dirty="0"/>
              <a:t>6 kW for FCR</a:t>
            </a:r>
          </a:p>
          <a:p>
            <a:pPr lvl="1" algn="just">
              <a:lnSpc>
                <a:spcPct val="100000"/>
              </a:lnSpc>
            </a:pPr>
            <a:r>
              <a:rPr lang="en-US" dirty="0"/>
              <a:t>6 kW for TS</a:t>
            </a:r>
          </a:p>
          <a:p>
            <a:pPr algn="just"/>
            <a:r>
              <a:rPr lang="en-US" dirty="0"/>
              <a:t>Reason for split capacities: Providing 100% FCR is required along with TS at the same time is not possible</a:t>
            </a:r>
          </a:p>
          <a:p>
            <a:pPr algn="just"/>
            <a:r>
              <a:rPr lang="en-US" dirty="0"/>
              <a:t>No significant change in additional degradation between different simulated scenarios due to low power of charger</a:t>
            </a:r>
          </a:p>
          <a:p>
            <a:pPr algn="just"/>
            <a:r>
              <a:rPr lang="en-US" dirty="0"/>
              <a:t>Economically, high amounts of TS and higher number of chargers provided higher net earnings</a:t>
            </a:r>
          </a:p>
          <a:p>
            <a:pPr algn="just"/>
            <a:r>
              <a:rPr lang="en-US" dirty="0"/>
              <a:t>A payback period of 8 years was calculated for a charger price of CHF 1000 with 40% of the net earnings given to the EV owner</a:t>
            </a:r>
          </a:p>
        </p:txBody>
      </p:sp>
      <p:sp>
        <p:nvSpPr>
          <p:cNvPr id="4" name="Text Placeholder 3">
            <a:extLst>
              <a:ext uri="{FF2B5EF4-FFF2-40B4-BE49-F238E27FC236}">
                <a16:creationId xmlns:a16="http://schemas.microsoft.com/office/drawing/2014/main" id="{3F848C73-F6B0-462C-AA77-8BA66DCB37D7}"/>
              </a:ext>
            </a:extLst>
          </p:cNvPr>
          <p:cNvSpPr>
            <a:spLocks noGrp="1"/>
          </p:cNvSpPr>
          <p:nvPr>
            <p:ph type="body" sz="quarter" idx="10"/>
          </p:nvPr>
        </p:nvSpPr>
        <p:spPr/>
        <p:txBody>
          <a:bodyPr/>
          <a:lstStyle/>
          <a:p>
            <a:r>
              <a:rPr lang="en-US" dirty="0"/>
              <a:t>Simulations and Results</a:t>
            </a:r>
          </a:p>
        </p:txBody>
      </p:sp>
      <p:graphicFrame>
        <p:nvGraphicFramePr>
          <p:cNvPr id="6" name="Chart 5">
            <a:extLst>
              <a:ext uri="{FF2B5EF4-FFF2-40B4-BE49-F238E27FC236}">
                <a16:creationId xmlns:a16="http://schemas.microsoft.com/office/drawing/2014/main" id="{BC7A4992-3ECF-470F-BC93-6D9871DE6860}"/>
              </a:ext>
            </a:extLst>
          </p:cNvPr>
          <p:cNvGraphicFramePr>
            <a:graphicFrameLocks/>
          </p:cNvGraphicFramePr>
          <p:nvPr/>
        </p:nvGraphicFramePr>
        <p:xfrm>
          <a:off x="7513868" y="1349058"/>
          <a:ext cx="4501076" cy="22293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1686B44C-142E-459D-A19F-313C55828A72}"/>
              </a:ext>
            </a:extLst>
          </p:cNvPr>
          <p:cNvGraphicFramePr/>
          <p:nvPr/>
        </p:nvGraphicFramePr>
        <p:xfrm>
          <a:off x="7513868" y="3660400"/>
          <a:ext cx="4507549" cy="23854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809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E201684-2D34-41AB-BFA6-7553DEB7CEAC}"/>
              </a:ext>
            </a:extLst>
          </p:cNvPr>
          <p:cNvSpPr/>
          <p:nvPr/>
        </p:nvSpPr>
        <p:spPr>
          <a:xfrm>
            <a:off x="4087912" y="1945351"/>
            <a:ext cx="4016177" cy="1107852"/>
          </a:xfrm>
          <a:prstGeom prst="rect">
            <a:avLst/>
          </a:prstGeom>
          <a:noFill/>
        </p:spPr>
        <p:txBody>
          <a:bodyPr wrap="square" lIns="91428" tIns="45714" rIns="91428" bIns="45714">
            <a:spAutoFit/>
          </a:bodyPr>
          <a:lstStyle/>
          <a:p>
            <a:pPr algn="ctr" defTabSz="914309"/>
            <a:r>
              <a:rPr lang="en-US" sz="6599" b="1" dirty="0">
                <a:ln w="0"/>
                <a:solidFill>
                  <a:srgbClr val="0070BC"/>
                </a:solidFill>
                <a:effectLst>
                  <a:outerShdw blurRad="38100" dist="25400" dir="5400000" algn="ctr" rotWithShape="0">
                    <a:srgbClr val="6E747A">
                      <a:alpha val="43000"/>
                    </a:srgbClr>
                  </a:outerShdw>
                </a:effectLst>
                <a:latin typeface="Calibri"/>
              </a:rPr>
              <a:t>Overview</a:t>
            </a:r>
          </a:p>
        </p:txBody>
      </p:sp>
      <p:pic>
        <p:nvPicPr>
          <p:cNvPr id="16" name="Graphic 15" descr="Helicopter">
            <a:extLst>
              <a:ext uri="{FF2B5EF4-FFF2-40B4-BE49-F238E27FC236}">
                <a16:creationId xmlns:a16="http://schemas.microsoft.com/office/drawing/2014/main" id="{E4FD70C4-BAFF-476D-8855-F8E735AE21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4119" y="3053203"/>
            <a:ext cx="2083763" cy="2083763"/>
          </a:xfrm>
          <a:prstGeom prst="rect">
            <a:avLst/>
          </a:prstGeom>
        </p:spPr>
      </p:pic>
    </p:spTree>
    <p:extLst>
      <p:ext uri="{BB962C8B-B14F-4D97-AF65-F5344CB8AC3E}">
        <p14:creationId xmlns:p14="http://schemas.microsoft.com/office/powerpoint/2010/main" val="2648826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5E63A-9DBD-4E1A-AF0F-FF97D475935A}"/>
              </a:ext>
            </a:extLst>
          </p:cNvPr>
          <p:cNvSpPr>
            <a:spLocks noGrp="1"/>
          </p:cNvSpPr>
          <p:nvPr>
            <p:ph type="title"/>
          </p:nvPr>
        </p:nvSpPr>
        <p:spPr/>
        <p:txBody>
          <a:bodyPr/>
          <a:lstStyle/>
          <a:p>
            <a:r>
              <a:rPr lang="en-US" dirty="0"/>
              <a:t>Comparison</a:t>
            </a:r>
          </a:p>
        </p:txBody>
      </p:sp>
      <p:sp>
        <p:nvSpPr>
          <p:cNvPr id="3" name="Text Placeholder 2">
            <a:extLst>
              <a:ext uri="{FF2B5EF4-FFF2-40B4-BE49-F238E27FC236}">
                <a16:creationId xmlns:a16="http://schemas.microsoft.com/office/drawing/2014/main" id="{65408265-3E9D-4CA3-BBEC-EE0830726D61}"/>
              </a:ext>
            </a:extLst>
          </p:cNvPr>
          <p:cNvSpPr>
            <a:spLocks noGrp="1"/>
          </p:cNvSpPr>
          <p:nvPr>
            <p:ph type="body" sz="quarter" idx="11"/>
          </p:nvPr>
        </p:nvSpPr>
        <p:spPr/>
        <p:txBody>
          <a:bodyPr/>
          <a:lstStyle/>
          <a:p>
            <a:r>
              <a:rPr lang="en-US" dirty="0"/>
              <a:t>Best options of each scenario are compared</a:t>
            </a:r>
          </a:p>
          <a:p>
            <a:r>
              <a:rPr lang="en-US" dirty="0"/>
              <a:t>Relative degradation varied from scenario to scenario</a:t>
            </a:r>
          </a:p>
          <a:p>
            <a:r>
              <a:rPr lang="en-US" dirty="0"/>
              <a:t>NPV after 10 years with CHF 1000 charger is CHF 13000 and CHF 9000 for the TS and TS+FCR case, respectively. NPV for the FCR case is negative.</a:t>
            </a:r>
          </a:p>
          <a:p>
            <a:endParaRPr lang="en-US" dirty="0"/>
          </a:p>
        </p:txBody>
      </p:sp>
      <p:sp>
        <p:nvSpPr>
          <p:cNvPr id="4" name="Text Placeholder 3">
            <a:extLst>
              <a:ext uri="{FF2B5EF4-FFF2-40B4-BE49-F238E27FC236}">
                <a16:creationId xmlns:a16="http://schemas.microsoft.com/office/drawing/2014/main" id="{6486ECD2-20A7-4CFB-AC78-97A7D359CD9F}"/>
              </a:ext>
            </a:extLst>
          </p:cNvPr>
          <p:cNvSpPr>
            <a:spLocks noGrp="1"/>
          </p:cNvSpPr>
          <p:nvPr>
            <p:ph type="body" sz="quarter" idx="10"/>
          </p:nvPr>
        </p:nvSpPr>
        <p:spPr/>
        <p:txBody>
          <a:bodyPr/>
          <a:lstStyle/>
          <a:p>
            <a:r>
              <a:rPr lang="en-US" dirty="0"/>
              <a:t>Simulations and Results</a:t>
            </a:r>
          </a:p>
        </p:txBody>
      </p:sp>
      <p:graphicFrame>
        <p:nvGraphicFramePr>
          <p:cNvPr id="5" name="Chart 4">
            <a:extLst>
              <a:ext uri="{FF2B5EF4-FFF2-40B4-BE49-F238E27FC236}">
                <a16:creationId xmlns:a16="http://schemas.microsoft.com/office/drawing/2014/main" id="{610386DA-4873-4526-B5C6-C9D98CED71AA}"/>
              </a:ext>
            </a:extLst>
          </p:cNvPr>
          <p:cNvGraphicFramePr/>
          <p:nvPr/>
        </p:nvGraphicFramePr>
        <p:xfrm>
          <a:off x="6600824" y="3353721"/>
          <a:ext cx="5249665" cy="26725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B187C67A-40D1-4CA1-B4DB-F3578D293959}"/>
              </a:ext>
            </a:extLst>
          </p:cNvPr>
          <p:cNvGraphicFramePr>
            <a:graphicFrameLocks/>
          </p:cNvGraphicFramePr>
          <p:nvPr/>
        </p:nvGraphicFramePr>
        <p:xfrm>
          <a:off x="1252069" y="3610685"/>
          <a:ext cx="4501076" cy="24917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6616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6A10FB70-9D4E-4F6E-9EDB-8A5354621229}"/>
              </a:ext>
            </a:extLst>
          </p:cNvPr>
          <p:cNvSpPr>
            <a:spLocks noGrp="1"/>
          </p:cNvSpPr>
          <p:nvPr>
            <p:ph type="ctrTitle"/>
          </p:nvPr>
        </p:nvSpPr>
        <p:spPr>
          <a:xfrm>
            <a:off x="671692" y="1629009"/>
            <a:ext cx="10848620" cy="558727"/>
          </a:xfrm>
        </p:spPr>
        <p:txBody>
          <a:bodyPr/>
          <a:lstStyle/>
          <a:p>
            <a:pPr algn="ctr"/>
            <a:r>
              <a:rPr lang="en-US" sz="4800" dirty="0"/>
              <a:t>Conclusion</a:t>
            </a:r>
          </a:p>
        </p:txBody>
      </p:sp>
      <p:pic>
        <p:nvPicPr>
          <p:cNvPr id="3" name="Graphic 2" descr="Suitcase with solid fill">
            <a:extLst>
              <a:ext uri="{FF2B5EF4-FFF2-40B4-BE49-F238E27FC236}">
                <a16:creationId xmlns:a16="http://schemas.microsoft.com/office/drawing/2014/main" id="{3F371A19-0871-4B20-B5FD-7D67C5E451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91456" y="2788019"/>
            <a:ext cx="2122137" cy="2122137"/>
          </a:xfrm>
          <a:prstGeom prst="rect">
            <a:avLst/>
          </a:prstGeom>
        </p:spPr>
      </p:pic>
    </p:spTree>
    <p:extLst>
      <p:ext uri="{BB962C8B-B14F-4D97-AF65-F5344CB8AC3E}">
        <p14:creationId xmlns:p14="http://schemas.microsoft.com/office/powerpoint/2010/main" val="264330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142C-B9D3-4D7E-9575-6310CD87BD79}"/>
              </a:ext>
            </a:extLst>
          </p:cNvPr>
          <p:cNvSpPr>
            <a:spLocks noGrp="1"/>
          </p:cNvSpPr>
          <p:nvPr>
            <p:ph type="title"/>
          </p:nvPr>
        </p:nvSpPr>
        <p:spPr/>
        <p:txBody>
          <a:bodyPr/>
          <a:lstStyle/>
          <a:p>
            <a:r>
              <a:rPr lang="en-US" dirty="0"/>
              <a:t>Conclusions</a:t>
            </a:r>
          </a:p>
        </p:txBody>
      </p:sp>
      <p:sp>
        <p:nvSpPr>
          <p:cNvPr id="3" name="Text Placeholder 2">
            <a:extLst>
              <a:ext uri="{FF2B5EF4-FFF2-40B4-BE49-F238E27FC236}">
                <a16:creationId xmlns:a16="http://schemas.microsoft.com/office/drawing/2014/main" id="{592494DD-5213-47F8-9689-FD4ED124AB3E}"/>
              </a:ext>
            </a:extLst>
          </p:cNvPr>
          <p:cNvSpPr>
            <a:spLocks noGrp="1"/>
          </p:cNvSpPr>
          <p:nvPr>
            <p:ph type="body" sz="quarter" idx="11"/>
          </p:nvPr>
        </p:nvSpPr>
        <p:spPr/>
        <p:txBody>
          <a:bodyPr/>
          <a:lstStyle/>
          <a:p>
            <a:r>
              <a:rPr lang="en-US" dirty="0"/>
              <a:t>Stress-based model for battery aging and various potential V2G services were simulated</a:t>
            </a:r>
          </a:p>
          <a:p>
            <a:r>
              <a:rPr lang="en-US" dirty="0"/>
              <a:t>The impact on the battery differed from service to service</a:t>
            </a:r>
          </a:p>
          <a:p>
            <a:r>
              <a:rPr lang="en-US" dirty="0"/>
              <a:t>Under the simulated conditions, FCR did not seem interesting. However, with increased time of FCR provision (using company cars), revenues increase, and the scenario may become interesting.</a:t>
            </a:r>
          </a:p>
          <a:p>
            <a:r>
              <a:rPr lang="en-US" dirty="0"/>
              <a:t>The most interesting cases have been those of TS and TS+FCR which have a payback period of 6 and 8 years respectively, with a CHF 1000 charger and 40% of the residual being paid to the owner, in addition to charging costs and battery degradation costs.</a:t>
            </a:r>
          </a:p>
        </p:txBody>
      </p:sp>
      <p:sp>
        <p:nvSpPr>
          <p:cNvPr id="4" name="Text Placeholder 3">
            <a:extLst>
              <a:ext uri="{FF2B5EF4-FFF2-40B4-BE49-F238E27FC236}">
                <a16:creationId xmlns:a16="http://schemas.microsoft.com/office/drawing/2014/main" id="{B4D2BA01-079E-4A61-9795-E2B9FE91490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3527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V2G?</a:t>
            </a:r>
          </a:p>
        </p:txBody>
      </p:sp>
      <p:sp>
        <p:nvSpPr>
          <p:cNvPr id="3" name="Text Placeholder 2"/>
          <p:cNvSpPr>
            <a:spLocks noGrp="1"/>
          </p:cNvSpPr>
          <p:nvPr>
            <p:ph type="body" sz="quarter" idx="11"/>
          </p:nvPr>
        </p:nvSpPr>
        <p:spPr/>
        <p:txBody>
          <a:bodyPr/>
          <a:lstStyle/>
          <a:p>
            <a:r>
              <a:rPr lang="en-US" dirty="0"/>
              <a:t>Using the batteries of EVs to inject energy into the grid</a:t>
            </a:r>
          </a:p>
          <a:p>
            <a:r>
              <a:rPr lang="en-US" dirty="0"/>
              <a:t>First suggested in 1997 by Kempton and </a:t>
            </a:r>
            <a:r>
              <a:rPr lang="en-US" dirty="0" err="1"/>
              <a:t>Letendre</a:t>
            </a:r>
            <a:r>
              <a:rPr lang="en-US" dirty="0"/>
              <a:t> [1]</a:t>
            </a:r>
            <a:endParaRPr lang="en-US" dirty="0">
              <a:solidFill>
                <a:srgbClr val="FF0000"/>
              </a:solidFill>
            </a:endParaRPr>
          </a:p>
          <a:p>
            <a:r>
              <a:rPr lang="en-US" dirty="0"/>
              <a:t>Other specific concepts like V2H and V2B also exist</a:t>
            </a:r>
          </a:p>
        </p:txBody>
      </p:sp>
      <p:sp>
        <p:nvSpPr>
          <p:cNvPr id="4" name="Text Placeholder 3"/>
          <p:cNvSpPr>
            <a:spLocks noGrp="1"/>
          </p:cNvSpPr>
          <p:nvPr>
            <p:ph type="body" sz="quarter" idx="10"/>
          </p:nvPr>
        </p:nvSpPr>
        <p:spPr/>
        <p:txBody>
          <a:bodyPr/>
          <a:lstStyle/>
          <a:p>
            <a:r>
              <a:rPr lang="en-US" dirty="0"/>
              <a:t>Overview</a:t>
            </a:r>
          </a:p>
        </p:txBody>
      </p:sp>
      <p:sp>
        <p:nvSpPr>
          <p:cNvPr id="5" name="TextBox 4">
            <a:extLst>
              <a:ext uri="{FF2B5EF4-FFF2-40B4-BE49-F238E27FC236}">
                <a16:creationId xmlns:a16="http://schemas.microsoft.com/office/drawing/2014/main" id="{BBE2B56D-B73B-46EC-A3B7-D57D751BD492}"/>
              </a:ext>
            </a:extLst>
          </p:cNvPr>
          <p:cNvSpPr txBox="1"/>
          <p:nvPr/>
        </p:nvSpPr>
        <p:spPr>
          <a:xfrm>
            <a:off x="912675" y="6088178"/>
            <a:ext cx="10128637" cy="230832"/>
          </a:xfrm>
          <a:prstGeom prst="rect">
            <a:avLst/>
          </a:prstGeom>
          <a:noFill/>
        </p:spPr>
        <p:txBody>
          <a:bodyPr wrap="square" rtlCol="0">
            <a:spAutoFit/>
          </a:bodyPr>
          <a:lstStyle/>
          <a:p>
            <a:pPr defTabSz="914309"/>
            <a:r>
              <a:rPr lang="en-US" sz="900" dirty="0">
                <a:solidFill>
                  <a:srgbClr val="222222"/>
                </a:solidFill>
                <a:latin typeface="Arial" panose="020B0604020202020204" pitchFamily="34" charset="0"/>
              </a:rPr>
              <a:t>[1] Kempton, Willett, and Steven E. </a:t>
            </a:r>
            <a:r>
              <a:rPr lang="en-US" sz="900" dirty="0" err="1">
                <a:solidFill>
                  <a:srgbClr val="222222"/>
                </a:solidFill>
                <a:latin typeface="Arial" panose="020B0604020202020204" pitchFamily="34" charset="0"/>
              </a:rPr>
              <a:t>Letendre</a:t>
            </a:r>
            <a:r>
              <a:rPr lang="en-US" sz="900" dirty="0">
                <a:solidFill>
                  <a:srgbClr val="222222"/>
                </a:solidFill>
                <a:latin typeface="Arial" panose="020B0604020202020204" pitchFamily="34" charset="0"/>
              </a:rPr>
              <a:t>. "Electric vehicles as a new power source for electric utilities." </a:t>
            </a:r>
            <a:r>
              <a:rPr lang="en-US" sz="900" i="1" dirty="0">
                <a:solidFill>
                  <a:srgbClr val="222222"/>
                </a:solidFill>
                <a:latin typeface="Arial" panose="020B0604020202020204" pitchFamily="34" charset="0"/>
              </a:rPr>
              <a:t>Transportation Research Part D: Transport and Environment</a:t>
            </a:r>
            <a:r>
              <a:rPr lang="en-US" sz="900" dirty="0">
                <a:solidFill>
                  <a:srgbClr val="222222"/>
                </a:solidFill>
                <a:latin typeface="Arial" panose="020B0604020202020204" pitchFamily="34" charset="0"/>
              </a:rPr>
              <a:t> 2.3 (1997): 157-175.</a:t>
            </a:r>
            <a:endParaRPr lang="en-US" sz="900" dirty="0">
              <a:solidFill>
                <a:srgbClr val="3C3C3C"/>
              </a:solidFill>
              <a:latin typeface="Calibri"/>
            </a:endParaRPr>
          </a:p>
        </p:txBody>
      </p:sp>
      <p:sp>
        <p:nvSpPr>
          <p:cNvPr id="8" name="Text Placeholder 2">
            <a:extLst>
              <a:ext uri="{FF2B5EF4-FFF2-40B4-BE49-F238E27FC236}">
                <a16:creationId xmlns:a16="http://schemas.microsoft.com/office/drawing/2014/main" id="{A29C881E-D827-442B-87E6-C66E5BBDB082}"/>
              </a:ext>
            </a:extLst>
          </p:cNvPr>
          <p:cNvSpPr txBox="1">
            <a:spLocks/>
          </p:cNvSpPr>
          <p:nvPr/>
        </p:nvSpPr>
        <p:spPr bwMode="auto">
          <a:xfrm>
            <a:off x="912675" y="2988745"/>
            <a:ext cx="4493915" cy="1647044"/>
          </a:xfrm>
          <a:prstGeom prst="rect">
            <a:avLst/>
          </a:prstGeom>
          <a:noFill/>
          <a:ln w="9525">
            <a:noFill/>
            <a:miter lim="800000"/>
            <a:headEnd/>
            <a:tailEnd/>
          </a:ln>
        </p:spPr>
        <p:txBody>
          <a:bodyPr vert="horz" wrap="square" lIns="0" tIns="0" rIns="0" bIns="0" numCol="1" spcCol="216000" anchor="t" anchorCtr="0" compatLnSpc="1">
            <a:prstTxWarp prst="textNoShape">
              <a:avLst/>
            </a:prstTxWarp>
          </a:bodyPr>
          <a:lstStyle>
            <a:lvl1pPr marL="271463" indent="-271463"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ea typeface="+mn-ea"/>
                <a:cs typeface="+mn-cs"/>
              </a:defRPr>
            </a:lvl1pPr>
            <a:lvl2pPr marL="719138" indent="-268288"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2pPr>
            <a:lvl3pPr marL="1165225" indent="-266700"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3pPr>
            <a:lvl4pPr marL="1611313" indent="-266700" algn="l" rtl="0" eaLnBrk="1" fontAlgn="base" hangingPunct="1">
              <a:lnSpc>
                <a:spcPct val="120000"/>
              </a:lnSpc>
              <a:spcBef>
                <a:spcPts val="900"/>
              </a:spcBef>
              <a:spcAft>
                <a:spcPct val="0"/>
              </a:spcAft>
              <a:buClr>
                <a:schemeClr val="accent1"/>
              </a:buClr>
              <a:buFont typeface="Arial" charset="0"/>
              <a:buChar char="–"/>
              <a:defRPr baseline="0">
                <a:solidFill>
                  <a:schemeClr val="tx1"/>
                </a:solidFill>
                <a:latin typeface="+mn-lt"/>
              </a:defRPr>
            </a:lvl4pPr>
            <a:lvl5pPr marL="1882775" indent="-53975" algn="l" rtl="0" eaLnBrk="1" fontAlgn="base" hangingPunct="1">
              <a:lnSpc>
                <a:spcPct val="120000"/>
              </a:lnSpc>
              <a:spcBef>
                <a:spcPts val="900"/>
              </a:spcBef>
              <a:spcAft>
                <a:spcPct val="0"/>
              </a:spcAft>
              <a:buClr>
                <a:schemeClr val="accent1"/>
              </a:buClr>
              <a:buFont typeface="Arial" charset="0"/>
              <a:defRPr baseline="0">
                <a:solidFill>
                  <a:schemeClr val="tx1"/>
                </a:solidFill>
                <a:latin typeface="+mn-lt"/>
              </a:defRPr>
            </a:lvl5pPr>
            <a:lvl6pPr marL="23399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6pPr>
            <a:lvl7pPr marL="27971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7pPr>
            <a:lvl8pPr marL="32543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8pPr>
            <a:lvl9pPr marL="37115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9pPr>
          </a:lstStyle>
          <a:p>
            <a:pPr defTabSz="914309">
              <a:buClr>
                <a:srgbClr val="0070BC"/>
              </a:buClr>
            </a:pPr>
            <a:r>
              <a:rPr lang="en-US" kern="0" dirty="0">
                <a:solidFill>
                  <a:srgbClr val="3C3C3C"/>
                </a:solidFill>
                <a:latin typeface="Calibri"/>
              </a:rPr>
              <a:t>Car manufacturers pressing for V2G</a:t>
            </a:r>
          </a:p>
          <a:p>
            <a:pPr lvl="1" defTabSz="914309">
              <a:lnSpc>
                <a:spcPct val="100000"/>
              </a:lnSpc>
              <a:buClr>
                <a:srgbClr val="0070BC"/>
              </a:buClr>
            </a:pPr>
            <a:r>
              <a:rPr lang="en-US" sz="1600" kern="0" dirty="0">
                <a:solidFill>
                  <a:srgbClr val="3C3C3C"/>
                </a:solidFill>
                <a:latin typeface="Calibri"/>
              </a:rPr>
              <a:t>Nissan (Leaf, eNV-200, </a:t>
            </a:r>
            <a:r>
              <a:rPr lang="en-US" sz="1600" kern="0" dirty="0" err="1">
                <a:solidFill>
                  <a:srgbClr val="3C3C3C"/>
                </a:solidFill>
                <a:latin typeface="Calibri"/>
              </a:rPr>
              <a:t>Ariya</a:t>
            </a:r>
            <a:r>
              <a:rPr lang="en-US" sz="1600" kern="0" dirty="0">
                <a:solidFill>
                  <a:srgbClr val="3C3C3C"/>
                </a:solidFill>
                <a:latin typeface="Calibri"/>
              </a:rPr>
              <a:t>)</a:t>
            </a:r>
          </a:p>
          <a:p>
            <a:pPr lvl="1" defTabSz="914309">
              <a:lnSpc>
                <a:spcPct val="100000"/>
              </a:lnSpc>
              <a:buClr>
                <a:srgbClr val="0070BC"/>
              </a:buClr>
            </a:pPr>
            <a:r>
              <a:rPr lang="en-US" sz="1600" kern="0" dirty="0">
                <a:solidFill>
                  <a:srgbClr val="3C3C3C"/>
                </a:solidFill>
                <a:latin typeface="Calibri"/>
              </a:rPr>
              <a:t>Renault (Zoe)</a:t>
            </a:r>
          </a:p>
          <a:p>
            <a:pPr lvl="1" defTabSz="914309">
              <a:lnSpc>
                <a:spcPct val="100000"/>
              </a:lnSpc>
              <a:buClr>
                <a:srgbClr val="0070BC"/>
              </a:buClr>
            </a:pPr>
            <a:r>
              <a:rPr lang="en-US" sz="1600" kern="0" dirty="0">
                <a:solidFill>
                  <a:srgbClr val="3C3C3C"/>
                </a:solidFill>
                <a:latin typeface="Calibri"/>
              </a:rPr>
              <a:t>Mitsubishi (Outlander PHEV, </a:t>
            </a:r>
            <a:r>
              <a:rPr lang="en-US" sz="1600" kern="0" dirty="0" err="1">
                <a:solidFill>
                  <a:srgbClr val="3C3C3C"/>
                </a:solidFill>
                <a:latin typeface="Calibri"/>
              </a:rPr>
              <a:t>i-MiEV</a:t>
            </a:r>
            <a:r>
              <a:rPr lang="en-US" sz="1600" kern="0" dirty="0">
                <a:solidFill>
                  <a:srgbClr val="3C3C3C"/>
                </a:solidFill>
                <a:latin typeface="Calibri"/>
              </a:rPr>
              <a:t>)</a:t>
            </a:r>
          </a:p>
          <a:p>
            <a:pPr marL="0" indent="0" defTabSz="914309">
              <a:lnSpc>
                <a:spcPct val="100000"/>
              </a:lnSpc>
              <a:buClr>
                <a:srgbClr val="0070BC"/>
              </a:buClr>
              <a:buNone/>
            </a:pPr>
            <a:endParaRPr lang="en-US" kern="0" dirty="0">
              <a:solidFill>
                <a:srgbClr val="3C3C3C"/>
              </a:solidFill>
              <a:latin typeface="Calibri"/>
            </a:endParaRPr>
          </a:p>
          <a:p>
            <a:pPr defTabSz="914309">
              <a:buClr>
                <a:srgbClr val="0070BC"/>
              </a:buClr>
            </a:pPr>
            <a:endParaRPr lang="en-US" kern="0" dirty="0">
              <a:solidFill>
                <a:srgbClr val="3C3C3C"/>
              </a:solidFill>
              <a:latin typeface="Calibri"/>
            </a:endParaRPr>
          </a:p>
          <a:p>
            <a:pPr defTabSz="914309">
              <a:buClr>
                <a:srgbClr val="0070BC"/>
              </a:buClr>
            </a:pPr>
            <a:endParaRPr lang="en-US" kern="0" dirty="0">
              <a:solidFill>
                <a:srgbClr val="3C3C3C"/>
              </a:solidFill>
              <a:latin typeface="Calibri"/>
            </a:endParaRPr>
          </a:p>
        </p:txBody>
      </p:sp>
      <p:sp>
        <p:nvSpPr>
          <p:cNvPr id="10" name="Text Placeholder 2">
            <a:extLst>
              <a:ext uri="{FF2B5EF4-FFF2-40B4-BE49-F238E27FC236}">
                <a16:creationId xmlns:a16="http://schemas.microsoft.com/office/drawing/2014/main" id="{34C7456B-0451-49E3-829F-357602C20D11}"/>
              </a:ext>
            </a:extLst>
          </p:cNvPr>
          <p:cNvSpPr txBox="1">
            <a:spLocks/>
          </p:cNvSpPr>
          <p:nvPr/>
        </p:nvSpPr>
        <p:spPr bwMode="auto">
          <a:xfrm>
            <a:off x="7169187" y="2594729"/>
            <a:ext cx="4865250" cy="1528602"/>
          </a:xfrm>
          <a:prstGeom prst="rect">
            <a:avLst/>
          </a:prstGeom>
          <a:noFill/>
          <a:ln w="9525">
            <a:noFill/>
            <a:miter lim="800000"/>
            <a:headEnd/>
            <a:tailEnd/>
          </a:ln>
        </p:spPr>
        <p:txBody>
          <a:bodyPr vert="horz" wrap="square" lIns="0" tIns="0" rIns="0" bIns="0" numCol="1" spcCol="216000" anchor="t" anchorCtr="0" compatLnSpc="1">
            <a:prstTxWarp prst="textNoShape">
              <a:avLst/>
            </a:prstTxWarp>
          </a:bodyPr>
          <a:lstStyle>
            <a:lvl1pPr marL="271463" indent="-271463"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ea typeface="+mn-ea"/>
                <a:cs typeface="+mn-cs"/>
              </a:defRPr>
            </a:lvl1pPr>
            <a:lvl2pPr marL="719138" indent="-268288"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2pPr>
            <a:lvl3pPr marL="1165225" indent="-266700"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3pPr>
            <a:lvl4pPr marL="1611313" indent="-266700" algn="l" rtl="0" eaLnBrk="1" fontAlgn="base" hangingPunct="1">
              <a:lnSpc>
                <a:spcPct val="120000"/>
              </a:lnSpc>
              <a:spcBef>
                <a:spcPts val="900"/>
              </a:spcBef>
              <a:spcAft>
                <a:spcPct val="0"/>
              </a:spcAft>
              <a:buClr>
                <a:schemeClr val="accent1"/>
              </a:buClr>
              <a:buFont typeface="Arial" charset="0"/>
              <a:buChar char="–"/>
              <a:defRPr baseline="0">
                <a:solidFill>
                  <a:schemeClr val="tx1"/>
                </a:solidFill>
                <a:latin typeface="+mn-lt"/>
              </a:defRPr>
            </a:lvl4pPr>
            <a:lvl5pPr marL="1882775" indent="-53975" algn="l" rtl="0" eaLnBrk="1" fontAlgn="base" hangingPunct="1">
              <a:lnSpc>
                <a:spcPct val="120000"/>
              </a:lnSpc>
              <a:spcBef>
                <a:spcPts val="900"/>
              </a:spcBef>
              <a:spcAft>
                <a:spcPct val="0"/>
              </a:spcAft>
              <a:buClr>
                <a:schemeClr val="accent1"/>
              </a:buClr>
              <a:buFont typeface="Arial" charset="0"/>
              <a:defRPr baseline="0">
                <a:solidFill>
                  <a:schemeClr val="tx1"/>
                </a:solidFill>
                <a:latin typeface="+mn-lt"/>
              </a:defRPr>
            </a:lvl5pPr>
            <a:lvl6pPr marL="23399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6pPr>
            <a:lvl7pPr marL="27971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7pPr>
            <a:lvl8pPr marL="32543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8pPr>
            <a:lvl9pPr marL="37115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9pPr>
          </a:lstStyle>
          <a:p>
            <a:pPr defTabSz="914309">
              <a:buClr>
                <a:srgbClr val="0070BC"/>
              </a:buClr>
            </a:pPr>
            <a:r>
              <a:rPr lang="en-US" kern="0" dirty="0">
                <a:solidFill>
                  <a:srgbClr val="3C3C3C"/>
                </a:solidFill>
                <a:latin typeface="Calibri"/>
              </a:rPr>
              <a:t>Utilities involved in V2G projects</a:t>
            </a:r>
          </a:p>
          <a:p>
            <a:pPr lvl="1" defTabSz="914309">
              <a:lnSpc>
                <a:spcPct val="100000"/>
              </a:lnSpc>
              <a:buClr>
                <a:srgbClr val="0070BC"/>
              </a:buClr>
            </a:pPr>
            <a:r>
              <a:rPr lang="en-US" sz="1600" kern="0" dirty="0">
                <a:solidFill>
                  <a:srgbClr val="3C3C3C"/>
                </a:solidFill>
                <a:latin typeface="Calibri"/>
              </a:rPr>
              <a:t>OVO energy (UK)</a:t>
            </a:r>
          </a:p>
          <a:p>
            <a:pPr lvl="1" defTabSz="914309">
              <a:lnSpc>
                <a:spcPct val="100000"/>
              </a:lnSpc>
              <a:buClr>
                <a:srgbClr val="0070BC"/>
              </a:buClr>
            </a:pPr>
            <a:r>
              <a:rPr lang="en-US" sz="1600" kern="0" dirty="0">
                <a:solidFill>
                  <a:srgbClr val="3C3C3C"/>
                </a:solidFill>
                <a:latin typeface="Calibri"/>
              </a:rPr>
              <a:t>Enel (Italy)</a:t>
            </a:r>
          </a:p>
          <a:p>
            <a:pPr lvl="1" defTabSz="914309">
              <a:lnSpc>
                <a:spcPct val="100000"/>
              </a:lnSpc>
              <a:buClr>
                <a:srgbClr val="0070BC"/>
              </a:buClr>
            </a:pPr>
            <a:r>
              <a:rPr lang="en-US" sz="1600" kern="0" dirty="0">
                <a:solidFill>
                  <a:srgbClr val="3C3C3C"/>
                </a:solidFill>
                <a:latin typeface="Calibri"/>
              </a:rPr>
              <a:t>Engie (France)</a:t>
            </a:r>
          </a:p>
          <a:p>
            <a:pPr defTabSz="914309">
              <a:lnSpc>
                <a:spcPct val="100000"/>
              </a:lnSpc>
              <a:buClr>
                <a:srgbClr val="0070BC"/>
              </a:buClr>
            </a:pPr>
            <a:r>
              <a:rPr lang="en-US" kern="0" dirty="0">
                <a:solidFill>
                  <a:srgbClr val="3C3C3C"/>
                </a:solidFill>
                <a:latin typeface="Calibri"/>
              </a:rPr>
              <a:t>Other service (charger) providers</a:t>
            </a:r>
          </a:p>
          <a:p>
            <a:pPr lvl="1" defTabSz="914309">
              <a:lnSpc>
                <a:spcPct val="100000"/>
              </a:lnSpc>
              <a:buClr>
                <a:srgbClr val="0070BC"/>
              </a:buClr>
            </a:pPr>
            <a:r>
              <a:rPr lang="en-US" sz="1600" kern="0" dirty="0">
                <a:solidFill>
                  <a:srgbClr val="3C3C3C"/>
                </a:solidFill>
                <a:latin typeface="Calibri"/>
              </a:rPr>
              <a:t>EVTEC (Switzerland)</a:t>
            </a:r>
          </a:p>
          <a:p>
            <a:pPr lvl="1" defTabSz="914309">
              <a:lnSpc>
                <a:spcPct val="100000"/>
              </a:lnSpc>
              <a:buClr>
                <a:srgbClr val="0070BC"/>
              </a:buClr>
            </a:pPr>
            <a:r>
              <a:rPr lang="en-US" sz="1600" kern="0" dirty="0" err="1">
                <a:solidFill>
                  <a:srgbClr val="3C3C3C"/>
                </a:solidFill>
                <a:latin typeface="Calibri"/>
              </a:rPr>
              <a:t>Wallbox</a:t>
            </a:r>
            <a:r>
              <a:rPr lang="en-US" sz="1600" kern="0" dirty="0">
                <a:solidFill>
                  <a:srgbClr val="3C3C3C"/>
                </a:solidFill>
                <a:latin typeface="Calibri"/>
              </a:rPr>
              <a:t> (Spain)</a:t>
            </a:r>
          </a:p>
          <a:p>
            <a:pPr lvl="1" defTabSz="914309">
              <a:lnSpc>
                <a:spcPct val="100000"/>
              </a:lnSpc>
              <a:buClr>
                <a:srgbClr val="0070BC"/>
              </a:buClr>
            </a:pPr>
            <a:r>
              <a:rPr lang="en-US" sz="1600" kern="0" dirty="0">
                <a:solidFill>
                  <a:srgbClr val="3C3C3C"/>
                </a:solidFill>
                <a:latin typeface="Calibri"/>
              </a:rPr>
              <a:t>Nuvve (US)</a:t>
            </a:r>
          </a:p>
        </p:txBody>
      </p:sp>
      <p:pic>
        <p:nvPicPr>
          <p:cNvPr id="12" name="Picture 11" descr="A car parked in a parking lot&#10;&#10;Description automatically generated">
            <a:extLst>
              <a:ext uri="{FF2B5EF4-FFF2-40B4-BE49-F238E27FC236}">
                <a16:creationId xmlns:a16="http://schemas.microsoft.com/office/drawing/2014/main" id="{AD8F4A8C-75F3-46C7-94E3-91EE088B318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02448" y="4714318"/>
            <a:ext cx="1914369" cy="1076832"/>
          </a:xfrm>
          <a:prstGeom prst="rect">
            <a:avLst/>
          </a:prstGeom>
        </p:spPr>
      </p:pic>
      <p:pic>
        <p:nvPicPr>
          <p:cNvPr id="15" name="Picture 14" descr="Logo, company name&#10;&#10;Description automatically generated">
            <a:extLst>
              <a:ext uri="{FF2B5EF4-FFF2-40B4-BE49-F238E27FC236}">
                <a16:creationId xmlns:a16="http://schemas.microsoft.com/office/drawing/2014/main" id="{055665E1-7635-42E6-A04F-06C479AA6AA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83926" y="1469346"/>
            <a:ext cx="1591714" cy="917888"/>
          </a:xfrm>
          <a:prstGeom prst="rect">
            <a:avLst/>
          </a:prstGeom>
        </p:spPr>
      </p:pic>
    </p:spTree>
    <p:extLst>
      <p:ext uri="{BB962C8B-B14F-4D97-AF65-F5344CB8AC3E}">
        <p14:creationId xmlns:p14="http://schemas.microsoft.com/office/powerpoint/2010/main" val="347620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296E-3639-4312-8821-D86920BBBCB3}"/>
              </a:ext>
            </a:extLst>
          </p:cNvPr>
          <p:cNvSpPr>
            <a:spLocks noGrp="1"/>
          </p:cNvSpPr>
          <p:nvPr>
            <p:ph type="title"/>
          </p:nvPr>
        </p:nvSpPr>
        <p:spPr/>
        <p:txBody>
          <a:bodyPr/>
          <a:lstStyle/>
          <a:p>
            <a:r>
              <a:rPr lang="en-US" dirty="0"/>
              <a:t>Why V2G?</a:t>
            </a:r>
          </a:p>
        </p:txBody>
      </p:sp>
      <p:sp>
        <p:nvSpPr>
          <p:cNvPr id="3" name="Text Placeholder 2">
            <a:extLst>
              <a:ext uri="{FF2B5EF4-FFF2-40B4-BE49-F238E27FC236}">
                <a16:creationId xmlns:a16="http://schemas.microsoft.com/office/drawing/2014/main" id="{D180ACF9-85DB-4BB7-A7C5-985AAD26CCA9}"/>
              </a:ext>
            </a:extLst>
          </p:cNvPr>
          <p:cNvSpPr>
            <a:spLocks noGrp="1"/>
          </p:cNvSpPr>
          <p:nvPr>
            <p:ph type="body" sz="quarter" idx="11"/>
          </p:nvPr>
        </p:nvSpPr>
        <p:spPr/>
        <p:txBody>
          <a:bodyPr/>
          <a:lstStyle/>
          <a:p>
            <a:r>
              <a:rPr lang="en-US" dirty="0"/>
              <a:t>To encourage EV adoption and hence accelerate the transition away from fossil fuels</a:t>
            </a:r>
          </a:p>
          <a:p>
            <a:r>
              <a:rPr lang="en-US" dirty="0"/>
              <a:t>How?? By showing that an EV can be a source of income</a:t>
            </a:r>
          </a:p>
          <a:p>
            <a:r>
              <a:rPr lang="en-US" dirty="0"/>
              <a:t>Challenge: is the extra battery degradation worth the extra income?</a:t>
            </a:r>
          </a:p>
        </p:txBody>
      </p:sp>
      <p:sp>
        <p:nvSpPr>
          <p:cNvPr id="4" name="Text Placeholder 3">
            <a:extLst>
              <a:ext uri="{FF2B5EF4-FFF2-40B4-BE49-F238E27FC236}">
                <a16:creationId xmlns:a16="http://schemas.microsoft.com/office/drawing/2014/main" id="{D98801A0-C25B-41A3-B9B5-9B00A9DF8DFF}"/>
              </a:ext>
            </a:extLst>
          </p:cNvPr>
          <p:cNvSpPr>
            <a:spLocks noGrp="1"/>
          </p:cNvSpPr>
          <p:nvPr>
            <p:ph type="body" sz="quarter" idx="10"/>
          </p:nvPr>
        </p:nvSpPr>
        <p:spPr/>
        <p:txBody>
          <a:bodyPr/>
          <a:lstStyle/>
          <a:p>
            <a:r>
              <a:rPr lang="en-US" dirty="0"/>
              <a:t>Overview</a:t>
            </a:r>
          </a:p>
        </p:txBody>
      </p:sp>
      <p:pic>
        <p:nvPicPr>
          <p:cNvPr id="6" name="Graphic 5" descr="Treasure chest outline">
            <a:extLst>
              <a:ext uri="{FF2B5EF4-FFF2-40B4-BE49-F238E27FC236}">
                <a16:creationId xmlns:a16="http://schemas.microsoft.com/office/drawing/2014/main" id="{DB8662D9-7EFE-46A5-9DBA-3CC43DE56D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8035" y="3647104"/>
            <a:ext cx="1513438" cy="1513438"/>
          </a:xfrm>
          <a:prstGeom prst="rect">
            <a:avLst/>
          </a:prstGeom>
        </p:spPr>
      </p:pic>
      <p:pic>
        <p:nvPicPr>
          <p:cNvPr id="8" name="Graphic 7" descr="Electric car with solid fill">
            <a:extLst>
              <a:ext uri="{FF2B5EF4-FFF2-40B4-BE49-F238E27FC236}">
                <a16:creationId xmlns:a16="http://schemas.microsoft.com/office/drawing/2014/main" id="{B3236418-218E-461C-B2B4-92AE70953E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33283" y="4636564"/>
            <a:ext cx="1364865" cy="1364865"/>
          </a:xfrm>
          <a:prstGeom prst="rect">
            <a:avLst/>
          </a:prstGeom>
        </p:spPr>
      </p:pic>
      <p:pic>
        <p:nvPicPr>
          <p:cNvPr id="10" name="Graphic 9" descr="Electric Tower with solid fill">
            <a:extLst>
              <a:ext uri="{FF2B5EF4-FFF2-40B4-BE49-F238E27FC236}">
                <a16:creationId xmlns:a16="http://schemas.microsoft.com/office/drawing/2014/main" id="{EC5E5797-C23C-4290-9617-ED54EFCA962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11092" y="3005407"/>
            <a:ext cx="1364865" cy="1364865"/>
          </a:xfrm>
          <a:prstGeom prst="rect">
            <a:avLst/>
          </a:prstGeom>
        </p:spPr>
      </p:pic>
      <p:pic>
        <p:nvPicPr>
          <p:cNvPr id="12" name="Graphic 11" descr="Question mark with solid fill">
            <a:extLst>
              <a:ext uri="{FF2B5EF4-FFF2-40B4-BE49-F238E27FC236}">
                <a16:creationId xmlns:a16="http://schemas.microsoft.com/office/drawing/2014/main" id="{8A3A9BA6-E0E3-4BDC-BF6D-74378103C6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17502" y="3502476"/>
            <a:ext cx="478498" cy="478498"/>
          </a:xfrm>
          <a:prstGeom prst="rect">
            <a:avLst/>
          </a:prstGeom>
        </p:spPr>
      </p:pic>
      <p:pic>
        <p:nvPicPr>
          <p:cNvPr id="14" name="Graphic 13" descr="Arrow: Straight with solid fill">
            <a:extLst>
              <a:ext uri="{FF2B5EF4-FFF2-40B4-BE49-F238E27FC236}">
                <a16:creationId xmlns:a16="http://schemas.microsoft.com/office/drawing/2014/main" id="{3EBE1555-7000-4BA8-A8AE-15C8879728B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0800000">
            <a:off x="5152473" y="3980974"/>
            <a:ext cx="1364865" cy="1063781"/>
          </a:xfrm>
          <a:prstGeom prst="rect">
            <a:avLst/>
          </a:prstGeom>
        </p:spPr>
      </p:pic>
    </p:spTree>
    <p:extLst>
      <p:ext uri="{BB962C8B-B14F-4D97-AF65-F5344CB8AC3E}">
        <p14:creationId xmlns:p14="http://schemas.microsoft.com/office/powerpoint/2010/main" val="2642482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C8E8-205E-45AE-A2A1-A6E34AE68FEC}"/>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2A35ED34-FAFF-4384-92A1-C5CB49E80E81}"/>
              </a:ext>
            </a:extLst>
          </p:cNvPr>
          <p:cNvSpPr>
            <a:spLocks noGrp="1"/>
          </p:cNvSpPr>
          <p:nvPr>
            <p:ph type="body" sz="quarter" idx="11"/>
          </p:nvPr>
        </p:nvSpPr>
        <p:spPr>
          <a:xfrm>
            <a:off x="912001" y="1620235"/>
            <a:ext cx="6897132" cy="4571405"/>
          </a:xfrm>
        </p:spPr>
        <p:txBody>
          <a:bodyPr/>
          <a:lstStyle/>
          <a:p>
            <a:pPr algn="just"/>
            <a:r>
              <a:rPr lang="en-US" dirty="0"/>
              <a:t>PLANAIR, </a:t>
            </a:r>
            <a:r>
              <a:rPr lang="en-US" dirty="0" err="1"/>
              <a:t>Greenmotion</a:t>
            </a:r>
            <a:r>
              <a:rPr lang="en-US" dirty="0"/>
              <a:t> and Renault study PV+EV integration at Y-PARC</a:t>
            </a:r>
          </a:p>
          <a:p>
            <a:pPr algn="just"/>
            <a:r>
              <a:rPr lang="en-US" dirty="0" err="1"/>
              <a:t>InterReg</a:t>
            </a:r>
            <a:r>
              <a:rPr lang="en-US" dirty="0"/>
              <a:t> </a:t>
            </a:r>
            <a:r>
              <a:rPr lang="en-US" dirty="0" err="1"/>
              <a:t>RegEnergy</a:t>
            </a:r>
            <a:r>
              <a:rPr lang="en-US" dirty="0"/>
              <a:t> project</a:t>
            </a:r>
          </a:p>
          <a:p>
            <a:pPr algn="just"/>
            <a:r>
              <a:rPr lang="en-US" dirty="0"/>
              <a:t>Project report by PLANAIR showed tip smoothening (TS) and frequency containment reserve (FCR) provision as feasible options for V2G. However, in-depth techno-economic evaluation was not performed</a:t>
            </a:r>
          </a:p>
          <a:p>
            <a:pPr algn="just"/>
            <a:r>
              <a:rPr lang="en-US" dirty="0"/>
              <a:t>This study performs an analysis on these V2G services to evaluate the technical and economic constraints, including the cost of battery degradation due to the provision of these services</a:t>
            </a:r>
          </a:p>
        </p:txBody>
      </p:sp>
      <p:sp>
        <p:nvSpPr>
          <p:cNvPr id="4" name="Text Placeholder 3">
            <a:extLst>
              <a:ext uri="{FF2B5EF4-FFF2-40B4-BE49-F238E27FC236}">
                <a16:creationId xmlns:a16="http://schemas.microsoft.com/office/drawing/2014/main" id="{3B54180C-D225-4DF4-9132-2DD99D5088FD}"/>
              </a:ext>
            </a:extLst>
          </p:cNvPr>
          <p:cNvSpPr>
            <a:spLocks noGrp="1"/>
          </p:cNvSpPr>
          <p:nvPr>
            <p:ph type="body" sz="quarter" idx="10"/>
          </p:nvPr>
        </p:nvSpPr>
        <p:spPr/>
        <p:txBody>
          <a:bodyPr/>
          <a:lstStyle/>
          <a:p>
            <a:r>
              <a:rPr lang="en-US" dirty="0"/>
              <a:t>Overview</a:t>
            </a:r>
          </a:p>
        </p:txBody>
      </p:sp>
      <p:pic>
        <p:nvPicPr>
          <p:cNvPr id="5" name="Picture 2" descr="Homepage - Y-PARC">
            <a:extLst>
              <a:ext uri="{FF2B5EF4-FFF2-40B4-BE49-F238E27FC236}">
                <a16:creationId xmlns:a16="http://schemas.microsoft.com/office/drawing/2014/main" id="{8EE58DCD-B081-46F7-B451-835975967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4654" y="4421062"/>
            <a:ext cx="2434538" cy="8062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onsors – Cimes Cycle">
            <a:extLst>
              <a:ext uri="{FF2B5EF4-FFF2-40B4-BE49-F238E27FC236}">
                <a16:creationId xmlns:a16="http://schemas.microsoft.com/office/drawing/2014/main" id="{39B13D89-70D7-410B-8DD8-9DD390C6B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47" t="4705" r="2286" b="4665"/>
          <a:stretch/>
        </p:blipFill>
        <p:spPr bwMode="auto">
          <a:xfrm>
            <a:off x="8362734" y="1743506"/>
            <a:ext cx="1358840" cy="131478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descr="Charging station for electric vehicle | Green Motion">
            <a:extLst>
              <a:ext uri="{FF2B5EF4-FFF2-40B4-BE49-F238E27FC236}">
                <a16:creationId xmlns:a16="http://schemas.microsoft.com/office/drawing/2014/main" id="{3FD6DA94-3F45-49A2-A501-40FC7D0FD1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0055" y="3555350"/>
            <a:ext cx="3185348" cy="6357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10;&#10;Description automatically generated with low confidence">
            <a:extLst>
              <a:ext uri="{FF2B5EF4-FFF2-40B4-BE49-F238E27FC236}">
                <a16:creationId xmlns:a16="http://schemas.microsoft.com/office/drawing/2014/main" id="{803F2169-987D-4BFC-A05E-0648AC0D7135}"/>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031923" y="1698375"/>
            <a:ext cx="1728078" cy="1314779"/>
          </a:xfrm>
          <a:prstGeom prst="rect">
            <a:avLst/>
          </a:prstGeom>
        </p:spPr>
      </p:pic>
    </p:spTree>
    <p:extLst>
      <p:ext uri="{BB962C8B-B14F-4D97-AF65-F5344CB8AC3E}">
        <p14:creationId xmlns:p14="http://schemas.microsoft.com/office/powerpoint/2010/main" val="265100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E201684-2D34-41AB-BFA6-7553DEB7CEAC}"/>
              </a:ext>
            </a:extLst>
          </p:cNvPr>
          <p:cNvSpPr/>
          <p:nvPr/>
        </p:nvSpPr>
        <p:spPr>
          <a:xfrm>
            <a:off x="3421763" y="1945351"/>
            <a:ext cx="5348475" cy="1107852"/>
          </a:xfrm>
          <a:prstGeom prst="rect">
            <a:avLst/>
          </a:prstGeom>
          <a:noFill/>
        </p:spPr>
        <p:txBody>
          <a:bodyPr wrap="square" lIns="91428" tIns="45714" rIns="91428" bIns="45714">
            <a:spAutoFit/>
          </a:bodyPr>
          <a:lstStyle/>
          <a:p>
            <a:pPr algn="ctr" defTabSz="914309"/>
            <a:r>
              <a:rPr lang="en-US" sz="6599" b="1" dirty="0">
                <a:ln w="0"/>
                <a:solidFill>
                  <a:srgbClr val="0070BC"/>
                </a:solidFill>
                <a:effectLst>
                  <a:outerShdw blurRad="38100" dist="25400" dir="5400000" algn="ctr" rotWithShape="0">
                    <a:srgbClr val="6E747A">
                      <a:alpha val="43000"/>
                    </a:srgbClr>
                  </a:outerShdw>
                </a:effectLst>
                <a:latin typeface="Calibri"/>
              </a:rPr>
              <a:t>Methodology</a:t>
            </a:r>
          </a:p>
        </p:txBody>
      </p:sp>
      <p:pic>
        <p:nvPicPr>
          <p:cNvPr id="16" name="Graphic 15" descr="Playbook with solid fill">
            <a:extLst>
              <a:ext uri="{FF2B5EF4-FFF2-40B4-BE49-F238E27FC236}">
                <a16:creationId xmlns:a16="http://schemas.microsoft.com/office/drawing/2014/main" id="{E4FD70C4-BAFF-476D-8855-F8E735AE21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54119" y="3053203"/>
            <a:ext cx="2083763" cy="2083763"/>
          </a:xfrm>
          <a:prstGeom prst="rect">
            <a:avLst/>
          </a:prstGeom>
        </p:spPr>
      </p:pic>
    </p:spTree>
    <p:extLst>
      <p:ext uri="{BB962C8B-B14F-4D97-AF65-F5344CB8AC3E}">
        <p14:creationId xmlns:p14="http://schemas.microsoft.com/office/powerpoint/2010/main" val="239423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suz="http://schemas.microsoft.com/office/powerpoint/2016/summaryzoom" Requires="psuz">
          <p:graphicFrame>
            <p:nvGraphicFramePr>
              <p:cNvPr id="20" name="Summary Zoom 19">
                <a:extLst>
                  <a:ext uri="{FF2B5EF4-FFF2-40B4-BE49-F238E27FC236}">
                    <a16:creationId xmlns:a16="http://schemas.microsoft.com/office/drawing/2014/main" id="{DE70AA6E-2AE1-4BF8-B4AF-B7C6960567E6}"/>
                  </a:ext>
                </a:extLst>
              </p:cNvPr>
              <p:cNvGraphicFramePr>
                <a:graphicFrameLocks noChangeAspect="1"/>
              </p:cNvGraphicFramePr>
              <p:nvPr>
                <p:extLst>
                  <p:ext uri="{D42A27DB-BD31-4B8C-83A1-F6EECF244321}">
                    <p14:modId xmlns:p14="http://schemas.microsoft.com/office/powerpoint/2010/main" val="873366855"/>
                  </p:ext>
                </p:extLst>
              </p:nvPr>
            </p:nvGraphicFramePr>
            <p:xfrm>
              <a:off x="251637" y="323270"/>
              <a:ext cx="11616181" cy="5768182"/>
            </p:xfrm>
            <a:graphic>
              <a:graphicData uri="http://schemas.microsoft.com/office/powerpoint/2016/summaryzoom">
                <psuz:summaryZm>
                  <psuz:summaryZmObj sectionId="{40EC6ED3-B332-4EEE-BA48-0029B5C9363B}" offsetFactorX="-38806" offsetFactorY="29316" scaleFactorX="50913" scaleFactorY="50913">
                    <psuz:zmPr id="{6650C2EF-168F-4120-8EEE-E6D68FA20041}" transitionDur="1000">
                      <p166:blipFill xmlns:p166="http://schemas.microsoft.com/office/powerpoint/2016/6/main">
                        <a:blip r:embed="rId3"/>
                        <a:stretch>
                          <a:fillRect/>
                        </a:stretch>
                      </p166:blipFill>
                      <p166:spPr xmlns:p166="http://schemas.microsoft.com/office/powerpoint/2016/6/main">
                        <a:xfrm>
                          <a:off x="448874" y="1599908"/>
                          <a:ext cx="2349403" cy="1321539"/>
                        </a:xfrm>
                        <a:prstGeom prst="rect">
                          <a:avLst/>
                        </a:prstGeom>
                        <a:ln w="3175">
                          <a:solidFill>
                            <a:prstClr val="ltGray"/>
                          </a:solidFill>
                        </a:ln>
                      </p166:spPr>
                    </psuz:zmPr>
                  </psuz:summaryZmObj>
                  <psuz:summaryZmObj sectionId="{44DAC6AF-C8A4-48C5-9CB1-27283EF75D33}" offsetFactorX="-80337" offsetFactorY="114869" scaleFactorX="51455" scaleFactorY="51455">
                    <psuz:zmPr id="{F24160D2-EA3B-4181-9909-5A0C6103F913}" transitionDur="1000">
                      <p166:blipFill xmlns:p166="http://schemas.microsoft.com/office/powerpoint/2016/6/main">
                        <a:blip r:embed="rId4"/>
                        <a:stretch>
                          <a:fillRect/>
                        </a:stretch>
                      </p166:blipFill>
                      <p166:spPr xmlns:p166="http://schemas.microsoft.com/office/powerpoint/2016/6/main">
                        <a:xfrm>
                          <a:off x="3307491" y="3813557"/>
                          <a:ext cx="2374414" cy="1335608"/>
                        </a:xfrm>
                        <a:prstGeom prst="rect">
                          <a:avLst/>
                        </a:prstGeom>
                        <a:ln w="3175">
                          <a:solidFill>
                            <a:prstClr val="ltGray"/>
                          </a:solidFill>
                        </a:ln>
                      </p166:spPr>
                    </psuz:zmPr>
                  </psuz:summaryZmObj>
                  <psuz:summaryZmObj sectionId="{723E6841-CF90-4F5F-9881-B8BD3B53F1C3}" offsetFactorX="84722" offsetFactorY="-78280" scaleFactorX="50724" scaleFactorY="50724">
                    <psuz:zmPr id="{3B807287-80D8-4188-A866-17AFA96F4C23}" transitionDur="1000">
                      <p166:blipFill xmlns:p166="http://schemas.microsoft.com/office/powerpoint/2016/6/main">
                        <a:blip r:embed="rId5"/>
                        <a:stretch>
                          <a:fillRect/>
                        </a:stretch>
                      </p166:blipFill>
                      <p166:spPr xmlns:p166="http://schemas.microsoft.com/office/powerpoint/2016/6/main">
                        <a:xfrm>
                          <a:off x="6153490" y="1578238"/>
                          <a:ext cx="2340681" cy="1316633"/>
                        </a:xfrm>
                        <a:prstGeom prst="rect">
                          <a:avLst/>
                        </a:prstGeom>
                        <a:ln w="3175">
                          <a:solidFill>
                            <a:prstClr val="ltGray"/>
                          </a:solidFill>
                        </a:ln>
                      </p166:spPr>
                    </psuz:zmPr>
                  </psuz:summaryZmObj>
                  <psuz:summaryZmObj sectionId="{752B7190-3A8D-4628-B9D6-E6AE254F1147}" offsetFactorX="42645" offsetFactorY="8498" scaleFactorX="50828" scaleFactorY="51182">
                    <psuz:zmPr id="{D70A077F-8C7C-4798-A1E1-4A288694347C}" transitionDur="1000">
                      <p166:blipFill xmlns:p166="http://schemas.microsoft.com/office/powerpoint/2016/6/main">
                        <a:blip r:embed="rId6"/>
                        <a:stretch>
                          <a:fillRect/>
                        </a:stretch>
                      </p166:blipFill>
                      <p166:spPr xmlns:p166="http://schemas.microsoft.com/office/powerpoint/2016/6/main">
                        <a:xfrm>
                          <a:off x="8997018" y="3824775"/>
                          <a:ext cx="2345480" cy="1328521"/>
                        </a:xfrm>
                        <a:prstGeom prst="rect">
                          <a:avLst/>
                        </a:prstGeom>
                        <a:ln w="3175">
                          <a:solidFill>
                            <a:prstClr val="ltGray"/>
                          </a:solidFill>
                        </a:ln>
                      </p166:spPr>
                    </psuz:zmPr>
                  </psuz:summaryZmObj>
                  <psuz:gridLayout/>
                </psuz:summaryZm>
              </a:graphicData>
            </a:graphic>
          </p:graphicFrame>
        </mc:Choice>
        <mc:Fallback>
          <p:grpSp>
            <p:nvGrpSpPr>
              <p:cNvPr id="20" name="Summary Zoom 19">
                <a:extLst>
                  <a:ext uri="{FF2B5EF4-FFF2-40B4-BE49-F238E27FC236}">
                    <a16:creationId xmlns:a16="http://schemas.microsoft.com/office/drawing/2014/main" id="{DE70AA6E-2AE1-4BF8-B4AF-B7C6960567E6}"/>
                  </a:ext>
                </a:extLst>
              </p:cNvPr>
              <p:cNvGrpSpPr>
                <a:grpSpLocks noGrp="1" noUngrp="1" noRot="1" noChangeAspect="1" noMove="1" noResize="1"/>
              </p:cNvGrpSpPr>
              <p:nvPr/>
            </p:nvGrpSpPr>
            <p:grpSpPr>
              <a:xfrm>
                <a:off x="251637" y="323270"/>
                <a:ext cx="11616181" cy="5768182"/>
                <a:chOff x="251637" y="323270"/>
                <a:chExt cx="11616181" cy="5768182"/>
              </a:xfrm>
            </p:grpSpPr>
            <p:pic>
              <p:nvPicPr>
                <p:cNvPr id="3" name="Picture 3">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700511" y="1923178"/>
                  <a:ext cx="2349403" cy="1321539"/>
                </a:xfrm>
                <a:prstGeom prst="rect">
                  <a:avLst/>
                </a:prstGeom>
                <a:ln w="3175">
                  <a:solidFill>
                    <a:prstClr val="ltGray"/>
                  </a:solidFill>
                </a:ln>
              </p:spPr>
            </p:pic>
            <p:pic>
              <p:nvPicPr>
                <p:cNvPr id="5" name="Picture 5">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3559128" y="4136827"/>
                  <a:ext cx="2374414" cy="1335608"/>
                </a:xfrm>
                <a:prstGeom prst="rect">
                  <a:avLst/>
                </a:prstGeom>
                <a:ln w="3175">
                  <a:solidFill>
                    <a:prstClr val="ltGray"/>
                  </a:solidFill>
                </a:ln>
              </p:spPr>
            </p:pic>
            <p:pic>
              <p:nvPicPr>
                <p:cNvPr id="6" name="Picture 6">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405127" y="1901508"/>
                  <a:ext cx="2340681" cy="1316633"/>
                </a:xfrm>
                <a:prstGeom prst="rect">
                  <a:avLst/>
                </a:prstGeom>
                <a:ln w="3175">
                  <a:solidFill>
                    <a:prstClr val="ltGray"/>
                  </a:solidFill>
                </a:ln>
              </p:spPr>
            </p:pic>
            <p:pic>
              <p:nvPicPr>
                <p:cNvPr id="7" name="Picture 7">
                  <a:hlinkClick r:id="rId10"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9248655" y="4148045"/>
                  <a:ext cx="2345480" cy="1328521"/>
                </a:xfrm>
                <a:prstGeom prst="rect">
                  <a:avLst/>
                </a:prstGeom>
                <a:ln w="3175">
                  <a:solidFill>
                    <a:prstClr val="ltGray"/>
                  </a:solidFill>
                </a:ln>
              </p:spPr>
            </p:pic>
          </p:grpSp>
        </mc:Fallback>
      </mc:AlternateContent>
      <p:sp>
        <p:nvSpPr>
          <p:cNvPr id="2" name="Title 1">
            <a:extLst>
              <a:ext uri="{FF2B5EF4-FFF2-40B4-BE49-F238E27FC236}">
                <a16:creationId xmlns:a16="http://schemas.microsoft.com/office/drawing/2014/main" id="{9BCC64E3-5F3D-48E8-A691-D55C778D81B0}"/>
              </a:ext>
            </a:extLst>
          </p:cNvPr>
          <p:cNvSpPr>
            <a:spLocks noGrp="1"/>
          </p:cNvSpPr>
          <p:nvPr>
            <p:ph type="title"/>
          </p:nvPr>
        </p:nvSpPr>
        <p:spPr/>
        <p:txBody>
          <a:bodyPr/>
          <a:lstStyle/>
          <a:p>
            <a:r>
              <a:rPr lang="en-US" dirty="0"/>
              <a:t>Methodology</a:t>
            </a:r>
          </a:p>
        </p:txBody>
      </p:sp>
      <p:sp>
        <p:nvSpPr>
          <p:cNvPr id="4" name="Text Placeholder 3">
            <a:extLst>
              <a:ext uri="{FF2B5EF4-FFF2-40B4-BE49-F238E27FC236}">
                <a16:creationId xmlns:a16="http://schemas.microsoft.com/office/drawing/2014/main" id="{FF08858F-AD36-4CE8-8280-51A5D3A72A1B}"/>
              </a:ext>
            </a:extLst>
          </p:cNvPr>
          <p:cNvSpPr>
            <a:spLocks noGrp="1"/>
          </p:cNvSpPr>
          <p:nvPr>
            <p:ph type="body" sz="quarter" idx="10"/>
          </p:nvPr>
        </p:nvSpPr>
        <p:spPr/>
        <p:txBody>
          <a:bodyPr/>
          <a:lstStyle/>
          <a:p>
            <a:endParaRPr lang="en-US"/>
          </a:p>
        </p:txBody>
      </p:sp>
      <p:sp>
        <p:nvSpPr>
          <p:cNvPr id="14" name="Rectangle 13">
            <a:extLst>
              <a:ext uri="{FF2B5EF4-FFF2-40B4-BE49-F238E27FC236}">
                <a16:creationId xmlns:a16="http://schemas.microsoft.com/office/drawing/2014/main" id="{8690F3F6-C23C-4975-B386-CDE5A8DEAAD3}"/>
              </a:ext>
            </a:extLst>
          </p:cNvPr>
          <p:cNvSpPr/>
          <p:nvPr/>
        </p:nvSpPr>
        <p:spPr>
          <a:xfrm>
            <a:off x="813626" y="3429000"/>
            <a:ext cx="2122138" cy="496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Profiles and parameters</a:t>
            </a:r>
          </a:p>
        </p:txBody>
      </p:sp>
      <p:sp>
        <p:nvSpPr>
          <p:cNvPr id="15" name="Rectangle 14">
            <a:extLst>
              <a:ext uri="{FF2B5EF4-FFF2-40B4-BE49-F238E27FC236}">
                <a16:creationId xmlns:a16="http://schemas.microsoft.com/office/drawing/2014/main" id="{6B5632BB-62EC-4EC0-87CD-C88609885975}"/>
              </a:ext>
            </a:extLst>
          </p:cNvPr>
          <p:cNvSpPr/>
          <p:nvPr/>
        </p:nvSpPr>
        <p:spPr>
          <a:xfrm>
            <a:off x="3685083" y="3429000"/>
            <a:ext cx="2122138" cy="496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Battery model and aging model</a:t>
            </a:r>
          </a:p>
        </p:txBody>
      </p:sp>
      <p:sp>
        <p:nvSpPr>
          <p:cNvPr id="16" name="Rectangle 15">
            <a:extLst>
              <a:ext uri="{FF2B5EF4-FFF2-40B4-BE49-F238E27FC236}">
                <a16:creationId xmlns:a16="http://schemas.microsoft.com/office/drawing/2014/main" id="{48088920-528B-44E0-ABE9-F02641F4848A}"/>
              </a:ext>
            </a:extLst>
          </p:cNvPr>
          <p:cNvSpPr/>
          <p:nvPr/>
        </p:nvSpPr>
        <p:spPr>
          <a:xfrm>
            <a:off x="6514600" y="3429000"/>
            <a:ext cx="2122138" cy="496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Battery degradation</a:t>
            </a:r>
          </a:p>
        </p:txBody>
      </p:sp>
      <p:sp>
        <p:nvSpPr>
          <p:cNvPr id="17" name="Rectangle 16">
            <a:extLst>
              <a:ext uri="{FF2B5EF4-FFF2-40B4-BE49-F238E27FC236}">
                <a16:creationId xmlns:a16="http://schemas.microsoft.com/office/drawing/2014/main" id="{49C2950B-9080-44E5-9565-01D9A39A8F76}"/>
              </a:ext>
            </a:extLst>
          </p:cNvPr>
          <p:cNvSpPr/>
          <p:nvPr/>
        </p:nvSpPr>
        <p:spPr>
          <a:xfrm>
            <a:off x="9360894" y="3429000"/>
            <a:ext cx="2122138" cy="496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Techno-economic analysis</a:t>
            </a:r>
          </a:p>
        </p:txBody>
      </p:sp>
      <p:sp>
        <p:nvSpPr>
          <p:cNvPr id="26" name="Arrow: Right 25">
            <a:extLst>
              <a:ext uri="{FF2B5EF4-FFF2-40B4-BE49-F238E27FC236}">
                <a16:creationId xmlns:a16="http://schemas.microsoft.com/office/drawing/2014/main" id="{8CFB5FF4-513C-4631-A968-001786C73593}"/>
              </a:ext>
            </a:extLst>
          </p:cNvPr>
          <p:cNvSpPr/>
          <p:nvPr/>
        </p:nvSpPr>
        <p:spPr>
          <a:xfrm>
            <a:off x="3007062" y="3553246"/>
            <a:ext cx="606724" cy="24849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235BD284-B0F1-4E99-B1EE-92D5CEF7F312}"/>
              </a:ext>
            </a:extLst>
          </p:cNvPr>
          <p:cNvSpPr/>
          <p:nvPr/>
        </p:nvSpPr>
        <p:spPr>
          <a:xfrm>
            <a:off x="5865936" y="3557789"/>
            <a:ext cx="606724" cy="24849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CC95C852-F779-4104-BB05-AB415E536B37}"/>
              </a:ext>
            </a:extLst>
          </p:cNvPr>
          <p:cNvSpPr/>
          <p:nvPr/>
        </p:nvSpPr>
        <p:spPr>
          <a:xfrm>
            <a:off x="8692658" y="3553246"/>
            <a:ext cx="606724" cy="248492"/>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2">
            <a:extLst>
              <a:ext uri="{FF2B5EF4-FFF2-40B4-BE49-F238E27FC236}">
                <a16:creationId xmlns:a16="http://schemas.microsoft.com/office/drawing/2014/main" id="{59D04398-4EB8-4598-BAF0-AAB232AD18DF}"/>
              </a:ext>
            </a:extLst>
          </p:cNvPr>
          <p:cNvSpPr>
            <a:spLocks noGrp="1"/>
          </p:cNvSpPr>
          <p:nvPr>
            <p:ph type="body" sz="quarter" idx="11"/>
          </p:nvPr>
        </p:nvSpPr>
        <p:spPr>
          <a:xfrm>
            <a:off x="1140468" y="4136837"/>
            <a:ext cx="1468453" cy="1743758"/>
          </a:xfrm>
        </p:spPr>
        <p:txBody>
          <a:bodyPr/>
          <a:lstStyle/>
          <a:p>
            <a:pPr>
              <a:lnSpc>
                <a:spcPct val="100000"/>
              </a:lnSpc>
            </a:pPr>
            <a:r>
              <a:rPr lang="en-US" sz="1200" dirty="0"/>
              <a:t>Driving profiles</a:t>
            </a:r>
          </a:p>
          <a:p>
            <a:pPr>
              <a:lnSpc>
                <a:spcPct val="100000"/>
              </a:lnSpc>
            </a:pPr>
            <a:r>
              <a:rPr lang="en-US" sz="1200" dirty="0"/>
              <a:t>V2G profiles</a:t>
            </a:r>
          </a:p>
          <a:p>
            <a:pPr lvl="1">
              <a:lnSpc>
                <a:spcPct val="100000"/>
              </a:lnSpc>
            </a:pPr>
            <a:r>
              <a:rPr lang="en-US" sz="1200" dirty="0"/>
              <a:t>FCR profiles</a:t>
            </a:r>
          </a:p>
          <a:p>
            <a:pPr lvl="1">
              <a:lnSpc>
                <a:spcPct val="100000"/>
              </a:lnSpc>
            </a:pPr>
            <a:r>
              <a:rPr lang="en-US" sz="1200" dirty="0"/>
              <a:t>TS profiles</a:t>
            </a:r>
          </a:p>
        </p:txBody>
      </p:sp>
      <p:sp>
        <p:nvSpPr>
          <p:cNvPr id="18" name="Text Placeholder 2">
            <a:extLst>
              <a:ext uri="{FF2B5EF4-FFF2-40B4-BE49-F238E27FC236}">
                <a16:creationId xmlns:a16="http://schemas.microsoft.com/office/drawing/2014/main" id="{01EB56F5-14E9-4790-8216-502EB8E432B9}"/>
              </a:ext>
            </a:extLst>
          </p:cNvPr>
          <p:cNvSpPr txBox="1">
            <a:spLocks/>
          </p:cNvSpPr>
          <p:nvPr/>
        </p:nvSpPr>
        <p:spPr bwMode="auto">
          <a:xfrm>
            <a:off x="3828504" y="2159244"/>
            <a:ext cx="1835295" cy="7190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ea typeface="+mn-ea"/>
                <a:cs typeface="+mn-cs"/>
              </a:defRPr>
            </a:lvl1pPr>
            <a:lvl2pPr marL="719138" indent="-268288"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2pPr>
            <a:lvl3pPr marL="1165225" indent="-266700"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3pPr>
            <a:lvl4pPr marL="1611313" indent="-266700" algn="l" rtl="0" eaLnBrk="1" fontAlgn="base" hangingPunct="1">
              <a:lnSpc>
                <a:spcPct val="120000"/>
              </a:lnSpc>
              <a:spcBef>
                <a:spcPts val="900"/>
              </a:spcBef>
              <a:spcAft>
                <a:spcPct val="0"/>
              </a:spcAft>
              <a:buClr>
                <a:schemeClr val="accent1"/>
              </a:buClr>
              <a:buFont typeface="Arial" charset="0"/>
              <a:buChar char="–"/>
              <a:defRPr baseline="0">
                <a:solidFill>
                  <a:schemeClr val="tx1"/>
                </a:solidFill>
                <a:latin typeface="+mn-lt"/>
              </a:defRPr>
            </a:lvl4pPr>
            <a:lvl5pPr marL="1882775" indent="-53975" algn="l" rtl="0" eaLnBrk="1" fontAlgn="base" hangingPunct="1">
              <a:lnSpc>
                <a:spcPct val="120000"/>
              </a:lnSpc>
              <a:spcBef>
                <a:spcPts val="900"/>
              </a:spcBef>
              <a:spcAft>
                <a:spcPct val="0"/>
              </a:spcAft>
              <a:buClr>
                <a:schemeClr val="accent1"/>
              </a:buClr>
              <a:buFont typeface="Arial" charset="0"/>
              <a:defRPr baseline="0">
                <a:solidFill>
                  <a:schemeClr val="tx1"/>
                </a:solidFill>
                <a:latin typeface="+mn-lt"/>
              </a:defRPr>
            </a:lvl5pPr>
            <a:lvl6pPr marL="23399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6pPr>
            <a:lvl7pPr marL="27971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7pPr>
            <a:lvl8pPr marL="32543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8pPr>
            <a:lvl9pPr marL="37115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9pPr>
          </a:lstStyle>
          <a:p>
            <a:pPr defTabSz="914309">
              <a:lnSpc>
                <a:spcPct val="100000"/>
              </a:lnSpc>
            </a:pPr>
            <a:r>
              <a:rPr lang="en-US" sz="1200" kern="0" dirty="0"/>
              <a:t>Battery dynamics model</a:t>
            </a:r>
          </a:p>
          <a:p>
            <a:pPr defTabSz="914309">
              <a:lnSpc>
                <a:spcPct val="100000"/>
              </a:lnSpc>
            </a:pPr>
            <a:r>
              <a:rPr lang="en-US" sz="1200" kern="0" dirty="0"/>
              <a:t>Battery degradation model</a:t>
            </a:r>
          </a:p>
        </p:txBody>
      </p:sp>
      <p:sp>
        <p:nvSpPr>
          <p:cNvPr id="19" name="Text Placeholder 2">
            <a:extLst>
              <a:ext uri="{FF2B5EF4-FFF2-40B4-BE49-F238E27FC236}">
                <a16:creationId xmlns:a16="http://schemas.microsoft.com/office/drawing/2014/main" id="{F7301802-6AC0-4BAE-8BBB-4BCD057F6EDB}"/>
              </a:ext>
            </a:extLst>
          </p:cNvPr>
          <p:cNvSpPr txBox="1">
            <a:spLocks/>
          </p:cNvSpPr>
          <p:nvPr/>
        </p:nvSpPr>
        <p:spPr bwMode="auto">
          <a:xfrm>
            <a:off x="7151794" y="4136837"/>
            <a:ext cx="847750" cy="17437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ea typeface="+mn-ea"/>
                <a:cs typeface="+mn-cs"/>
              </a:defRPr>
            </a:lvl1pPr>
            <a:lvl2pPr marL="719138" indent="-268288"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2pPr>
            <a:lvl3pPr marL="1165225" indent="-266700"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3pPr>
            <a:lvl4pPr marL="1611313" indent="-266700" algn="l" rtl="0" eaLnBrk="1" fontAlgn="base" hangingPunct="1">
              <a:lnSpc>
                <a:spcPct val="120000"/>
              </a:lnSpc>
              <a:spcBef>
                <a:spcPts val="900"/>
              </a:spcBef>
              <a:spcAft>
                <a:spcPct val="0"/>
              </a:spcAft>
              <a:buClr>
                <a:schemeClr val="accent1"/>
              </a:buClr>
              <a:buFont typeface="Arial" charset="0"/>
              <a:buChar char="–"/>
              <a:defRPr baseline="0">
                <a:solidFill>
                  <a:schemeClr val="tx1"/>
                </a:solidFill>
                <a:latin typeface="+mn-lt"/>
              </a:defRPr>
            </a:lvl4pPr>
            <a:lvl5pPr marL="1882775" indent="-53975" algn="l" rtl="0" eaLnBrk="1" fontAlgn="base" hangingPunct="1">
              <a:lnSpc>
                <a:spcPct val="120000"/>
              </a:lnSpc>
              <a:spcBef>
                <a:spcPts val="900"/>
              </a:spcBef>
              <a:spcAft>
                <a:spcPct val="0"/>
              </a:spcAft>
              <a:buClr>
                <a:schemeClr val="accent1"/>
              </a:buClr>
              <a:buFont typeface="Arial" charset="0"/>
              <a:defRPr baseline="0">
                <a:solidFill>
                  <a:schemeClr val="tx1"/>
                </a:solidFill>
                <a:latin typeface="+mn-lt"/>
              </a:defRPr>
            </a:lvl5pPr>
            <a:lvl6pPr marL="23399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6pPr>
            <a:lvl7pPr marL="27971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7pPr>
            <a:lvl8pPr marL="32543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8pPr>
            <a:lvl9pPr marL="37115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9pPr>
          </a:lstStyle>
          <a:p>
            <a:pPr defTabSz="914309">
              <a:lnSpc>
                <a:spcPct val="100000"/>
              </a:lnSpc>
            </a:pPr>
            <a:r>
              <a:rPr lang="en-US" sz="1200" kern="0" dirty="0"/>
              <a:t>Output</a:t>
            </a:r>
          </a:p>
          <a:p>
            <a:pPr defTabSz="914309">
              <a:lnSpc>
                <a:spcPct val="100000"/>
              </a:lnSpc>
            </a:pPr>
            <a:r>
              <a:rPr lang="en-US" sz="1200" kern="0" dirty="0"/>
              <a:t>Coding</a:t>
            </a:r>
          </a:p>
        </p:txBody>
      </p:sp>
      <p:sp>
        <p:nvSpPr>
          <p:cNvPr id="21" name="Text Placeholder 2">
            <a:extLst>
              <a:ext uri="{FF2B5EF4-FFF2-40B4-BE49-F238E27FC236}">
                <a16:creationId xmlns:a16="http://schemas.microsoft.com/office/drawing/2014/main" id="{43566741-7455-4FB5-BA43-EC61A6E857CF}"/>
              </a:ext>
            </a:extLst>
          </p:cNvPr>
          <p:cNvSpPr txBox="1">
            <a:spLocks/>
          </p:cNvSpPr>
          <p:nvPr/>
        </p:nvSpPr>
        <p:spPr bwMode="auto">
          <a:xfrm>
            <a:off x="9670960" y="2709956"/>
            <a:ext cx="1502006" cy="71904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ea typeface="+mn-ea"/>
                <a:cs typeface="+mn-cs"/>
              </a:defRPr>
            </a:lvl1pPr>
            <a:lvl2pPr marL="719138" indent="-268288"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2pPr>
            <a:lvl3pPr marL="1165225" indent="-266700"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3pPr>
            <a:lvl4pPr marL="1611313" indent="-266700" algn="l" rtl="0" eaLnBrk="1" fontAlgn="base" hangingPunct="1">
              <a:lnSpc>
                <a:spcPct val="120000"/>
              </a:lnSpc>
              <a:spcBef>
                <a:spcPts val="900"/>
              </a:spcBef>
              <a:spcAft>
                <a:spcPct val="0"/>
              </a:spcAft>
              <a:buClr>
                <a:schemeClr val="accent1"/>
              </a:buClr>
              <a:buFont typeface="Arial" charset="0"/>
              <a:buChar char="–"/>
              <a:defRPr baseline="0">
                <a:solidFill>
                  <a:schemeClr val="tx1"/>
                </a:solidFill>
                <a:latin typeface="+mn-lt"/>
              </a:defRPr>
            </a:lvl4pPr>
            <a:lvl5pPr marL="1882775" indent="-53975" algn="l" rtl="0" eaLnBrk="1" fontAlgn="base" hangingPunct="1">
              <a:lnSpc>
                <a:spcPct val="120000"/>
              </a:lnSpc>
              <a:spcBef>
                <a:spcPts val="900"/>
              </a:spcBef>
              <a:spcAft>
                <a:spcPct val="0"/>
              </a:spcAft>
              <a:buClr>
                <a:schemeClr val="accent1"/>
              </a:buClr>
              <a:buFont typeface="Arial" charset="0"/>
              <a:defRPr baseline="0">
                <a:solidFill>
                  <a:schemeClr val="tx1"/>
                </a:solidFill>
                <a:latin typeface="+mn-lt"/>
              </a:defRPr>
            </a:lvl5pPr>
            <a:lvl6pPr marL="23399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6pPr>
            <a:lvl7pPr marL="27971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7pPr>
            <a:lvl8pPr marL="32543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8pPr>
            <a:lvl9pPr marL="37115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9pPr>
          </a:lstStyle>
          <a:p>
            <a:pPr defTabSz="914309">
              <a:lnSpc>
                <a:spcPct val="100000"/>
              </a:lnSpc>
            </a:pPr>
            <a:r>
              <a:rPr lang="en-US" sz="1200" kern="0" dirty="0"/>
              <a:t>Technical aspects</a:t>
            </a:r>
          </a:p>
          <a:p>
            <a:pPr defTabSz="914309">
              <a:lnSpc>
                <a:spcPct val="100000"/>
              </a:lnSpc>
            </a:pPr>
            <a:r>
              <a:rPr lang="en-US" sz="1200" kern="0" dirty="0"/>
              <a:t>Economic aspects</a:t>
            </a:r>
          </a:p>
        </p:txBody>
      </p:sp>
    </p:spTree>
    <p:extLst>
      <p:ext uri="{BB962C8B-B14F-4D97-AF65-F5344CB8AC3E}">
        <p14:creationId xmlns:p14="http://schemas.microsoft.com/office/powerpoint/2010/main" val="363692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F8D-CFD4-43E8-9FF9-9CEA90862661}"/>
              </a:ext>
            </a:extLst>
          </p:cNvPr>
          <p:cNvSpPr>
            <a:spLocks noGrp="1"/>
          </p:cNvSpPr>
          <p:nvPr>
            <p:ph type="title"/>
          </p:nvPr>
        </p:nvSpPr>
        <p:spPr/>
        <p:txBody>
          <a:bodyPr/>
          <a:lstStyle/>
          <a:p>
            <a:r>
              <a:rPr lang="en-US" dirty="0"/>
              <a:t>Driving profile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FCADE10-DAA0-4FE6-8ADA-C1753A6CF5D7}"/>
                  </a:ext>
                </a:extLst>
              </p:cNvPr>
              <p:cNvSpPr>
                <a:spLocks noGrp="1"/>
              </p:cNvSpPr>
              <p:nvPr>
                <p:ph type="body" sz="quarter" idx="11"/>
              </p:nvPr>
            </p:nvSpPr>
            <p:spPr>
              <a:xfrm>
                <a:off x="912000" y="1620236"/>
                <a:ext cx="5630561" cy="2163153"/>
              </a:xfrm>
            </p:spPr>
            <p:txBody>
              <a:bodyPr/>
              <a:lstStyle/>
              <a:p>
                <a:r>
                  <a:rPr lang="en-US" dirty="0"/>
                  <a:t>WLTC Class 3b profile was chosen</a:t>
                </a:r>
              </a:p>
              <a:p>
                <a14:m>
                  <m:oMath xmlns:m="http://schemas.openxmlformats.org/officeDocument/2006/math">
                    <m:r>
                      <m:rPr>
                        <m:sty m:val="p"/>
                      </m:rPr>
                      <a:rPr lang="en-US">
                        <a:latin typeface="Cambria Math" panose="02040503050406030204" pitchFamily="18" charset="0"/>
                        <a:ea typeface="Calibri" panose="020F0502020204030204" pitchFamily="34" charset="0"/>
                        <a:cs typeface="Arial" panose="020B0604020202020204" pitchFamily="34" charset="0"/>
                      </a:rPr>
                      <m:t>P</m:t>
                    </m:r>
                    <m:r>
                      <a:rPr lang="en-US" i="1">
                        <a:latin typeface="Cambria Math" panose="02040503050406030204" pitchFamily="18" charset="0"/>
                        <a:ea typeface="Calibri" panose="020F0502020204030204" pitchFamily="34" charset="0"/>
                        <a:cs typeface="Arial" panose="020B0604020202020204" pitchFamily="34" charset="0"/>
                      </a:rPr>
                      <m:t>=</m:t>
                    </m:r>
                    <m:d>
                      <m:dPr>
                        <m:ctrlPr>
                          <a:rPr lang="en-US" i="1">
                            <a:effectLst/>
                            <a:latin typeface="Cambria Math" panose="02040503050406030204" pitchFamily="18" charset="0"/>
                          </a:rPr>
                        </m:ctrlPr>
                      </m:dPr>
                      <m:e>
                        <m:r>
                          <a:rPr lang="en-US" b="0" i="1" smtClean="0">
                            <a:solidFill>
                              <a:srgbClr val="FF0000"/>
                            </a:solidFill>
                            <a:effectLst/>
                            <a:latin typeface="Cambria Math" panose="02040503050406030204" pitchFamily="18" charset="0"/>
                          </a:rPr>
                          <m:t>𝑚𝑎</m:t>
                        </m:r>
                        <m:r>
                          <a:rPr lang="en-US" i="1">
                            <a:latin typeface="Cambria Math" panose="02040503050406030204" pitchFamily="18" charset="0"/>
                            <a:ea typeface="Calibri" panose="020F0502020204030204" pitchFamily="34" charset="0"/>
                            <a:cs typeface="Arial" panose="020B0604020202020204" pitchFamily="34" charset="0"/>
                          </a:rPr>
                          <m:t>+</m:t>
                        </m:r>
                        <m:f>
                          <m:fPr>
                            <m:ctrlPr>
                              <a:rPr lang="en-US" i="1">
                                <a:solidFill>
                                  <a:schemeClr val="accent1">
                                    <a:lumMod val="60000"/>
                                    <a:lumOff val="40000"/>
                                  </a:schemeClr>
                                </a:solidFill>
                                <a:latin typeface="Cambria Math" panose="02040503050406030204" pitchFamily="18" charset="0"/>
                              </a:rPr>
                            </m:ctrlPr>
                          </m:fPr>
                          <m:num>
                            <m:r>
                              <a:rPr lang="en-US" i="1">
                                <a:solidFill>
                                  <a:schemeClr val="accent1">
                                    <a:lumMod val="60000"/>
                                    <a:lumOff val="40000"/>
                                  </a:schemeClr>
                                </a:solidFill>
                                <a:latin typeface="Cambria Math" panose="02040503050406030204" pitchFamily="18" charset="0"/>
                                <a:ea typeface="Calibri" panose="020F0502020204030204" pitchFamily="34" charset="0"/>
                                <a:cs typeface="Arial" panose="020B0604020202020204" pitchFamily="34" charset="0"/>
                              </a:rPr>
                              <m:t>1</m:t>
                            </m:r>
                          </m:num>
                          <m:den>
                            <m:r>
                              <a:rPr lang="en-US" i="1">
                                <a:solidFill>
                                  <a:schemeClr val="accent1">
                                    <a:lumMod val="60000"/>
                                    <a:lumOff val="40000"/>
                                  </a:schemeClr>
                                </a:solidFill>
                                <a:latin typeface="Cambria Math" panose="02040503050406030204" pitchFamily="18" charset="0"/>
                                <a:ea typeface="Calibri" panose="020F0502020204030204" pitchFamily="34" charset="0"/>
                                <a:cs typeface="Arial" panose="020B0604020202020204" pitchFamily="34" charset="0"/>
                              </a:rPr>
                              <m:t>2</m:t>
                            </m:r>
                          </m:den>
                        </m:f>
                        <m:r>
                          <a:rPr lang="en-US" i="1">
                            <a:solidFill>
                              <a:schemeClr val="accent1">
                                <a:lumMod val="60000"/>
                                <a:lumOff val="40000"/>
                              </a:schemeClr>
                            </a:solidFill>
                            <a:latin typeface="Cambria Math" panose="02040503050406030204" pitchFamily="18" charset="0"/>
                            <a:ea typeface="Cambria Math" panose="02040503050406030204" pitchFamily="18" charset="0"/>
                            <a:cs typeface="Arial" panose="020B0604020202020204" pitchFamily="34" charset="0"/>
                          </a:rPr>
                          <m:t>𝜌</m:t>
                        </m:r>
                        <m:sSup>
                          <m:sSupPr>
                            <m:ctrlPr>
                              <a:rPr lang="en-US" i="1">
                                <a:solidFill>
                                  <a:schemeClr val="accent1">
                                    <a:lumMod val="60000"/>
                                    <a:lumOff val="40000"/>
                                  </a:schemeClr>
                                </a:solidFill>
                                <a:latin typeface="Cambria Math" panose="02040503050406030204" pitchFamily="18" charset="0"/>
                                <a:ea typeface="Cambria Math" panose="02040503050406030204" pitchFamily="18" charset="0"/>
                                <a:cs typeface="Arial" panose="020B0604020202020204" pitchFamily="34" charset="0"/>
                              </a:rPr>
                            </m:ctrlPr>
                          </m:sSupPr>
                          <m:e>
                            <m:r>
                              <a:rPr lang="en-US" i="1">
                                <a:solidFill>
                                  <a:schemeClr val="accent1">
                                    <a:lumMod val="60000"/>
                                    <a:lumOff val="40000"/>
                                  </a:schemeClr>
                                </a:solidFill>
                                <a:latin typeface="Cambria Math" panose="02040503050406030204" pitchFamily="18" charset="0"/>
                                <a:ea typeface="Cambria Math" panose="02040503050406030204" pitchFamily="18" charset="0"/>
                                <a:cs typeface="Arial" panose="020B0604020202020204" pitchFamily="34" charset="0"/>
                              </a:rPr>
                              <m:t>𝑣</m:t>
                            </m:r>
                          </m:e>
                          <m:sup>
                            <m:r>
                              <a:rPr lang="en-US" i="1">
                                <a:solidFill>
                                  <a:schemeClr val="accent1">
                                    <a:lumMod val="60000"/>
                                    <a:lumOff val="40000"/>
                                  </a:schemeClr>
                                </a:solidFill>
                                <a:latin typeface="Cambria Math" panose="02040503050406030204" pitchFamily="18" charset="0"/>
                                <a:ea typeface="Cambria Math" panose="02040503050406030204" pitchFamily="18" charset="0"/>
                                <a:cs typeface="Arial" panose="020B0604020202020204" pitchFamily="34" charset="0"/>
                              </a:rPr>
                              <m:t>2</m:t>
                            </m:r>
                          </m:sup>
                        </m:sSup>
                        <m:sSub>
                          <m:sSubPr>
                            <m:ctrlPr>
                              <a:rPr lang="en-US" i="1">
                                <a:solidFill>
                                  <a:schemeClr val="accent1">
                                    <a:lumMod val="60000"/>
                                    <a:lumOff val="40000"/>
                                  </a:schemeClr>
                                </a:solidFill>
                                <a:latin typeface="Cambria Math" panose="02040503050406030204" pitchFamily="18" charset="0"/>
                                <a:ea typeface="Cambria Math" panose="02040503050406030204" pitchFamily="18" charset="0"/>
                                <a:cs typeface="Arial" panose="020B0604020202020204" pitchFamily="34" charset="0"/>
                              </a:rPr>
                            </m:ctrlPr>
                          </m:sSubPr>
                          <m:e>
                            <m:r>
                              <a:rPr lang="en-US" i="1">
                                <a:solidFill>
                                  <a:schemeClr val="accent1">
                                    <a:lumMod val="60000"/>
                                    <a:lumOff val="40000"/>
                                  </a:schemeClr>
                                </a:solidFill>
                                <a:latin typeface="Cambria Math" panose="02040503050406030204" pitchFamily="18" charset="0"/>
                                <a:ea typeface="Cambria Math" panose="02040503050406030204" pitchFamily="18" charset="0"/>
                                <a:cs typeface="Arial" panose="020B0604020202020204" pitchFamily="34" charset="0"/>
                              </a:rPr>
                              <m:t>𝐶</m:t>
                            </m:r>
                          </m:e>
                          <m:sub>
                            <m:r>
                              <a:rPr lang="en-US" i="1">
                                <a:solidFill>
                                  <a:schemeClr val="accent1">
                                    <a:lumMod val="60000"/>
                                    <a:lumOff val="40000"/>
                                  </a:schemeClr>
                                </a:solidFill>
                                <a:latin typeface="Cambria Math" panose="02040503050406030204" pitchFamily="18" charset="0"/>
                                <a:ea typeface="Cambria Math" panose="02040503050406030204" pitchFamily="18" charset="0"/>
                                <a:cs typeface="Arial" panose="020B0604020202020204" pitchFamily="34" charset="0"/>
                              </a:rPr>
                              <m:t>𝑑</m:t>
                            </m:r>
                          </m:sub>
                        </m:sSub>
                        <m:r>
                          <a:rPr lang="en-US" i="1">
                            <a:solidFill>
                              <a:schemeClr val="accent1">
                                <a:lumMod val="60000"/>
                                <a:lumOff val="40000"/>
                              </a:schemeClr>
                            </a:solidFill>
                            <a:latin typeface="Cambria Math" panose="02040503050406030204" pitchFamily="18" charset="0"/>
                            <a:ea typeface="Cambria Math" panose="02040503050406030204" pitchFamily="18" charset="0"/>
                            <a:cs typeface="Arial" panose="020B0604020202020204" pitchFamily="34" charset="0"/>
                          </a:rPr>
                          <m:t>𝐴</m:t>
                        </m:r>
                        <m:r>
                          <a:rPr lang="en-US" i="1">
                            <a:latin typeface="Cambria Math" panose="02040503050406030204" pitchFamily="18" charset="0"/>
                            <a:ea typeface="Calibri" panose="020F0502020204030204" pitchFamily="34" charset="0"/>
                            <a:cs typeface="Arial" panose="020B0604020202020204" pitchFamily="34" charset="0"/>
                          </a:rPr>
                          <m:t>+</m:t>
                        </m:r>
                        <m:sSub>
                          <m:sSubPr>
                            <m:ctrlPr>
                              <a:rPr lang="en-US" i="1">
                                <a:solidFill>
                                  <a:srgbClr val="00B050"/>
                                </a:solidFill>
                                <a:latin typeface="Cambria Math" panose="02040503050406030204" pitchFamily="18" charset="0"/>
                                <a:ea typeface="Calibri" panose="020F0502020204030204" pitchFamily="34" charset="0"/>
                                <a:cs typeface="Arial" panose="020B0604020202020204" pitchFamily="34" charset="0"/>
                              </a:rPr>
                            </m:ctrlPr>
                          </m:sSubPr>
                          <m:e>
                            <m:r>
                              <a:rPr lang="en-US" i="1">
                                <a:solidFill>
                                  <a:srgbClr val="00B050"/>
                                </a:solidFill>
                                <a:latin typeface="Cambria Math" panose="02040503050406030204" pitchFamily="18" charset="0"/>
                                <a:ea typeface="Calibri" panose="020F0502020204030204" pitchFamily="34" charset="0"/>
                                <a:cs typeface="Arial" panose="020B0604020202020204" pitchFamily="34" charset="0"/>
                              </a:rPr>
                              <m:t>𝐶</m:t>
                            </m:r>
                          </m:e>
                          <m:sub>
                            <m:r>
                              <a:rPr lang="en-US" i="1">
                                <a:solidFill>
                                  <a:srgbClr val="00B050"/>
                                </a:solidFill>
                                <a:latin typeface="Cambria Math" panose="02040503050406030204" pitchFamily="18" charset="0"/>
                                <a:ea typeface="Calibri" panose="020F0502020204030204" pitchFamily="34" charset="0"/>
                                <a:cs typeface="Arial" panose="020B0604020202020204" pitchFamily="34" charset="0"/>
                              </a:rPr>
                              <m:t>𝑟𝑟</m:t>
                            </m:r>
                          </m:sub>
                        </m:sSub>
                        <m:r>
                          <a:rPr lang="en-US" i="1">
                            <a:solidFill>
                              <a:srgbClr val="00B050"/>
                            </a:solidFill>
                            <a:latin typeface="Cambria Math" panose="02040503050406030204" pitchFamily="18" charset="0"/>
                            <a:ea typeface="Calibri" panose="020F0502020204030204" pitchFamily="34" charset="0"/>
                            <a:cs typeface="Arial" panose="020B0604020202020204" pitchFamily="34" charset="0"/>
                          </a:rPr>
                          <m:t>𝑚𝑔</m:t>
                        </m:r>
                      </m:e>
                    </m:d>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𝑣</m:t>
                    </m:r>
                    <m:r>
                      <a:rPr lang="en-US" i="1">
                        <a:latin typeface="Cambria Math" panose="02040503050406030204" pitchFamily="18" charset="0"/>
                        <a:ea typeface="Calibri" panose="020F0502020204030204" pitchFamily="34" charset="0"/>
                        <a:cs typeface="Arial" panose="020B0604020202020204" pitchFamily="34" charset="0"/>
                      </a:rPr>
                      <m:t>/</m:t>
                    </m:r>
                    <m:r>
                      <a:rPr lang="en-US" i="1">
                        <a:latin typeface="Cambria Math" panose="02040503050406030204" pitchFamily="18" charset="0"/>
                        <a:ea typeface="Calibri" panose="020F0502020204030204" pitchFamily="34" charset="0"/>
                        <a:cs typeface="Arial" panose="020B0604020202020204" pitchFamily="34" charset="0"/>
                      </a:rPr>
                      <m:t>𝜎</m:t>
                    </m:r>
                  </m:oMath>
                </a14:m>
                <a:r>
                  <a:rPr lang="en-US" dirty="0">
                    <a:ea typeface="Calibri" panose="020F0502020204030204" pitchFamily="34" charset="0"/>
                    <a:cs typeface="Arial" panose="020B0604020202020204" pitchFamily="34" charset="0"/>
                  </a:rPr>
                  <a:t> which accounts for </a:t>
                </a:r>
                <a:r>
                  <a:rPr lang="en-US" dirty="0">
                    <a:solidFill>
                      <a:srgbClr val="FF0000"/>
                    </a:solidFill>
                    <a:ea typeface="Calibri" panose="020F0502020204030204" pitchFamily="34" charset="0"/>
                    <a:cs typeface="Arial" panose="020B0604020202020204" pitchFamily="34" charset="0"/>
                  </a:rPr>
                  <a:t>acceleration force</a:t>
                </a:r>
                <a:r>
                  <a:rPr lang="en-US" dirty="0">
                    <a:ea typeface="Calibri" panose="020F0502020204030204" pitchFamily="34" charset="0"/>
                    <a:cs typeface="Arial" panose="020B0604020202020204" pitchFamily="34" charset="0"/>
                  </a:rPr>
                  <a:t>, </a:t>
                </a:r>
                <a:r>
                  <a:rPr lang="en-US" dirty="0">
                    <a:solidFill>
                      <a:schemeClr val="accent1">
                        <a:lumMod val="60000"/>
                        <a:lumOff val="40000"/>
                      </a:schemeClr>
                    </a:solidFill>
                    <a:ea typeface="Calibri" panose="020F0502020204030204" pitchFamily="34" charset="0"/>
                    <a:cs typeface="Arial" panose="020B0604020202020204" pitchFamily="34" charset="0"/>
                  </a:rPr>
                  <a:t>force against air resistance</a:t>
                </a:r>
                <a:r>
                  <a:rPr lang="en-US" dirty="0">
                    <a:ea typeface="Calibri" panose="020F0502020204030204" pitchFamily="34" charset="0"/>
                    <a:cs typeface="Arial" panose="020B0604020202020204" pitchFamily="34" charset="0"/>
                  </a:rPr>
                  <a:t> and </a:t>
                </a:r>
                <a:r>
                  <a:rPr lang="en-US" dirty="0">
                    <a:solidFill>
                      <a:srgbClr val="00B050"/>
                    </a:solidFill>
                    <a:ea typeface="Calibri" panose="020F0502020204030204" pitchFamily="34" charset="0"/>
                    <a:cs typeface="Arial" panose="020B0604020202020204" pitchFamily="34" charset="0"/>
                  </a:rPr>
                  <a:t>force against rolling resistance</a:t>
                </a:r>
              </a:p>
            </p:txBody>
          </p:sp>
        </mc:Choice>
        <mc:Fallback xmlns="">
          <p:sp>
            <p:nvSpPr>
              <p:cNvPr id="3" name="Text Placeholder 2">
                <a:extLst>
                  <a:ext uri="{FF2B5EF4-FFF2-40B4-BE49-F238E27FC236}">
                    <a16:creationId xmlns:a16="http://schemas.microsoft.com/office/drawing/2014/main" id="{9FCADE10-DAA0-4FE6-8ADA-C1753A6CF5D7}"/>
                  </a:ext>
                </a:extLst>
              </p:cNvPr>
              <p:cNvSpPr>
                <a:spLocks noGrp="1" noRot="1" noChangeAspect="1" noMove="1" noResize="1" noEditPoints="1" noAdjustHandles="1" noChangeArrowheads="1" noChangeShapeType="1" noTextEdit="1"/>
              </p:cNvSpPr>
              <p:nvPr>
                <p:ph type="body" sz="quarter" idx="11"/>
              </p:nvPr>
            </p:nvSpPr>
            <p:spPr>
              <a:xfrm>
                <a:off x="912000" y="1620236"/>
                <a:ext cx="5630561" cy="2163153"/>
              </a:xfrm>
              <a:blipFill>
                <a:blip r:embed="rId2"/>
                <a:stretch>
                  <a:fillRect l="-2600" t="-2535"/>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F47704E8-A29C-459D-B21C-49E7DE22C2F0}"/>
              </a:ext>
            </a:extLst>
          </p:cNvPr>
          <p:cNvSpPr>
            <a:spLocks noGrp="1"/>
          </p:cNvSpPr>
          <p:nvPr>
            <p:ph type="body" sz="quarter" idx="10"/>
          </p:nvPr>
        </p:nvSpPr>
        <p:spPr/>
        <p:txBody>
          <a:bodyPr/>
          <a:lstStyle/>
          <a:p>
            <a:r>
              <a:rPr lang="en-US" dirty="0"/>
              <a:t>Profile development</a:t>
            </a:r>
          </a:p>
        </p:txBody>
      </p:sp>
      <p:graphicFrame>
        <p:nvGraphicFramePr>
          <p:cNvPr id="5" name="Chart 4">
            <a:extLst>
              <a:ext uri="{FF2B5EF4-FFF2-40B4-BE49-F238E27FC236}">
                <a16:creationId xmlns:a16="http://schemas.microsoft.com/office/drawing/2014/main" id="{19759D3F-1BFF-4CC7-8711-B7AF2AF46D45}"/>
              </a:ext>
            </a:extLst>
          </p:cNvPr>
          <p:cNvGraphicFramePr>
            <a:graphicFrameLocks/>
          </p:cNvGraphicFramePr>
          <p:nvPr/>
        </p:nvGraphicFramePr>
        <p:xfrm>
          <a:off x="7409735" y="349680"/>
          <a:ext cx="4350266" cy="26573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5D849D3-32E1-47EF-BE34-3883090632DF}"/>
              </a:ext>
            </a:extLst>
          </p:cNvPr>
          <p:cNvGraphicFramePr>
            <a:graphicFrameLocks/>
          </p:cNvGraphicFramePr>
          <p:nvPr/>
        </p:nvGraphicFramePr>
        <p:xfrm>
          <a:off x="7409735" y="3534300"/>
          <a:ext cx="4350267" cy="2657341"/>
        </p:xfrm>
        <a:graphic>
          <a:graphicData uri="http://schemas.openxmlformats.org/drawingml/2006/chart">
            <c:chart xmlns:c="http://schemas.openxmlformats.org/drawingml/2006/chart" xmlns:r="http://schemas.openxmlformats.org/officeDocument/2006/relationships" r:id="rId4"/>
          </a:graphicData>
        </a:graphic>
      </p:graphicFrame>
      <p:sp>
        <p:nvSpPr>
          <p:cNvPr id="7" name="Arrow: Curved Right 6">
            <a:extLst>
              <a:ext uri="{FF2B5EF4-FFF2-40B4-BE49-F238E27FC236}">
                <a16:creationId xmlns:a16="http://schemas.microsoft.com/office/drawing/2014/main" id="{B8993D5D-2F0C-4BBA-BA46-A4231320049E}"/>
              </a:ext>
            </a:extLst>
          </p:cNvPr>
          <p:cNvSpPr/>
          <p:nvPr/>
        </p:nvSpPr>
        <p:spPr>
          <a:xfrm>
            <a:off x="6659992" y="2108891"/>
            <a:ext cx="749743" cy="25375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0" name="Text Placeholder 2">
                <a:extLst>
                  <a:ext uri="{FF2B5EF4-FFF2-40B4-BE49-F238E27FC236}">
                    <a16:creationId xmlns:a16="http://schemas.microsoft.com/office/drawing/2014/main" id="{AB0A5982-9BEB-4A52-A5EF-AF8743AB057B}"/>
                  </a:ext>
                </a:extLst>
              </p:cNvPr>
              <p:cNvSpPr txBox="1">
                <a:spLocks/>
              </p:cNvSpPr>
              <p:nvPr/>
            </p:nvSpPr>
            <p:spPr bwMode="auto">
              <a:xfrm>
                <a:off x="912000" y="3534299"/>
                <a:ext cx="5630561" cy="1813968"/>
              </a:xfrm>
              <a:prstGeom prst="rect">
                <a:avLst/>
              </a:prstGeom>
              <a:noFill/>
              <a:ln w="9525">
                <a:noFill/>
                <a:miter lim="800000"/>
                <a:headEnd/>
                <a:tailEnd/>
              </a:ln>
            </p:spPr>
            <p:txBody>
              <a:bodyPr vert="horz" wrap="square" lIns="0" tIns="0" rIns="0" bIns="0" numCol="2" anchor="t" anchorCtr="0" compatLnSpc="1">
                <a:prstTxWarp prst="textNoShape">
                  <a:avLst/>
                </a:prstTxWarp>
              </a:bodyPr>
              <a:lstStyle>
                <a:lvl1pPr marL="271463" indent="-271463"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ea typeface="+mn-ea"/>
                    <a:cs typeface="+mn-cs"/>
                  </a:defRPr>
                </a:lvl1pPr>
                <a:lvl2pPr marL="719138" indent="-268288"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2pPr>
                <a:lvl3pPr marL="1165225" indent="-266700" algn="l" rtl="0" eaLnBrk="1" fontAlgn="base" hangingPunct="1">
                  <a:lnSpc>
                    <a:spcPct val="120000"/>
                  </a:lnSpc>
                  <a:spcBef>
                    <a:spcPts val="900"/>
                  </a:spcBef>
                  <a:spcAft>
                    <a:spcPct val="0"/>
                  </a:spcAft>
                  <a:buClr>
                    <a:schemeClr val="accent1"/>
                  </a:buClr>
                  <a:buFont typeface="Verdana" pitchFamily="34" charset="0"/>
                  <a:buChar char="•"/>
                  <a:defRPr baseline="0">
                    <a:solidFill>
                      <a:schemeClr val="tx1"/>
                    </a:solidFill>
                    <a:latin typeface="+mn-lt"/>
                  </a:defRPr>
                </a:lvl3pPr>
                <a:lvl4pPr marL="1611313" indent="-266700" algn="l" rtl="0" eaLnBrk="1" fontAlgn="base" hangingPunct="1">
                  <a:lnSpc>
                    <a:spcPct val="120000"/>
                  </a:lnSpc>
                  <a:spcBef>
                    <a:spcPts val="900"/>
                  </a:spcBef>
                  <a:spcAft>
                    <a:spcPct val="0"/>
                  </a:spcAft>
                  <a:buClr>
                    <a:schemeClr val="accent1"/>
                  </a:buClr>
                  <a:buFont typeface="Arial" charset="0"/>
                  <a:buChar char="–"/>
                  <a:defRPr baseline="0">
                    <a:solidFill>
                      <a:schemeClr val="tx1"/>
                    </a:solidFill>
                    <a:latin typeface="+mn-lt"/>
                  </a:defRPr>
                </a:lvl4pPr>
                <a:lvl5pPr marL="1882775" indent="-53975" algn="l" rtl="0" eaLnBrk="1" fontAlgn="base" hangingPunct="1">
                  <a:lnSpc>
                    <a:spcPct val="120000"/>
                  </a:lnSpc>
                  <a:spcBef>
                    <a:spcPts val="900"/>
                  </a:spcBef>
                  <a:spcAft>
                    <a:spcPct val="0"/>
                  </a:spcAft>
                  <a:buClr>
                    <a:schemeClr val="accent1"/>
                  </a:buClr>
                  <a:buFont typeface="Arial" charset="0"/>
                  <a:defRPr baseline="0">
                    <a:solidFill>
                      <a:schemeClr val="tx1"/>
                    </a:solidFill>
                    <a:latin typeface="+mn-lt"/>
                  </a:defRPr>
                </a:lvl5pPr>
                <a:lvl6pPr marL="23399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6pPr>
                <a:lvl7pPr marL="27971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7pPr>
                <a:lvl8pPr marL="32543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8pPr>
                <a:lvl9pPr marL="3711575" algn="l" rtl="0" eaLnBrk="1" fontAlgn="base" hangingPunct="1">
                  <a:lnSpc>
                    <a:spcPct val="120000"/>
                  </a:lnSpc>
                  <a:spcBef>
                    <a:spcPct val="30000"/>
                  </a:spcBef>
                  <a:spcAft>
                    <a:spcPct val="0"/>
                  </a:spcAft>
                  <a:buClr>
                    <a:schemeClr val="accent1"/>
                  </a:buClr>
                  <a:buFont typeface="Arial" charset="0"/>
                  <a:defRPr>
                    <a:solidFill>
                      <a:schemeClr val="tx1"/>
                    </a:solidFill>
                    <a:latin typeface="+mn-lt"/>
                  </a:defRPr>
                </a:lvl9pPr>
              </a:lstStyle>
              <a:p>
                <a:pPr marL="514299" lvl="1" indent="-285721">
                  <a:lnSpc>
                    <a:spcPct val="100000"/>
                  </a:lnSpc>
                  <a:buFont typeface="Arial" panose="020B0604020202020204" pitchFamily="34" charset="0"/>
                  <a:buChar char="•"/>
                </a:pPr>
                <a:r>
                  <a:rPr lang="en-US" sz="1600" i="1" dirty="0">
                    <a:ea typeface="Calibri" panose="020F0502020204030204" pitchFamily="34" charset="0"/>
                    <a:cs typeface="Arial" panose="020B0604020202020204" pitchFamily="34" charset="0"/>
                  </a:rPr>
                  <a:t>P = power</a:t>
                </a:r>
              </a:p>
              <a:p>
                <a:pPr marL="514299" lvl="1" indent="-285721">
                  <a:lnSpc>
                    <a:spcPct val="100000"/>
                  </a:lnSpc>
                  <a:buFont typeface="Arial" panose="020B0604020202020204" pitchFamily="34" charset="0"/>
                  <a:buChar char="•"/>
                </a:pPr>
                <a:r>
                  <a:rPr lang="en-US" sz="1600" i="1" dirty="0">
                    <a:ea typeface="Calibri" panose="020F0502020204030204" pitchFamily="34" charset="0"/>
                    <a:cs typeface="Arial" panose="020B0604020202020204" pitchFamily="34" charset="0"/>
                  </a:rPr>
                  <a:t>m = mass of vehicle</a:t>
                </a:r>
              </a:p>
              <a:p>
                <a:pPr marL="514299" lvl="1" indent="-285721">
                  <a:lnSpc>
                    <a:spcPct val="100000"/>
                  </a:lnSpc>
                  <a:buFont typeface="Arial" panose="020B0604020202020204" pitchFamily="34" charset="0"/>
                  <a:buChar char="•"/>
                </a:pPr>
                <a:r>
                  <a:rPr lang="en-US" sz="1600" i="1" dirty="0">
                    <a:ea typeface="Calibri" panose="020F0502020204030204" pitchFamily="34" charset="0"/>
                    <a:cs typeface="Arial" panose="020B0604020202020204" pitchFamily="34" charset="0"/>
                  </a:rPr>
                  <a:t>a = acceleration</a:t>
                </a:r>
              </a:p>
              <a:p>
                <a:pPr marL="514299" lvl="1" indent="-285721">
                  <a:lnSpc>
                    <a:spcPct val="100000"/>
                  </a:lnSpc>
                  <a:buFont typeface="Arial" panose="020B0604020202020204" pitchFamily="34" charset="0"/>
                  <a:buChar char="•"/>
                </a:pPr>
                <a14:m>
                  <m:oMath xmlns:m="http://schemas.openxmlformats.org/officeDocument/2006/math">
                    <m:r>
                      <a:rPr lang="en-US" sz="1600" i="1">
                        <a:latin typeface="Cambria Math" panose="02040503050406030204" pitchFamily="18" charset="0"/>
                        <a:ea typeface="Cambria Math" panose="02040503050406030204" pitchFamily="18" charset="0"/>
                        <a:cs typeface="Arial" panose="020B0604020202020204" pitchFamily="34" charset="0"/>
                      </a:rPr>
                      <m:t>𝜌</m:t>
                    </m:r>
                  </m:oMath>
                </a14:m>
                <a:r>
                  <a:rPr lang="en-US" sz="1600" i="1" dirty="0">
                    <a:ea typeface="Calibri" panose="020F0502020204030204" pitchFamily="34" charset="0"/>
                    <a:cs typeface="Arial" panose="020B0604020202020204" pitchFamily="34" charset="0"/>
                  </a:rPr>
                  <a:t> = air density</a:t>
                </a:r>
              </a:p>
              <a:p>
                <a:pPr marL="514299" lvl="1" indent="-285721">
                  <a:lnSpc>
                    <a:spcPct val="100000"/>
                  </a:lnSpc>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cs typeface="Arial" panose="020B0604020202020204" pitchFamily="34" charset="0"/>
                          </a:rPr>
                        </m:ctrlPr>
                      </m:sSubPr>
                      <m:e>
                        <m:r>
                          <a:rPr lang="en-US" sz="1600" i="1">
                            <a:latin typeface="Cambria Math" panose="02040503050406030204" pitchFamily="18" charset="0"/>
                            <a:ea typeface="Cambria Math" panose="02040503050406030204" pitchFamily="18" charset="0"/>
                            <a:cs typeface="Arial" panose="020B0604020202020204" pitchFamily="34" charset="0"/>
                          </a:rPr>
                          <m:t>𝐶</m:t>
                        </m:r>
                      </m:e>
                      <m:sub>
                        <m:r>
                          <a:rPr lang="en-US" sz="1600" i="1">
                            <a:latin typeface="Cambria Math" panose="02040503050406030204" pitchFamily="18" charset="0"/>
                            <a:ea typeface="Cambria Math" panose="02040503050406030204" pitchFamily="18" charset="0"/>
                            <a:cs typeface="Arial" panose="020B0604020202020204" pitchFamily="34" charset="0"/>
                          </a:rPr>
                          <m:t>𝑑</m:t>
                        </m:r>
                      </m:sub>
                    </m:sSub>
                  </m:oMath>
                </a14:m>
                <a:r>
                  <a:rPr lang="en-US" sz="1600" i="1" dirty="0">
                    <a:ea typeface="Calibri" panose="020F0502020204030204" pitchFamily="34" charset="0"/>
                    <a:cs typeface="Arial" panose="020B0604020202020204" pitchFamily="34" charset="0"/>
                  </a:rPr>
                  <a:t> = drag coefficient</a:t>
                </a:r>
              </a:p>
              <a:p>
                <a:pPr marL="514299" lvl="1" indent="-285721">
                  <a:lnSpc>
                    <a:spcPct val="100000"/>
                  </a:lnSpc>
                  <a:buFont typeface="Arial" panose="020B0604020202020204" pitchFamily="34" charset="0"/>
                  <a:buChar char="•"/>
                </a:pPr>
                <a:r>
                  <a:rPr lang="en-US" sz="1600" i="1" dirty="0">
                    <a:ea typeface="Calibri" panose="020F0502020204030204" pitchFamily="34" charset="0"/>
                    <a:cs typeface="Arial" panose="020B0604020202020204" pitchFamily="34" charset="0"/>
                  </a:rPr>
                  <a:t>A = frontal area of vehicle</a:t>
                </a:r>
              </a:p>
              <a:p>
                <a:pPr marL="514299" lvl="1" indent="-285721">
                  <a:lnSpc>
                    <a:spcPct val="100000"/>
                  </a:lnSpc>
                  <a:buFont typeface="Arial" panose="020B0604020202020204" pitchFamily="34" charset="0"/>
                  <a:buChar char="•"/>
                </a:pPr>
                <a14:m>
                  <m:oMath xmlns:m="http://schemas.openxmlformats.org/officeDocument/2006/math">
                    <m:r>
                      <a:rPr lang="en-US" sz="1600" i="1">
                        <a:latin typeface="Cambria Math" panose="02040503050406030204" pitchFamily="18" charset="0"/>
                        <a:ea typeface="Calibri" panose="020F0502020204030204" pitchFamily="34" charset="0"/>
                        <a:cs typeface="Arial" panose="020B0604020202020204" pitchFamily="34" charset="0"/>
                      </a:rPr>
                      <m:t>𝑣</m:t>
                    </m:r>
                  </m:oMath>
                </a14:m>
                <a:r>
                  <a:rPr lang="en-US" sz="1600" i="1" dirty="0"/>
                  <a:t> = velocity of the vehicle</a:t>
                </a:r>
              </a:p>
              <a:p>
                <a:pPr marL="514299" lvl="1" indent="-285721">
                  <a:lnSpc>
                    <a:spcPct val="100000"/>
                  </a:lnSpc>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libri" panose="020F0502020204030204" pitchFamily="34" charset="0"/>
                            <a:cs typeface="Arial" panose="020B0604020202020204" pitchFamily="34" charset="0"/>
                          </a:rPr>
                        </m:ctrlPr>
                      </m:sSubPr>
                      <m:e>
                        <m:r>
                          <a:rPr lang="en-US" sz="1600" i="1">
                            <a:latin typeface="Cambria Math" panose="02040503050406030204" pitchFamily="18" charset="0"/>
                            <a:ea typeface="Calibri" panose="020F0502020204030204" pitchFamily="34" charset="0"/>
                            <a:cs typeface="Arial" panose="020B0604020202020204" pitchFamily="34" charset="0"/>
                          </a:rPr>
                          <m:t>𝐶</m:t>
                        </m:r>
                      </m:e>
                      <m:sub>
                        <m:r>
                          <a:rPr lang="en-US" sz="1600" i="1">
                            <a:latin typeface="Cambria Math" panose="02040503050406030204" pitchFamily="18" charset="0"/>
                            <a:ea typeface="Calibri" panose="020F0502020204030204" pitchFamily="34" charset="0"/>
                            <a:cs typeface="Arial" panose="020B0604020202020204" pitchFamily="34" charset="0"/>
                          </a:rPr>
                          <m:t>𝑟𝑟</m:t>
                        </m:r>
                      </m:sub>
                    </m:sSub>
                  </m:oMath>
                </a14:m>
                <a:r>
                  <a:rPr lang="en-US" sz="1600" i="1" dirty="0">
                    <a:ea typeface="Calibri" panose="020F0502020204030204" pitchFamily="34" charset="0"/>
                    <a:cs typeface="Arial" panose="020B0604020202020204" pitchFamily="34" charset="0"/>
                  </a:rPr>
                  <a:t> = coefficient of rolling resistance</a:t>
                </a:r>
              </a:p>
              <a:p>
                <a:pPr marL="514299" lvl="1" indent="-285721">
                  <a:lnSpc>
                    <a:spcPct val="100000"/>
                  </a:lnSpc>
                  <a:buFont typeface="Arial" panose="020B0604020202020204" pitchFamily="34" charset="0"/>
                  <a:buChar char="•"/>
                </a:pPr>
                <a14:m>
                  <m:oMath xmlns:m="http://schemas.openxmlformats.org/officeDocument/2006/math">
                    <m:r>
                      <a:rPr lang="en-US" sz="1600" i="1">
                        <a:latin typeface="Cambria Math" panose="02040503050406030204" pitchFamily="18" charset="0"/>
                        <a:ea typeface="Calibri" panose="020F0502020204030204" pitchFamily="34" charset="0"/>
                        <a:cs typeface="Arial" panose="020B0604020202020204" pitchFamily="34" charset="0"/>
                      </a:rPr>
                      <m:t>𝜎</m:t>
                    </m:r>
                  </m:oMath>
                </a14:m>
                <a:r>
                  <a:rPr lang="en-US" sz="1600" i="1" dirty="0"/>
                  <a:t> = battery to wheel efficiency</a:t>
                </a:r>
              </a:p>
              <a:p>
                <a:pPr marL="514299" lvl="1" indent="-285721">
                  <a:lnSpc>
                    <a:spcPct val="100000"/>
                  </a:lnSpc>
                  <a:buFont typeface="Arial" panose="020B0604020202020204" pitchFamily="34" charset="0"/>
                  <a:buChar char="•"/>
                </a:pPr>
                <a:r>
                  <a:rPr lang="en-US" sz="1600" i="1" dirty="0"/>
                  <a:t>g = acceleration due to gravity</a:t>
                </a:r>
              </a:p>
            </p:txBody>
          </p:sp>
        </mc:Choice>
        <mc:Fallback xmlns="">
          <p:sp>
            <p:nvSpPr>
              <p:cNvPr id="10" name="Text Placeholder 2">
                <a:extLst>
                  <a:ext uri="{FF2B5EF4-FFF2-40B4-BE49-F238E27FC236}">
                    <a16:creationId xmlns:a16="http://schemas.microsoft.com/office/drawing/2014/main" id="{AB0A5982-9BEB-4A52-A5EF-AF8743AB057B}"/>
                  </a:ext>
                </a:extLst>
              </p:cNvPr>
              <p:cNvSpPr txBox="1">
                <a:spLocks noRot="1" noChangeAspect="1" noMove="1" noResize="1" noEditPoints="1" noAdjustHandles="1" noChangeArrowheads="1" noChangeShapeType="1" noTextEdit="1"/>
              </p:cNvSpPr>
              <p:nvPr/>
            </p:nvSpPr>
            <p:spPr bwMode="auto">
              <a:xfrm>
                <a:off x="912000" y="3534299"/>
                <a:ext cx="5630561" cy="1813968"/>
              </a:xfrm>
              <a:prstGeom prst="rect">
                <a:avLst/>
              </a:prstGeom>
              <a:blipFill>
                <a:blip r:embed="rId5"/>
                <a:stretch>
                  <a:fillRect t="-3704" b="-1986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693673037"/>
      </p:ext>
    </p:extLst>
  </p:cSld>
  <p:clrMapOvr>
    <a:masterClrMapping/>
  </p:clrMapOvr>
</p:sld>
</file>

<file path=ppt/theme/theme1.xml><?xml version="1.0" encoding="utf-8"?>
<a:theme xmlns:a="http://schemas.openxmlformats.org/drawingml/2006/main" name="Slides_EN">
  <a:themeElements>
    <a:clrScheme name="CSEM Color Scheme">
      <a:dk1>
        <a:srgbClr val="3C3C3C"/>
      </a:dk1>
      <a:lt1>
        <a:srgbClr val="FFFFFF"/>
      </a:lt1>
      <a:dk2>
        <a:srgbClr val="5A5A5A"/>
      </a:dk2>
      <a:lt2>
        <a:srgbClr val="C4C4BA"/>
      </a:lt2>
      <a:accent1>
        <a:srgbClr val="0070BC"/>
      </a:accent1>
      <a:accent2>
        <a:srgbClr val="E1005A"/>
      </a:accent2>
      <a:accent3>
        <a:srgbClr val="FFFFFF"/>
      </a:accent3>
      <a:accent4>
        <a:srgbClr val="323232"/>
      </a:accent4>
      <a:accent5>
        <a:srgbClr val="88C1E9"/>
      </a:accent5>
      <a:accent6>
        <a:srgbClr val="CC0051"/>
      </a:accent6>
      <a:hlink>
        <a:srgbClr val="88C1E9"/>
      </a:hlink>
      <a:folHlink>
        <a:srgbClr val="C1BF00"/>
      </a:folHlink>
    </a:clrScheme>
    <a:fontScheme name="CSEM fon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3C3C3C"/>
        </a:dk1>
        <a:lt1>
          <a:srgbClr val="FFFFFF"/>
        </a:lt1>
        <a:dk2>
          <a:srgbClr val="5A5A5A"/>
        </a:dk2>
        <a:lt2>
          <a:srgbClr val="C4C4BA"/>
        </a:lt2>
        <a:accent1>
          <a:srgbClr val="0070BC"/>
        </a:accent1>
        <a:accent2>
          <a:srgbClr val="E1005A"/>
        </a:accent2>
        <a:accent3>
          <a:srgbClr val="FFFFFF"/>
        </a:accent3>
        <a:accent4>
          <a:srgbClr val="323232"/>
        </a:accent4>
        <a:accent5>
          <a:srgbClr val="AABBDA"/>
        </a:accent5>
        <a:accent6>
          <a:srgbClr val="CC0051"/>
        </a:accent6>
        <a:hlink>
          <a:srgbClr val="88C1E9"/>
        </a:hlink>
        <a:folHlink>
          <a:srgbClr val="C1BF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EM-WHITE-slide-deck.potx" id="{9B2CCB03-3ABE-4A90-ABD0-45DB0C1CE5AA}" vid="{2579379D-9A53-444D-A060-049C15F1C7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2278</Words>
  <Application>Microsoft Office PowerPoint</Application>
  <PresentationFormat>Widescreen</PresentationFormat>
  <Paragraphs>431</Paragraphs>
  <Slides>32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Cambria Math</vt:lpstr>
      <vt:lpstr>Verdana</vt:lpstr>
      <vt:lpstr>Slides_EN</vt:lpstr>
      <vt:lpstr>Battery Aging model</vt:lpstr>
      <vt:lpstr>Agenda</vt:lpstr>
      <vt:lpstr>PowerPoint Presentation</vt:lpstr>
      <vt:lpstr>What is V2G?</vt:lpstr>
      <vt:lpstr>Why V2G?</vt:lpstr>
      <vt:lpstr>Case study</vt:lpstr>
      <vt:lpstr>PowerPoint Presentation</vt:lpstr>
      <vt:lpstr>Methodology</vt:lpstr>
      <vt:lpstr>Driving profile</vt:lpstr>
      <vt:lpstr>Frequency containment reserve (FCR) profile</vt:lpstr>
      <vt:lpstr>Tip smoothening/Peak shaving (TS) profile</vt:lpstr>
      <vt:lpstr>Battery model</vt:lpstr>
      <vt:lpstr>Battery model</vt:lpstr>
      <vt:lpstr>Degradation model</vt:lpstr>
      <vt:lpstr>Stress factors – Calendar aging</vt:lpstr>
      <vt:lpstr>Stress factors – Cycle aging</vt:lpstr>
      <vt:lpstr>Stress factors – SoR model</vt:lpstr>
      <vt:lpstr>Output</vt:lpstr>
      <vt:lpstr>Overview</vt:lpstr>
      <vt:lpstr>Model integration</vt:lpstr>
      <vt:lpstr>Technical aspects</vt:lpstr>
      <vt:lpstr>Technical aspects</vt:lpstr>
      <vt:lpstr>Economic aspects</vt:lpstr>
      <vt:lpstr>Thank you for your attention!</vt:lpstr>
      <vt:lpstr>Simulations and Results</vt:lpstr>
      <vt:lpstr>Simulated scenarios</vt:lpstr>
      <vt:lpstr>FCR scenario</vt:lpstr>
      <vt:lpstr>TS scenario</vt:lpstr>
      <vt:lpstr>TS+FCR scenario</vt:lpstr>
      <vt:lpstr>Comparison</vt:lpstr>
      <vt:lpstr>Conclusion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V2G code development</dc:title>
  <dc:creator>BHOIR Shubham Sharad</dc:creator>
  <cp:lastModifiedBy>BHOIR Shubham Sharad</cp:lastModifiedBy>
  <cp:revision>11</cp:revision>
  <dcterms:created xsi:type="dcterms:W3CDTF">2021-03-09T13:40:36Z</dcterms:created>
  <dcterms:modified xsi:type="dcterms:W3CDTF">2021-03-15T10:58:55Z</dcterms:modified>
</cp:coreProperties>
</file>