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6" r:id="rId7"/>
    <p:sldId id="282" r:id="rId8"/>
    <p:sldId id="283" r:id="rId9"/>
    <p:sldId id="284" r:id="rId10"/>
    <p:sldId id="317" r:id="rId11"/>
    <p:sldId id="31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3AA46-5C42-4F27-8CAB-0E49F3D4C222}" v="130" dt="2025-01-29T07:18:23.061"/>
    <p1510:client id="{B00BC604-E831-028C-5BA9-C578AA7A6C2E}" v="3" dt="2025-01-29T07:13:59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0655" autoAdjust="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B471-7BA2-1C7A-60B8-D8AFD3474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718298-9A77-B946-F056-ECC34EC44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3B4B0-ECB5-6C00-64C7-FAA9F2BF7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8B89F-E718-5918-097C-9DC9296D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3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12" y="3329790"/>
            <a:ext cx="8527278" cy="3200400"/>
          </a:xfrm>
        </p:spPr>
        <p:txBody>
          <a:bodyPr anchor="ctr"/>
          <a:lstStyle/>
          <a:p>
            <a:r>
              <a:rPr lang="en-US" dirty="0"/>
              <a:t>Optimizing Drone Trajectories in a Grid World using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Concepts: Pathfinding &amp;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i="1" dirty="0"/>
              <a:t>Pathfinding</a:t>
            </a:r>
            <a:r>
              <a:rPr lang="en-US" dirty="0"/>
              <a:t>: “Finding an optimal route in a grid-based environment with obstacles or specific cells of interest.” </a:t>
            </a:r>
          </a:p>
          <a:p>
            <a:pPr lvl="1"/>
            <a:r>
              <a:rPr lang="en-US" i="1" dirty="0"/>
              <a:t>Reinforcement Learning (RL)</a:t>
            </a:r>
            <a:r>
              <a:rPr lang="en-US" dirty="0"/>
              <a:t>: “An agent learns with an environment and receiving rewards or penalties.”</a:t>
            </a:r>
          </a:p>
          <a:p>
            <a:pPr lvl="1"/>
            <a:r>
              <a:rPr lang="en-US" dirty="0"/>
              <a:t>RL is suitable as an alternative to computer-demanding algorithms.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Drone Seeding Task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Grid of size 10×10 (or any </a:t>
            </a:r>
            <a:r>
              <a:rPr lang="en-US" dirty="0" err="1"/>
              <a:t>NxN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cells are labeled “</a:t>
            </a:r>
            <a:r>
              <a:rPr lang="en-US" dirty="0" err="1"/>
              <a:t>seedable</a:t>
            </a:r>
            <a:r>
              <a:rPr lang="en-US" dirty="0"/>
              <a:t>” (the drone must visit them)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position: (0,0) → must ideally return to the home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constraints: limited steps (battery life)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B943875-4941-38FC-6742-0B88B9F0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8" y="1292612"/>
            <a:ext cx="3947410" cy="44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Q-learning Algorithm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1779867-04B1-F96E-63C6-F7A98994F9DC}"/>
              </a:ext>
            </a:extLst>
          </p:cNvPr>
          <p:cNvSpPr txBox="1">
            <a:spLocks/>
          </p:cNvSpPr>
          <p:nvPr/>
        </p:nvSpPr>
        <p:spPr>
          <a:xfrm>
            <a:off x="817290" y="2871935"/>
            <a:ext cx="7360057" cy="2614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State definition: (</a:t>
            </a:r>
            <a:r>
              <a:rPr lang="en-US" sz="1800" dirty="0" err="1"/>
              <a:t>r,c,steps_remaining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Action space: {Up, Right, Down, Left}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Q-table dimensions: (grid_size,grid_size,steps_remaining,4)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Epsilon-greedy exploration with decay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Large number of training episodes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Reward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To encourage exploration, I based all the rewards on negative values. The closer to 0 the reward is, the better.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034448383"/>
              </p:ext>
            </p:extLst>
          </p:nvPr>
        </p:nvGraphicFramePr>
        <p:xfrm>
          <a:off x="4216400" y="895350"/>
          <a:ext cx="7435668" cy="55784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7855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7855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478556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R_STEP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cost: negative reward to encourage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R_NO_CELL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Walk to a non-</a:t>
                      </a:r>
                      <a:r>
                        <a:rPr lang="en-US" sz="1400" dirty="0" err="1"/>
                        <a:t>seedable</a:t>
                      </a:r>
                      <a:r>
                        <a:rPr lang="en-US" sz="1400" dirty="0"/>
                        <a:t> cell: negative to encourage visiting 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R_REVISIT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Walk to an already visited </a:t>
                      </a:r>
                      <a:r>
                        <a:rPr lang="en-US" sz="1400" dirty="0" err="1"/>
                        <a:t>seedable</a:t>
                      </a:r>
                      <a:r>
                        <a:rPr lang="en-US" sz="1400" dirty="0"/>
                        <a:t> cell:</a:t>
                      </a:r>
                    </a:p>
                    <a:p>
                      <a:pPr algn="ctr"/>
                      <a:r>
                        <a:rPr lang="en-US" sz="1400" dirty="0"/>
                        <a:t>negative to encourage exploration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R_NEW_CELL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Walk to a non visited </a:t>
                      </a:r>
                      <a:r>
                        <a:rPr lang="en-US" sz="1400" dirty="0" err="1"/>
                        <a:t>seedable</a:t>
                      </a:r>
                      <a:r>
                        <a:rPr lang="en-US" sz="1400" dirty="0"/>
                        <a:t> cell:</a:t>
                      </a:r>
                    </a:p>
                    <a:p>
                      <a:pPr algn="ctr"/>
                      <a:r>
                        <a:rPr lang="en-US" sz="1400" dirty="0"/>
                        <a:t>0 reward (better than revisit or </a:t>
                      </a:r>
                      <a:r>
                        <a:rPr lang="en-US" sz="1400" dirty="0" err="1"/>
                        <a:t>no_cell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R_BATTERY_DEPLETED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 when runs out of steps and the agent is not in starting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Visual Demonstration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drone">
            <a:hlinkClick r:id="" action="ppaction://media"/>
            <a:extLst>
              <a:ext uri="{FF2B5EF4-FFF2-40B4-BE49-F238E27FC236}">
                <a16:creationId xmlns:a16="http://schemas.microsoft.com/office/drawing/2014/main" id="{BC64BD51-8CB1-F8E0-2D35-3C2221777561}"/>
              </a:ext>
            </a:extLst>
          </p:cNvPr>
          <p:cNvPicPr>
            <a:picLocks noGrp="1" noChangeAspect="1"/>
          </p:cNvPicPr>
          <p:nvPr>
            <p:ph sz="half" idx="14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97931" y="2221093"/>
            <a:ext cx="3976507" cy="397650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C4688E-DC0A-169E-11A9-ACAFF2AD70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Agent Behavior:</a:t>
            </a:r>
          </a:p>
          <a:p>
            <a:r>
              <a:rPr lang="en-US" dirty="0"/>
              <a:t>The drone navigates the grid efficiently, covering all </a:t>
            </a:r>
            <a:r>
              <a:rPr lang="en-US" dirty="0" err="1"/>
              <a:t>seedable</a:t>
            </a:r>
            <a:r>
              <a:rPr lang="en-US" dirty="0"/>
              <a:t> cells.</a:t>
            </a:r>
          </a:p>
          <a:p>
            <a:r>
              <a:rPr lang="en-US" dirty="0"/>
              <a:t>Minimizes unnecessary revisits and optimizes movement.</a:t>
            </a:r>
          </a:p>
          <a:p>
            <a:r>
              <a:rPr lang="en-US" dirty="0"/>
              <a:t>Returns to the home position before battery depletion.</a:t>
            </a:r>
          </a:p>
          <a:p>
            <a:pPr marL="0" indent="0">
              <a:buNone/>
            </a:pPr>
            <a:r>
              <a:rPr lang="en-US" b="1" dirty="0"/>
              <a:t>Training Outcome:</a:t>
            </a:r>
          </a:p>
          <a:p>
            <a:r>
              <a:rPr lang="en-US" dirty="0"/>
              <a:t>The learned policy successfully balances exploration and energy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068DB-D147-91E4-B646-1F9E30D3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743F-2497-A21D-1556-41828BA8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Cumulative reward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035C86F-B69C-9302-9FF2-B2945A4007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1DED82-EBB1-FDAB-9F94-96221A9EADCC}"/>
              </a:ext>
            </a:extLst>
          </p:cNvPr>
          <p:cNvSpPr txBox="1">
            <a:spLocks/>
          </p:cNvSpPr>
          <p:nvPr/>
        </p:nvSpPr>
        <p:spPr>
          <a:xfrm>
            <a:off x="817290" y="2871935"/>
            <a:ext cx="7360057" cy="2614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Epsilon greedy policy: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Warm-up episodes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Exponential decay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4" name="Content Placeholder 3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603D0F8-97C6-9077-DA5F-04A2EE3B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6" y="607408"/>
            <a:ext cx="5655197" cy="56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Conclusion &amp;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7E2E2-48EF-D9A9-A46C-3B107444C0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844800"/>
            <a:ext cx="6318069" cy="3128963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Achievements: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an RL-based solution for optimizing a drone’s seeding path in a grid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Successfully trained policies that achieve full seeding coverage and return home.</a:t>
            </a:r>
          </a:p>
          <a:p>
            <a:r>
              <a:rPr lang="en-US" sz="1400" b="1" dirty="0"/>
              <a:t>Potential Improvements: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Explore </a:t>
            </a:r>
            <a:r>
              <a:rPr lang="en-US" sz="1400" b="1" dirty="0"/>
              <a:t>Double Q-Learning</a:t>
            </a:r>
            <a:r>
              <a:rPr lang="en-US" sz="1400" dirty="0"/>
              <a:t> or </a:t>
            </a:r>
            <a:r>
              <a:rPr lang="en-US" sz="1400" b="1" dirty="0"/>
              <a:t>n-step Temporal Difference (TD)</a:t>
            </a:r>
            <a:r>
              <a:rPr lang="en-US" sz="1400" dirty="0"/>
              <a:t> methods for better policy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Extend the problem to </a:t>
            </a:r>
            <a:r>
              <a:rPr lang="en-US" sz="1400" b="1" dirty="0"/>
              <a:t>larger grids</a:t>
            </a:r>
            <a:r>
              <a:rPr lang="en-US" sz="1400" dirty="0"/>
              <a:t> or introduce </a:t>
            </a:r>
            <a:r>
              <a:rPr lang="en-US" sz="1400" b="1" dirty="0"/>
              <a:t>dynamic obstacles</a:t>
            </a:r>
            <a:r>
              <a:rPr lang="en-US" sz="1400" dirty="0"/>
              <a:t> to increase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6F2820306364FBFEAB2CDF1004436" ma:contentTypeVersion="15" ma:contentTypeDescription="Create a new document." ma:contentTypeScope="" ma:versionID="6fa70cd5a8772af581e4d3f9f88343f9">
  <xsd:schema xmlns:xsd="http://www.w3.org/2001/XMLSchema" xmlns:xs="http://www.w3.org/2001/XMLSchema" xmlns:p="http://schemas.microsoft.com/office/2006/metadata/properties" xmlns:ns3="1929dff8-4479-4780-88f2-72572b5af22a" xmlns:ns4="f686c36d-ddba-4e98-9909-2f33c57ab138" targetNamespace="http://schemas.microsoft.com/office/2006/metadata/properties" ma:root="true" ma:fieldsID="35aeebe68352a1ae6646c03a5641aff0" ns3:_="" ns4:_="">
    <xsd:import namespace="1929dff8-4479-4780-88f2-72572b5af22a"/>
    <xsd:import namespace="f686c36d-ddba-4e98-9909-2f33c57ab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29dff8-4479-4780-88f2-72572b5af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6c36d-ddba-4e98-9909-2f33c57ab13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29dff8-4479-4780-88f2-72572b5af22a" xsi:nil="true"/>
  </documentManagement>
</p:properties>
</file>

<file path=customXml/itemProps1.xml><?xml version="1.0" encoding="utf-8"?>
<ds:datastoreItem xmlns:ds="http://schemas.openxmlformats.org/officeDocument/2006/customXml" ds:itemID="{54D728A0-7DE3-447A-878A-6B1DD05C4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29dff8-4479-4780-88f2-72572b5af22a"/>
    <ds:schemaRef ds:uri="f686c36d-ddba-4e98-9909-2f33c57ab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686c36d-ddba-4e98-9909-2f33c57ab138"/>
    <ds:schemaRef ds:uri="1929dff8-4479-4780-88f2-72572b5af22a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{490F81D0-488E-462B-A139-81911AE3D62B}tf67328976_win32</Template>
  <TotalTime>1647</TotalTime>
  <Words>432</Words>
  <Application>Microsoft Office PowerPoint</Application>
  <PresentationFormat>Widescreen</PresentationFormat>
  <Paragraphs>77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Optimizing Drone Trajectories in a Grid World using Reinforcement Learning</vt:lpstr>
      <vt:lpstr>Concepts: Pathfinding &amp; Reinforcement Learning</vt:lpstr>
      <vt:lpstr>Drone Seeding Task</vt:lpstr>
      <vt:lpstr>Q-learning Algorithm</vt:lpstr>
      <vt:lpstr>Reward Function</vt:lpstr>
      <vt:lpstr>Visual Demonstration</vt:lpstr>
      <vt:lpstr>Cumulative reward</vt:lpstr>
      <vt:lpstr>Conclusion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Pellegrino</dc:creator>
  <cp:lastModifiedBy>Marco Pellegrino</cp:lastModifiedBy>
  <cp:revision>2</cp:revision>
  <dcterms:created xsi:type="dcterms:W3CDTF">2025-01-28T20:01:10Z</dcterms:created>
  <dcterms:modified xsi:type="dcterms:W3CDTF">2025-01-30T08:56:51Z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0x010100BC86F2820306364FBFEAB2CDF1004436</vt:lpwstr>
  </property>
  <property fmtid="{D5CDD505-2E9C-101B-9397-08002B2CF9AE}" pid="3" name="MediaServiceImageTags">
    <vt:lpwstr/>
  </property>
</Properties>
</file>