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1"/>
  </p:notesMasterIdLst>
  <p:sldIdLst>
    <p:sldId id="256" r:id="rId2"/>
    <p:sldId id="258" r:id="rId3"/>
    <p:sldId id="264" r:id="rId4"/>
    <p:sldId id="265" r:id="rId5"/>
    <p:sldId id="266" r:id="rId6"/>
    <p:sldId id="259" r:id="rId7"/>
    <p:sldId id="269" r:id="rId8"/>
    <p:sldId id="287" r:id="rId9"/>
    <p:sldId id="270" r:id="rId10"/>
    <p:sldId id="271" r:id="rId11"/>
    <p:sldId id="273" r:id="rId12"/>
    <p:sldId id="275" r:id="rId13"/>
    <p:sldId id="277" r:id="rId14"/>
    <p:sldId id="278" r:id="rId15"/>
    <p:sldId id="279" r:id="rId16"/>
    <p:sldId id="280" r:id="rId17"/>
    <p:sldId id="281" r:id="rId18"/>
    <p:sldId id="283" r:id="rId19"/>
    <p:sldId id="284" r:id="rId20"/>
    <p:sldId id="286" r:id="rId21"/>
    <p:sldId id="285" r:id="rId22"/>
    <p:sldId id="289" r:id="rId23"/>
    <p:sldId id="291" r:id="rId24"/>
    <p:sldId id="292" r:id="rId25"/>
    <p:sldId id="290" r:id="rId26"/>
    <p:sldId id="268" r:id="rId27"/>
    <p:sldId id="288" r:id="rId28"/>
    <p:sldId id="267" r:id="rId29"/>
    <p:sldId id="260" r:id="rId3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84D6"/>
    <a:srgbClr val="DC474B"/>
    <a:srgbClr val="255EA9"/>
    <a:srgbClr val="2761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7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BBF33-DD10-46B2-A0A7-44165F3356F0}" type="datetimeFigureOut">
              <a:rPr lang="pt-BR" smtClean="0"/>
              <a:t>12/01/2019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0A380-1AFD-4832-A7B6-EA0A2155F2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146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6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12/01/2019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733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12/01/2019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610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06376"/>
            <a:ext cx="2743200" cy="43894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06376"/>
            <a:ext cx="8026400" cy="43894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12/01/2019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125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12/01/2019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761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2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8"/>
          </a:xfrm>
        </p:spPr>
        <p:txBody>
          <a:bodyPr anchor="b"/>
          <a:lstStyle>
            <a:lvl1pPr marL="0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1pPr>
            <a:lvl2pPr marL="609402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80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206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7608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7009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6411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5813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5215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12/01/2019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65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5664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5664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12/01/2019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958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6"/>
            <a:ext cx="5386917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9" y="2174876"/>
            <a:ext cx="5389033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12/01/2019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052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12/01/2019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4458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12/01/2019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146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2" y="273051"/>
            <a:ext cx="4011084" cy="1162051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2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12/01/2019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482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6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402" indent="0">
              <a:buNone/>
              <a:defRPr sz="3732"/>
            </a:lvl2pPr>
            <a:lvl3pPr marL="1218804" indent="0">
              <a:buNone/>
              <a:defRPr sz="3199"/>
            </a:lvl3pPr>
            <a:lvl4pPr marL="1828206" indent="0">
              <a:buNone/>
              <a:defRPr sz="2666"/>
            </a:lvl4pPr>
            <a:lvl5pPr marL="2437608" indent="0">
              <a:buNone/>
              <a:defRPr sz="2666"/>
            </a:lvl5pPr>
            <a:lvl6pPr marL="3047009" indent="0">
              <a:buNone/>
              <a:defRPr sz="2666"/>
            </a:lvl6pPr>
            <a:lvl7pPr marL="3656411" indent="0">
              <a:buNone/>
              <a:defRPr sz="2666"/>
            </a:lvl7pPr>
            <a:lvl8pPr marL="4265813" indent="0">
              <a:buNone/>
              <a:defRPr sz="2666"/>
            </a:lvl8pPr>
            <a:lvl9pPr marL="4875215" indent="0">
              <a:buNone/>
              <a:defRPr sz="2666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12/01/2019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555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2DAF-FD73-4975-A585-30AE5A550125}" type="datetimeFigureOut">
              <a:rPr lang="pt-BR" smtClean="0"/>
              <a:t>12/01/2019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02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8804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51" indent="-457051" algn="l" defTabSz="1218804" rtl="0" eaLnBrk="1" latinLnBrk="0" hangingPunct="1">
        <a:spcBef>
          <a:spcPct val="20000"/>
        </a:spcBef>
        <a:buFont typeface="Arial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278" indent="-380876" algn="l" defTabSz="1218804" rtl="0" eaLnBrk="1" latinLnBrk="0" hangingPunct="1">
        <a:spcBef>
          <a:spcPct val="20000"/>
        </a:spcBef>
        <a:buFont typeface="Arial" pitchFamily="34" charset="0"/>
        <a:buChar char="–"/>
        <a:defRPr sz="3732" kern="1200">
          <a:solidFill>
            <a:schemeClr val="tx1"/>
          </a:solidFill>
          <a:latin typeface="+mn-lt"/>
          <a:ea typeface="+mn-ea"/>
          <a:cs typeface="+mn-cs"/>
        </a:defRPr>
      </a:lvl2pPr>
      <a:lvl3pPr marL="1523505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2907" indent="-304701" algn="l" defTabSz="1218804" rtl="0" eaLnBrk="1" latinLnBrk="0" hangingPunct="1">
        <a:spcBef>
          <a:spcPct val="20000"/>
        </a:spcBef>
        <a:buFont typeface="Arial" pitchFamily="34" charset="0"/>
        <a:buChar char="–"/>
        <a:defRPr sz="2666" kern="1200">
          <a:solidFill>
            <a:schemeClr val="tx1"/>
          </a:solidFill>
          <a:latin typeface="+mn-lt"/>
          <a:ea typeface="+mn-ea"/>
          <a:cs typeface="+mn-cs"/>
        </a:defRPr>
      </a:lvl4pPr>
      <a:lvl5pPr marL="2742308" indent="-304701" algn="l" defTabSz="1218804" rtl="0" eaLnBrk="1" latinLnBrk="0" hangingPunct="1">
        <a:spcBef>
          <a:spcPct val="20000"/>
        </a:spcBef>
        <a:buFont typeface="Arial" pitchFamily="34" charset="0"/>
        <a:buChar char="»"/>
        <a:defRPr sz="2666" kern="1200">
          <a:solidFill>
            <a:schemeClr val="tx1"/>
          </a:solidFill>
          <a:latin typeface="+mn-lt"/>
          <a:ea typeface="+mn-ea"/>
          <a:cs typeface="+mn-cs"/>
        </a:defRPr>
      </a:lvl5pPr>
      <a:lvl6pPr marL="3351710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1112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0514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79916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02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04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06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08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009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411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813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215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ww.aprenderexcel.com.br/imagens/noticia/120/1018-1.jpg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tmp"/><Relationship Id="rId4" Type="http://schemas.openxmlformats.org/officeDocument/2006/relationships/image" Target="../media/image17.tm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Aula%20Se.xlsx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oo.gl/lg14v7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0" y="2487617"/>
            <a:ext cx="12192000" cy="1643062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487617"/>
            <a:ext cx="10363200" cy="1470025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 Avançado</a:t>
            </a:r>
          </a:p>
        </p:txBody>
      </p:sp>
      <p:sp>
        <p:nvSpPr>
          <p:cNvPr id="9" name="Retângulo 8"/>
          <p:cNvSpPr/>
          <p:nvPr/>
        </p:nvSpPr>
        <p:spPr>
          <a:xfrm flipH="1">
            <a:off x="5662613" y="4130679"/>
            <a:ext cx="6529387" cy="1009258"/>
          </a:xfrm>
          <a:prstGeom prst="rect">
            <a:avLst/>
          </a:prstGeom>
          <a:solidFill>
            <a:srgbClr val="4684D6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5662613" y="4116189"/>
            <a:ext cx="6648451" cy="103823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chemeClr val="bg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i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Professor: Márcio Rosa</a:t>
            </a:r>
          </a:p>
        </p:txBody>
      </p:sp>
    </p:spTree>
    <p:extLst>
      <p:ext uri="{BB962C8B-B14F-4D97-AF65-F5344CB8AC3E}">
        <p14:creationId xmlns:p14="http://schemas.microsoft.com/office/powerpoint/2010/main" val="4288889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7643520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Erros Comuns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4" name="Retângulo 3"/>
          <p:cNvSpPr/>
          <p:nvPr/>
        </p:nvSpPr>
        <p:spPr>
          <a:xfrm>
            <a:off x="290732" y="1690528"/>
            <a:ext cx="1166680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804">
              <a:spcBef>
                <a:spcPct val="0"/>
              </a:spcBef>
            </a:pPr>
            <a:r>
              <a:rPr lang="pt-BR" sz="2000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ARGUMENTOS</a:t>
            </a:r>
          </a:p>
          <a:p>
            <a:pPr defTabSz="1218804">
              <a:spcBef>
                <a:spcPct val="0"/>
              </a:spcBef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Isso geralmente acontece mais quando se está criando uma fórmula mais complexas. Para concluir uma fórmula com êxito, verifique se inseriu o número correto de argumentos necessários.</a:t>
            </a:r>
          </a:p>
          <a:p>
            <a:pPr defTabSz="1218804">
              <a:spcBef>
                <a:spcPct val="0"/>
              </a:spcBef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Exemplo:</a:t>
            </a: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=SE(A1B1;C1;D1)</a:t>
            </a:r>
          </a:p>
          <a:p>
            <a:pPr defTabSz="1218804">
              <a:spcBef>
                <a:spcPct val="0"/>
              </a:spcBef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Que argumento obrigatório faltou nessa função SE?</a:t>
            </a:r>
          </a:p>
          <a:p>
            <a:pPr defTabSz="1218804">
              <a:spcBef>
                <a:spcPct val="0"/>
              </a:spcBef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Resposta: Faltou o [</a:t>
            </a:r>
            <a:r>
              <a:rPr lang="pt-BR" sz="2000" dirty="0" err="1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teste_lógico</a:t>
            </a: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], ou seja, SE A1 é maior, menor, igual, diferente, etc. do que B1</a:t>
            </a: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Correto: =SE(A1&gt;B1;C1;D1)</a:t>
            </a:r>
          </a:p>
        </p:txBody>
      </p:sp>
    </p:spTree>
    <p:extLst>
      <p:ext uri="{BB962C8B-B14F-4D97-AF65-F5344CB8AC3E}">
        <p14:creationId xmlns:p14="http://schemas.microsoft.com/office/powerpoint/2010/main" val="670947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7643520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Erros Comuns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4" name="Retângulo 3"/>
          <p:cNvSpPr/>
          <p:nvPr/>
        </p:nvSpPr>
        <p:spPr>
          <a:xfrm>
            <a:off x="290732" y="1756512"/>
            <a:ext cx="1151206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804">
              <a:spcBef>
                <a:spcPct val="0"/>
              </a:spcBef>
            </a:pPr>
            <a:r>
              <a:rPr lang="pt-BR" sz="2000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REFERÊNCIAS</a:t>
            </a:r>
          </a:p>
          <a:p>
            <a:pPr defTabSz="1218804">
              <a:spcBef>
                <a:spcPct val="0"/>
              </a:spcBef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Se, em uma fórmula, você fizer referência a valores ou células contidos em outra planilha ou pasta de trabalho, e o nome dessa planilha ou pasta de trabalho contiver um caractere não alfabético, coloque o nome entre aspas simples (").</a:t>
            </a:r>
          </a:p>
          <a:p>
            <a:pPr defTabSz="1218804">
              <a:spcBef>
                <a:spcPct val="0"/>
              </a:spcBef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Exemplo:</a:t>
            </a: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Forma errada: =SOMA(A1;[Pasta2]planilha-10!A1)</a:t>
            </a:r>
          </a:p>
          <a:p>
            <a:pPr defTabSz="1218804">
              <a:spcBef>
                <a:spcPct val="0"/>
              </a:spcBef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Forma correta: =SOMA(A1;"[Pasta2]planilha-10"!A1)</a:t>
            </a:r>
          </a:p>
        </p:txBody>
      </p:sp>
    </p:spTree>
    <p:extLst>
      <p:ext uri="{BB962C8B-B14F-4D97-AF65-F5344CB8AC3E}">
        <p14:creationId xmlns:p14="http://schemas.microsoft.com/office/powerpoint/2010/main" val="680762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82906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Mensagem de Erro</a:t>
            </a:r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35428" y="2003979"/>
            <a:ext cx="11226689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#nome?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- Significa que o Excel não conseguiu identificar algum texto na composição 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sua fórmula, como por exemplo, o nome de uma função que tenha sido digitado incorretamente.</a:t>
            </a:r>
            <a:endParaRPr kumimoji="0" lang="pt-BR" altLang="pt-BR" sz="1800" b="1" i="0" u="none" strike="noStrike" cap="none" normalizeH="0" baseline="0" dirty="0">
              <a:ln>
                <a:noFill/>
              </a:ln>
              <a:solidFill>
                <a:srgbClr val="24744D"/>
              </a:solidFill>
              <a:effectLst/>
              <a:latin typeface="Arial" panose="020B0604020202020204" pitchFamily="34" charset="0"/>
              <a:cs typeface="Arial" panose="020B0604020202020204" pitchFamily="34" charset="0"/>
              <a:hlinkClick r:id="rId2" tooltip="Veja que a função Soma está escrita de forma errada.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24744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 tooltip="Veja que a função Soma está escrita de forma errada."/>
              </a:rPr>
              <a:t> 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rgbClr val="24744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Obs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24744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Veja que a função Soma está escrita de forma errada. </a:t>
            </a:r>
            <a:endParaRPr kumimoji="0" lang="pt-BR" altLang="pt-BR" sz="1800" b="1" i="0" u="none" strike="noStrike" cap="none" normalizeH="0" baseline="0" dirty="0">
              <a:ln>
                <a:noFill/>
              </a:ln>
              <a:solidFill>
                <a:srgbClr val="24744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Veja que a função Soma está escrita de forma errada.">
            <a:hlinkClick r:id="rId2" tooltip="Veja que a função Soma está escrita de forma errada.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28" y="3067608"/>
            <a:ext cx="6688388" cy="317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738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82906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Mensagem de Erro</a:t>
            </a:r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12808" t="28404" r="35154" b="41502"/>
          <a:stretch/>
        </p:blipFill>
        <p:spPr>
          <a:xfrm>
            <a:off x="196947" y="1560892"/>
            <a:ext cx="11823839" cy="364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806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82906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Mensagem de Erro</a:t>
            </a:r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06" y="1560891"/>
            <a:ext cx="11870168" cy="528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180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82906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Mensagem de Erro</a:t>
            </a:r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10" y="1837326"/>
            <a:ext cx="11798253" cy="425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573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82906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Mensagem de Erro</a:t>
            </a:r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99" y="1560891"/>
            <a:ext cx="10640523" cy="527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310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82906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Mensagem de Erro</a:t>
            </a:r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32" y="1703964"/>
            <a:ext cx="11952584" cy="471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514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82906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Mensagem de Erro</a:t>
            </a:r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52" y="1677918"/>
            <a:ext cx="8538120" cy="537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5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82906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Agilidade</a:t>
            </a:r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4" name="Retângulo 3"/>
          <p:cNvSpPr/>
          <p:nvPr/>
        </p:nvSpPr>
        <p:spPr>
          <a:xfrm>
            <a:off x="431409" y="1560892"/>
            <a:ext cx="1114630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83464" defTabSz="1218804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Para que uma célula possa receber algum tipo de dado ou formatação, é necessário que ela seja selecionada previamente, ou seja, que se torne célula ativa; para isso, você deve mover o retângulo de seleção da célula, utilizando um dos muitos métodos disponíveis.</a:t>
            </a:r>
          </a:p>
          <a:p>
            <a:pPr indent="-283464" defTabSz="1218804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pt-BR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indent="-283464" defTabSz="1218804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As teclas de seta servem pra mover o retângulo para a célula na direção indicada por ela;</a:t>
            </a:r>
          </a:p>
          <a:p>
            <a:pPr marL="0" lvl="1" indent="-237744" defTabSz="1218804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Mover uma célula para a direita: 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Wingdings"/>
              </a:rPr>
              <a:t></a:t>
            </a:r>
            <a:endParaRPr lang="pt-BR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lvl="1" indent="-237744" defTabSz="1218804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Mover uma célula para a esquerda: 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Wingdings"/>
              </a:rPr>
              <a:t></a:t>
            </a:r>
            <a:endParaRPr lang="pt-BR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lvl="1" indent="-237744" defTabSz="1218804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Mover uma célula para cima:  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Wingdings"/>
              </a:rPr>
              <a:t></a:t>
            </a:r>
            <a:endParaRPr lang="pt-BR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lvl="1" indent="-237744" defTabSz="1218804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Mover uma célula para a baixo: 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Wingdings"/>
              </a:rPr>
              <a:t></a:t>
            </a:r>
          </a:p>
          <a:p>
            <a:pPr marL="0" lvl="1" indent="-237744" defTabSz="1218804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endParaRPr lang="pt-BR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indent="-283464" defTabSz="1218804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As teclas de seta em combinações com outras teclas servem para acelerar a movimentação;</a:t>
            </a:r>
          </a:p>
          <a:p>
            <a:pPr marL="0" lvl="1" indent="-237744" defTabSz="1218804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Última coluna da linha atual:  </a:t>
            </a:r>
            <a:r>
              <a:rPr lang="pt-BR" dirty="0" err="1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CTRL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+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Wingdings"/>
              </a:rPr>
              <a:t>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</a:p>
          <a:p>
            <a:pPr marL="0" lvl="1" indent="-237744" defTabSz="1218804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Primeira coluna da linha atual: </a:t>
            </a:r>
            <a:r>
              <a:rPr lang="pt-BR" dirty="0" err="1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CTRL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+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Wingdings"/>
              </a:rPr>
              <a:t></a:t>
            </a:r>
            <a:endParaRPr lang="pt-BR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lvl="1" indent="-237744" defTabSz="1218804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Última linha com dados da coluna atual: </a:t>
            </a:r>
            <a:r>
              <a:rPr lang="pt-BR" dirty="0" err="1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CTRL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+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Wingdings"/>
              </a:rPr>
              <a:t></a:t>
            </a:r>
            <a:endParaRPr lang="pt-BR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lvl="1" indent="-237744" defTabSz="1218804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Primeira linda com dados da coluna atual: </a:t>
            </a:r>
            <a:r>
              <a:rPr lang="pt-BR" dirty="0" err="1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CTRL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+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Wingdings"/>
              </a:rPr>
              <a:t></a:t>
            </a:r>
          </a:p>
          <a:p>
            <a:pPr marL="0" lvl="1" indent="-237744" defTabSz="1218804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endParaRPr lang="pt-BR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indent="-283464" defTabSz="1218804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Observações: Use o mouse para selecionar uma célula específica.</a:t>
            </a:r>
          </a:p>
        </p:txBody>
      </p:sp>
    </p:spTree>
    <p:extLst>
      <p:ext uri="{BB962C8B-B14F-4D97-AF65-F5344CB8AC3E}">
        <p14:creationId xmlns:p14="http://schemas.microsoft.com/office/powerpoint/2010/main" val="2523899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4271963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Tópicos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509583" y="1837326"/>
            <a:ext cx="10516380" cy="440141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Apresentação Professor e Sala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Porque Excel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Erros e seus tratamentos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Fórmulas X Funções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Lógica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</a:p>
          <a:p>
            <a:pPr algn="l"/>
            <a:endParaRPr lang="pt-BR" sz="48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360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82906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Agilidade</a:t>
            </a:r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4" name="Retângulo 3"/>
          <p:cNvSpPr/>
          <p:nvPr/>
        </p:nvSpPr>
        <p:spPr>
          <a:xfrm>
            <a:off x="431409" y="1560892"/>
            <a:ext cx="1114630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" indent="-285750" defTabSz="1218804" fontAlgn="auto"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Para selecionar toda a planilha: posicionar o cursor na primeira célula da planilha e pressionar </a:t>
            </a:r>
            <a:r>
              <a:rPr lang="pt-BR" sz="2000" dirty="0" err="1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Control</a:t>
            </a: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Shift End. </a:t>
            </a:r>
          </a:p>
          <a:p>
            <a:pPr marL="2286" indent="-285750" defTabSz="1218804" fontAlgn="auto"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286" indent="-285750" defTabSz="1218804" fontAlgn="auto"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Para selecionar toda planilha estando o cursor posicionado em qualquer uma das células da respectiva planilha pressione </a:t>
            </a:r>
            <a:r>
              <a:rPr lang="pt-BR" sz="2000" dirty="0" err="1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Control</a:t>
            </a: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Shift *. </a:t>
            </a:r>
          </a:p>
          <a:p>
            <a:pPr marL="2286" indent="-285750" defTabSz="1218804" fontAlgn="auto"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286" indent="-285750" defTabSz="1218804" fontAlgn="auto"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Para selecionar toda a coluna: basta posicionar o cursor na coluna desejada e teclar </a:t>
            </a:r>
            <a:r>
              <a:rPr lang="pt-BR" sz="2000" dirty="0" err="1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Control</a:t>
            </a: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Barra de Espaços. </a:t>
            </a:r>
          </a:p>
          <a:p>
            <a:pPr marL="2286" indent="-285750" defTabSz="1218804" fontAlgn="auto"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286" indent="-285750" defTabSz="1218804" fontAlgn="auto"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Para selecionar toda linha: basta posicionar o cursor na linha desejada e teclar Shift Barra de Espaços. </a:t>
            </a:r>
          </a:p>
          <a:p>
            <a:pPr marL="2286" indent="-285750" defTabSz="1218804" fontAlgn="auto"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286" indent="-285750" defTabSz="1218804" fontAlgn="auto"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Para selecionar uma coluna da planilha: </a:t>
            </a:r>
            <a:r>
              <a:rPr lang="pt-BR" sz="2000" dirty="0" err="1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CTRL</a:t>
            </a: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Shift Seta para baixo.</a:t>
            </a:r>
          </a:p>
          <a:p>
            <a:pPr marL="2286" indent="-285750" defTabSz="1218804" fontAlgn="auto"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286" indent="-285750" defTabSz="1218804" fontAlgn="auto"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Para selecionar uma linha da planilha: </a:t>
            </a:r>
            <a:r>
              <a:rPr lang="pt-BR" sz="2000" dirty="0" err="1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CTRL</a:t>
            </a: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Shift Seta para direita .</a:t>
            </a:r>
          </a:p>
        </p:txBody>
      </p:sp>
    </p:spTree>
    <p:extLst>
      <p:ext uri="{BB962C8B-B14F-4D97-AF65-F5344CB8AC3E}">
        <p14:creationId xmlns:p14="http://schemas.microsoft.com/office/powerpoint/2010/main" val="4201699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82906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Agilidade</a:t>
            </a:r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7" name="Picture 7" descr="http://3.bp.blogspot.com/-iOqrmwjHraM/TqgdJ7EvIxI/AAAAAAAAEpg/yTJpVGoPos8/s400/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640" y="1777824"/>
            <a:ext cx="9425880" cy="47365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12111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82906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Segredo</a:t>
            </a:r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4" name="Retângulo 3"/>
          <p:cNvSpPr/>
          <p:nvPr/>
        </p:nvSpPr>
        <p:spPr>
          <a:xfrm>
            <a:off x="1451354" y="4840515"/>
            <a:ext cx="725654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Lógica de Programação</a:t>
            </a: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 é a técnica de desenvolver sequências lógicas para atingir um determinado objetivo. Essas </a:t>
            </a:r>
            <a:r>
              <a:rPr lang="pt-BR" sz="2000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sequências lógicas </a:t>
            </a: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são adaptadas para linguagem de computador pelo programador a fim de produzir software. Uma sequência lógica é denominada algoritmo</a:t>
            </a:r>
            <a:r>
              <a:rPr lang="pt-BR" sz="2000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pt-BR" sz="2000" dirty="0"/>
          </a:p>
        </p:txBody>
      </p:sp>
      <p:pic>
        <p:nvPicPr>
          <p:cNvPr id="3074" name="Picture 2" descr="Resultado de imagem para lógi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5629"/>
            <a:ext cx="3099656" cy="309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2958978" y="2221814"/>
            <a:ext cx="681806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“Em sentido figurado, a palavra lógica está relacionada com uma maneira específica de raciocinar, de forma acertada. Por exemplo: Isso nunca vai funcionar! O teu plano não tem lógica nenhuma!”</a:t>
            </a:r>
          </a:p>
        </p:txBody>
      </p:sp>
      <p:pic>
        <p:nvPicPr>
          <p:cNvPr id="3076" name="Picture 4" descr="Resultado de imagem para lógic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7181" y="3938953"/>
            <a:ext cx="3360056" cy="2940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998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7635" y="63856"/>
            <a:ext cx="3777252" cy="1573025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Arial" panose="020B0604020202020204" pitchFamily="34" charset="0"/>
                <a:cs typeface="Arial" panose="020B0604020202020204" pitchFamily="34" charset="0"/>
              </a:rPr>
              <a:t>Lógica</a:t>
            </a:r>
            <a:endParaRPr lang="pt-BR" sz="8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 flipH="1">
            <a:off x="6269501" y="3383359"/>
            <a:ext cx="5922499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6269503" y="3591628"/>
            <a:ext cx="5922498" cy="122323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Fazer um Bolo</a:t>
            </a:r>
            <a:endParaRPr lang="pt-BR" sz="8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08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0" y="2116863"/>
            <a:ext cx="5134708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7635" y="63856"/>
            <a:ext cx="3777252" cy="1573025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Arial" panose="020B0604020202020204" pitchFamily="34" charset="0"/>
                <a:cs typeface="Arial" panose="020B0604020202020204" pitchFamily="34" charset="0"/>
              </a:rPr>
              <a:t>Lógica</a:t>
            </a:r>
            <a:endParaRPr lang="pt-BR" sz="8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147635" y="2160122"/>
            <a:ext cx="8290635" cy="122323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Trocar Pneu</a:t>
            </a:r>
            <a:endParaRPr lang="pt-BR" sz="8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572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82906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Algoritmo</a:t>
            </a:r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2050" name="Picture 2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835" y="1689894"/>
            <a:ext cx="6019800" cy="488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516" y="1560892"/>
            <a:ext cx="3809265" cy="4943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 descr="Recorte de Te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0" y="1560892"/>
            <a:ext cx="2219592" cy="5337285"/>
          </a:xfrm>
          <a:prstGeom prst="rect">
            <a:avLst/>
          </a:prstGeom>
        </p:spPr>
      </p:pic>
      <p:pic>
        <p:nvPicPr>
          <p:cNvPr id="12" name="Imagem 11" descr="Recorte de Tela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182" y="165794"/>
            <a:ext cx="6333970" cy="668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759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9526" y="165794"/>
            <a:ext cx="8867409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Fórmula x Função</a:t>
            </a:r>
            <a:r>
              <a:rPr lang="pt-BR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2"/>
          <a:srcRect t="24592" r="64735" b="29990"/>
          <a:stretch/>
        </p:blipFill>
        <p:spPr>
          <a:xfrm>
            <a:off x="404189" y="2421706"/>
            <a:ext cx="4913399" cy="4028647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3"/>
          <a:srcRect l="40918" t="31169" r="11902" b="22828"/>
          <a:stretch/>
        </p:blipFill>
        <p:spPr>
          <a:xfrm>
            <a:off x="4881415" y="2463911"/>
            <a:ext cx="5176912" cy="315489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/>
          <a:srcRect t="19098" r="6966" b="67371"/>
          <a:stretch/>
        </p:blipFill>
        <p:spPr>
          <a:xfrm>
            <a:off x="390121" y="1576088"/>
            <a:ext cx="10208455" cy="92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7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9527" y="1910188"/>
            <a:ext cx="7465403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9527" y="1910188"/>
            <a:ext cx="7465403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Fórmula ou Função</a:t>
            </a:r>
            <a:r>
              <a:rPr lang="pt-BR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323558" y="3416888"/>
            <a:ext cx="1941342" cy="122323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6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endParaRPr lang="pt-BR" sz="7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7357402" y="4931662"/>
            <a:ext cx="3181642" cy="122323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6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PROCV</a:t>
            </a:r>
            <a:endParaRPr lang="pt-BR" sz="7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3723174" y="4931663"/>
            <a:ext cx="3181642" cy="122323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6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SOMA</a:t>
            </a:r>
            <a:endParaRPr lang="pt-BR" sz="7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323558" y="4957584"/>
            <a:ext cx="3078480" cy="122323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6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=A1+B1</a:t>
            </a:r>
            <a:endParaRPr lang="pt-BR" sz="7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965885" y="3464183"/>
            <a:ext cx="6926069" cy="122323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6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6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nome_numero</a:t>
            </a:r>
            <a:r>
              <a:rPr lang="pt-BR" sz="6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*3</a:t>
            </a:r>
            <a:endParaRPr lang="pt-BR" sz="7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ítulo 1"/>
          <p:cNvSpPr txBox="1">
            <a:spLocks/>
          </p:cNvSpPr>
          <p:nvPr/>
        </p:nvSpPr>
        <p:spPr>
          <a:xfrm>
            <a:off x="9113520" y="3464182"/>
            <a:ext cx="3078480" cy="122323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6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=C*D</a:t>
            </a:r>
            <a:endParaRPr lang="pt-BR" sz="7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427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5684346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Se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460384" y="3044875"/>
            <a:ext cx="3461169" cy="80894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=SE(</a:t>
            </a:r>
            <a:r>
              <a:rPr lang="pt-BR" sz="32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teste_lógico</a:t>
            </a:r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pic>
        <p:nvPicPr>
          <p:cNvPr id="9" name="Picture 3"/>
          <p:cNvPicPr>
            <a:picLocks noGrp="1"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21"/>
          <a:stretch/>
        </p:blipFill>
        <p:spPr bwMode="auto">
          <a:xfrm>
            <a:off x="791800" y="4293900"/>
            <a:ext cx="4199319" cy="2120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905661" y="2259612"/>
            <a:ext cx="2570614" cy="78299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solidFill>
                  <a:srgbClr val="DC47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Comparação</a:t>
            </a: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4253836" y="2205407"/>
            <a:ext cx="3908801" cy="78299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solidFill>
                  <a:srgbClr val="DC47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for verdade faça...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7888246" y="2154080"/>
            <a:ext cx="3908801" cy="78299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solidFill>
                  <a:srgbClr val="DC47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NÃO for verdade faça...</a:t>
            </a: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3780340" y="3129222"/>
            <a:ext cx="4382297" cy="64024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sz="32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valor_se_verdadeiro</a:t>
            </a:r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]; </a:t>
            </a: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7888156" y="3231875"/>
            <a:ext cx="3301850" cy="43493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sz="32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valor_se_falso</a:t>
            </a:r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791039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0" grpId="1"/>
      <p:bldP spid="11" grpId="0"/>
      <p:bldP spid="11" grpId="1"/>
      <p:bldP spid="12" grpId="0"/>
      <p:bldP spid="12" grpId="1"/>
      <p:bldP spid="13" grpId="0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5684346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Se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460384" y="3044875"/>
            <a:ext cx="10047959" cy="80894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=SE(A1=A2; “A1 é igual a A2”; “A1 é diferente de A2”)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72" t="15489" r="87409" b="67935"/>
          <a:stretch/>
        </p:blipFill>
        <p:spPr>
          <a:xfrm>
            <a:off x="774500" y="1629145"/>
            <a:ext cx="1847851" cy="1310684"/>
          </a:xfrm>
          <a:prstGeom prst="rect">
            <a:avLst/>
          </a:prstGeom>
        </p:spPr>
      </p:pic>
      <p:sp>
        <p:nvSpPr>
          <p:cNvPr id="15" name="Título 1"/>
          <p:cNvSpPr txBox="1">
            <a:spLocks/>
          </p:cNvSpPr>
          <p:nvPr/>
        </p:nvSpPr>
        <p:spPr>
          <a:xfrm>
            <a:off x="3486752" y="3834354"/>
            <a:ext cx="5305556" cy="80894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A1 é menor que A2</a:t>
            </a:r>
          </a:p>
        </p:txBody>
      </p:sp>
      <p:pic>
        <p:nvPicPr>
          <p:cNvPr id="5" name="Imagem 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91" y="4963904"/>
            <a:ext cx="1540553" cy="1540553"/>
          </a:xfrm>
          <a:prstGeom prst="rect">
            <a:avLst/>
          </a:prstGeom>
        </p:spPr>
      </p:pic>
      <p:sp>
        <p:nvSpPr>
          <p:cNvPr id="11" name="Título 1"/>
          <p:cNvSpPr txBox="1">
            <a:spLocks/>
          </p:cNvSpPr>
          <p:nvPr/>
        </p:nvSpPr>
        <p:spPr>
          <a:xfrm>
            <a:off x="2837410" y="3030807"/>
            <a:ext cx="4833526" cy="56256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A1 é diferente de A2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612784" y="4006215"/>
            <a:ext cx="10047959" cy="80894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=SE(A1&gt;A2; “A1 é maior A2”; “A1 é menor que A2”)</a:t>
            </a:r>
          </a:p>
        </p:txBody>
      </p:sp>
    </p:spTree>
    <p:extLst>
      <p:ext uri="{BB962C8B-B14F-4D97-AF65-F5344CB8AC3E}">
        <p14:creationId xmlns:p14="http://schemas.microsoft.com/office/powerpoint/2010/main" val="283613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5" grpId="0"/>
      <p:bldP spid="15" grpId="1"/>
      <p:bldP spid="11" grpId="0"/>
      <p:bldP spid="11" grpId="1"/>
      <p:bldP spid="12" grpId="0"/>
      <p:bldP spid="1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5378621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Professor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12635" y="1670815"/>
            <a:ext cx="11363550" cy="479110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Márcio Rosa,</a:t>
            </a:r>
          </a:p>
          <a:p>
            <a:pPr algn="l"/>
            <a:endParaRPr lang="pt-BR" sz="24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anos de experiência na com Excel trabalhando diariamente gerando informações rápidas e com qualidade.</a:t>
            </a:r>
          </a:p>
          <a:p>
            <a:pPr algn="l"/>
            <a:endParaRPr lang="pt-BR" sz="24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Formado em Sistemas de Informação pela </a:t>
            </a:r>
            <a:r>
              <a:rPr lang="pt-BR" sz="24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ESAMC</a:t>
            </a:r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desenvolvi planilhas de valor agregado nos setores de PCP, administrativo e finanças, reduzindo tempo e otimizando tarefas repetitivas.</a:t>
            </a:r>
          </a:p>
          <a:p>
            <a:pPr algn="l"/>
            <a:endParaRPr lang="pt-BR" sz="24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Atuando com consultoria empresarial a 4 anos, durante 3 anos estou dividindo meus conhecimentos ensinando Excel de uma forma objetiva, pratica, ágil e com logica de programação para resolução de diversos desafios.</a:t>
            </a:r>
          </a:p>
        </p:txBody>
      </p:sp>
    </p:spTree>
    <p:extLst>
      <p:ext uri="{BB962C8B-B14F-4D97-AF65-F5344CB8AC3E}">
        <p14:creationId xmlns:p14="http://schemas.microsoft.com/office/powerpoint/2010/main" val="278266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5378621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Alunos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200094" y="1837326"/>
            <a:ext cx="11363550" cy="291755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Profissão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Nível Conhecimento Excel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</p:spTree>
    <p:extLst>
      <p:ext uri="{BB962C8B-B14F-4D97-AF65-F5344CB8AC3E}">
        <p14:creationId xmlns:p14="http://schemas.microsoft.com/office/powerpoint/2010/main" val="3578067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8290634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Porque o Excel?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242297" y="1642200"/>
            <a:ext cx="11363550" cy="458978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Segundo uma pesquisa do instituto </a:t>
            </a:r>
            <a:r>
              <a:rPr lang="pt-BR" sz="24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opinion</a:t>
            </a:r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box, 72% dos entrevistados utilizam planilhas de Excel para realizar o trabalho no dia a dia. Destes, 60% usam planilhas em conjunto com um software e 12% usam somente planilhas.</a:t>
            </a:r>
          </a:p>
          <a:p>
            <a:pPr algn="l"/>
            <a:endParaRPr lang="pt-BR" sz="24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Hoje temos diversos sistemas no mercado que dão o apoio para tomada de decisões, mas que não geram todos os relatórios com as informações prontas para análise, ou geram arquivos  mal formatados.</a:t>
            </a:r>
          </a:p>
          <a:p>
            <a:pPr algn="l"/>
            <a:endParaRPr lang="pt-BR" sz="24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Estes profissionais acabam necessitando utilizar o Excel, mas perdem muito do seu tempo formatando suas planilhas. Deixando de aproveitar a oportunidade de mostrar o seu potencial de trabalho. Sendo que poderiam compor resultados, apresentar relatórios, consolidar dados de maneira rápida, pratica e dinâmica.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4962" t="5021" r="45077" b="33059"/>
          <a:stretch/>
        </p:blipFill>
        <p:spPr>
          <a:xfrm>
            <a:off x="2407148" y="1560892"/>
            <a:ext cx="7033847" cy="464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942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7643520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Especificações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10" name="Gráfico 9" descr="Jornal">
            <a:hlinkClick r:id="rId2"/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8807" t="9218" r="9394" b="12564"/>
          <a:stretch/>
        </p:blipFill>
        <p:spPr>
          <a:xfrm>
            <a:off x="10832123" y="5550991"/>
            <a:ext cx="1153552" cy="110302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ABDD2EB-A65D-471C-BBB0-B8198D31356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940" t="18735" r="4407" b="61754"/>
          <a:stretch/>
        </p:blipFill>
        <p:spPr>
          <a:xfrm>
            <a:off x="421956" y="1668806"/>
            <a:ext cx="11541991" cy="227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686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7643520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Erros Comuns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4" name="Retângulo 3"/>
          <p:cNvSpPr/>
          <p:nvPr/>
        </p:nvSpPr>
        <p:spPr>
          <a:xfrm>
            <a:off x="194529" y="1837326"/>
            <a:ext cx="1179341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804">
              <a:spcBef>
                <a:spcPct val="0"/>
              </a:spcBef>
            </a:pPr>
            <a:r>
              <a:rPr lang="pt-BR" sz="2000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Regra Matemática: </a:t>
            </a:r>
            <a:b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Numa expressão a ordem de efetuar as operações são: </a:t>
            </a:r>
            <a:b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1º) Parênteses ()</a:t>
            </a:r>
            <a:b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2º) Colchetes {}</a:t>
            </a:r>
            <a:b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3º) Chaves []</a:t>
            </a:r>
          </a:p>
          <a:p>
            <a:pPr defTabSz="1218804">
              <a:spcBef>
                <a:spcPct val="0"/>
              </a:spcBef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 err="1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Ex</a:t>
            </a: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 [  {  (  )  }  ]</a:t>
            </a:r>
            <a:b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b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pt-BR" sz="2000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Operações Excel: </a:t>
            </a:r>
            <a:b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1º) Potencias e Radiciações (raízes) </a:t>
            </a:r>
            <a:b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2º) Divisão e Multiplicação (na ordem em que aparecerem, ou seja, se aparecer 1º a multiplicação pode-se resolver, se aparecer primeiro a divisão resolve primeiro) </a:t>
            </a:r>
            <a:b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3º) Adição e Subtração </a:t>
            </a:r>
          </a:p>
          <a:p>
            <a:pPr defTabSz="1218804">
              <a:spcBef>
                <a:spcPct val="0"/>
              </a:spcBef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 err="1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OBS</a:t>
            </a: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 O Excel Calcula da Esquerda para a direita !</a:t>
            </a:r>
          </a:p>
        </p:txBody>
      </p:sp>
    </p:spTree>
    <p:extLst>
      <p:ext uri="{BB962C8B-B14F-4D97-AF65-F5344CB8AC3E}">
        <p14:creationId xmlns:p14="http://schemas.microsoft.com/office/powerpoint/2010/main" val="1887645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7643520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Erros Comuns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4" name="Retângulo 3"/>
          <p:cNvSpPr/>
          <p:nvPr/>
        </p:nvSpPr>
        <p:spPr>
          <a:xfrm>
            <a:off x="194529" y="1642200"/>
            <a:ext cx="1179341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804">
              <a:spcBef>
                <a:spcPct val="0"/>
              </a:spcBef>
            </a:pPr>
            <a:r>
              <a:rPr lang="pt-BR" sz="2000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PARÊNTESES</a:t>
            </a:r>
          </a:p>
          <a:p>
            <a:pPr defTabSz="1218804">
              <a:spcBef>
                <a:spcPct val="0"/>
              </a:spcBef>
            </a:pPr>
            <a:endParaRPr lang="pt-BR" sz="2000" b="1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Esse erro é clássico.</a:t>
            </a:r>
            <a:b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Verifique se todos os parênteses usados na fórmula têm um par correspondente. Quando você cria uma fórmula, o Excel exibe parênteses coloridos à medida que eles são inseridos. Visando facilitar essa questão, o Excel (em alguns casos), já fecha automaticamente os parênteses que ficaram abertos.</a:t>
            </a:r>
          </a:p>
          <a:p>
            <a:pPr defTabSz="1218804">
              <a:spcBef>
                <a:spcPct val="0"/>
              </a:spcBef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Outro erro cometido em relação aos parênteses está na criação de fórmulas no Excel. Assim como uma vírgula pode dar um sentido totalmente inverso a uma frase em Português, os parênteses colocados em lugares errados podem alterar totalmente o resultado de uma fórmula.</a:t>
            </a:r>
          </a:p>
          <a:p>
            <a:pPr defTabSz="1218804">
              <a:spcBef>
                <a:spcPct val="0"/>
              </a:spcBef>
            </a:pPr>
            <a:b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Por exemplo:</a:t>
            </a: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 resultado dessa fórmula: =A1*(B1+C1) será diferente da fórmula =A1*B1+(C1)</a:t>
            </a:r>
          </a:p>
        </p:txBody>
      </p:sp>
    </p:spTree>
    <p:extLst>
      <p:ext uri="{BB962C8B-B14F-4D97-AF65-F5344CB8AC3E}">
        <p14:creationId xmlns:p14="http://schemas.microsoft.com/office/powerpoint/2010/main" val="178829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7643520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Erros Comuns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4" name="Retângulo 3"/>
          <p:cNvSpPr/>
          <p:nvPr/>
        </p:nvSpPr>
        <p:spPr>
          <a:xfrm>
            <a:off x="150055" y="1642200"/>
            <a:ext cx="1166680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804">
              <a:spcBef>
                <a:spcPct val="0"/>
              </a:spcBef>
            </a:pPr>
            <a:r>
              <a:rPr lang="pt-BR" sz="2000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DIGITAÇÃO DOS INTERVALOS</a:t>
            </a:r>
          </a:p>
          <a:p>
            <a:pPr defTabSz="1218804">
              <a:spcBef>
                <a:spcPct val="0"/>
              </a:spcBef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Para fazer referência a um intervalo de células em uma fórmula, use dois-pontos (:), em vez de outros símbolos como um travessão (-), para indicar a primeira e a última células do intervalo.</a:t>
            </a: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Por exemplo: Insira =A1:A5 em vez de =A1-A5.</a:t>
            </a:r>
          </a:p>
          <a:p>
            <a:pPr defTabSz="1218804">
              <a:spcBef>
                <a:spcPct val="0"/>
              </a:spcBef>
            </a:pPr>
            <a:b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Em fórmulas, 'dois-pontos' não são usados como um operador matemático, mas um travessão (ou um sinal de subtração) sim.</a:t>
            </a:r>
            <a:b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Lembrando que:</a:t>
            </a: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'dois-pontos' representam DE -&gt; ATÉ</a:t>
            </a:r>
          </a:p>
          <a:p>
            <a:pPr defTabSz="1218804">
              <a:spcBef>
                <a:spcPct val="0"/>
              </a:spcBef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Exemplo: =SOMA(A1:A5) -&gt; Somar de A1 ATÉ A5</a:t>
            </a: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'ponto-vírgula' representam E</a:t>
            </a:r>
          </a:p>
          <a:p>
            <a:pPr defTabSz="1218804">
              <a:spcBef>
                <a:spcPct val="0"/>
              </a:spcBef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Exemplo: =SOMA(A1;A5) -&gt; Somar A1 E A5</a:t>
            </a: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Acredite você ou não, esse erro é MUITO comum entre os usuários ao criar fórmulas no Excel</a:t>
            </a:r>
          </a:p>
        </p:txBody>
      </p:sp>
    </p:spTree>
    <p:extLst>
      <p:ext uri="{BB962C8B-B14F-4D97-AF65-F5344CB8AC3E}">
        <p14:creationId xmlns:p14="http://schemas.microsoft.com/office/powerpoint/2010/main" val="3422457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osposta ao Grupo FGV1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sposta ao Grupo FGV1" id="{CD5BD885-21F8-401F-AA30-0A19013DD4DF}" vid="{6F3653A6-1B2D-4718-93E1-F45F23508741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89B2B5E-D42F-4A00-8C88-7B564142F7B3}">
  <we:reference id="wa104030860" version="1.2.0.0" store="pt-BR" storeType="OMEX"/>
  <we:alternateReferences>
    <we:reference id="WA104030860" version="1.2.0.0" store="WA10403086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Prosposta ao Grupo FGV1</Template>
  <TotalTime>2085</TotalTime>
  <Words>943</Words>
  <Application>Microsoft Office PowerPoint</Application>
  <PresentationFormat>Widescreen</PresentationFormat>
  <Paragraphs>144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4" baseType="lpstr">
      <vt:lpstr>Arial</vt:lpstr>
      <vt:lpstr>Arial</vt:lpstr>
      <vt:lpstr>Calibri</vt:lpstr>
      <vt:lpstr>Wingdings</vt:lpstr>
      <vt:lpstr>Prosposta ao Grupo FGV1</vt:lpstr>
      <vt:lpstr>Excel Avançado</vt:lpstr>
      <vt:lpstr>Tópicos:</vt:lpstr>
      <vt:lpstr>Professor:</vt:lpstr>
      <vt:lpstr>Alunos:</vt:lpstr>
      <vt:lpstr>Porque o Excel?:</vt:lpstr>
      <vt:lpstr>Especificações:</vt:lpstr>
      <vt:lpstr>Erros Comuns:</vt:lpstr>
      <vt:lpstr>Erros Comuns:</vt:lpstr>
      <vt:lpstr>Erros Comuns:</vt:lpstr>
      <vt:lpstr>Erros Comuns:</vt:lpstr>
      <vt:lpstr>Erros Comuns:</vt:lpstr>
      <vt:lpstr>Mensagem de Erro:</vt:lpstr>
      <vt:lpstr>Mensagem de Erro:</vt:lpstr>
      <vt:lpstr>Mensagem de Erro:</vt:lpstr>
      <vt:lpstr>Mensagem de Erro:</vt:lpstr>
      <vt:lpstr>Mensagem de Erro:</vt:lpstr>
      <vt:lpstr>Mensagem de Erro:</vt:lpstr>
      <vt:lpstr>Mensagem de Erro:</vt:lpstr>
      <vt:lpstr>Agilidade:</vt:lpstr>
      <vt:lpstr>Agilidade:</vt:lpstr>
      <vt:lpstr>Agilidade:</vt:lpstr>
      <vt:lpstr>O Segredo:</vt:lpstr>
      <vt:lpstr>Lógica</vt:lpstr>
      <vt:lpstr>Lógica</vt:lpstr>
      <vt:lpstr>Algoritmo:</vt:lpstr>
      <vt:lpstr>Fórmula x Função:</vt:lpstr>
      <vt:lpstr>Fórmula ou Função?</vt:lpstr>
      <vt:lpstr>Função Se:</vt:lpstr>
      <vt:lpstr>Função Se: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</dc:creator>
  <cp:lastModifiedBy>Marcio Rosa</cp:lastModifiedBy>
  <cp:revision>55</cp:revision>
  <dcterms:created xsi:type="dcterms:W3CDTF">2017-03-14T01:31:23Z</dcterms:created>
  <dcterms:modified xsi:type="dcterms:W3CDTF">2019-01-12T13:23:43Z</dcterms:modified>
</cp:coreProperties>
</file>