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2"/>
  </p:notesMasterIdLst>
  <p:sldIdLst>
    <p:sldId id="256" r:id="rId2"/>
    <p:sldId id="258" r:id="rId3"/>
    <p:sldId id="264" r:id="rId4"/>
    <p:sldId id="265" r:id="rId5"/>
    <p:sldId id="266" r:id="rId6"/>
    <p:sldId id="259" r:id="rId7"/>
    <p:sldId id="269" r:id="rId8"/>
    <p:sldId id="287" r:id="rId9"/>
    <p:sldId id="270" r:id="rId10"/>
    <p:sldId id="271" r:id="rId11"/>
    <p:sldId id="273" r:id="rId12"/>
    <p:sldId id="275" r:id="rId13"/>
    <p:sldId id="277" r:id="rId14"/>
    <p:sldId id="278" r:id="rId15"/>
    <p:sldId id="279" r:id="rId16"/>
    <p:sldId id="280" r:id="rId17"/>
    <p:sldId id="281" r:id="rId18"/>
    <p:sldId id="283" r:id="rId19"/>
    <p:sldId id="284" r:id="rId20"/>
    <p:sldId id="293" r:id="rId21"/>
    <p:sldId id="286" r:id="rId22"/>
    <p:sldId id="285" r:id="rId23"/>
    <p:sldId id="289" r:id="rId24"/>
    <p:sldId id="291" r:id="rId25"/>
    <p:sldId id="292" r:id="rId26"/>
    <p:sldId id="290" r:id="rId27"/>
    <p:sldId id="268" r:id="rId28"/>
    <p:sldId id="288" r:id="rId29"/>
    <p:sldId id="267" r:id="rId30"/>
    <p:sldId id="260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4D6"/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aprenderexcel.com.br/imagens/noticia/120/1018-1.jpg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Aula%20Se.xlsx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oo.gl/lg14v7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4684D6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62613" y="4116189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0732" y="1690528"/>
            <a:ext cx="116668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ARGUMENTOS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Isso geralmente acontece mais quando se está criando uma fórmula mais complexas. Para concluir uma fórmula com êxito, verifique se inseriu o número correto de argumentos necessários.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Exemplo: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=SE(A1B1;C1;D1)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Que argumento obrigatório faltou nessa função SE?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Resposta: Faltou o [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teste_lógico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], ou seja, SE A1 é maior, menor, igual, diferente, etc. do que B1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Correto: =SE(A1&gt;B1;C1;D1)</a:t>
            </a:r>
          </a:p>
        </p:txBody>
      </p:sp>
    </p:spTree>
    <p:extLst>
      <p:ext uri="{BB962C8B-B14F-4D97-AF65-F5344CB8AC3E}">
        <p14:creationId xmlns:p14="http://schemas.microsoft.com/office/powerpoint/2010/main" val="670947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0732" y="1756512"/>
            <a:ext cx="1151206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REFERÊNCIAS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Se, em uma fórmula, você fizer referência a valores ou células contidos em outra planilha ou pasta de trabalho, e o nome dessa planilha ou pasta de trabalho contiver um caractere não alfabético, coloque o nome entre aspas simples (").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Exemplo: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Forma errada: =SOMA(A1;[Pasta2]planilha-10!A1)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Forma correta: =SOMA(A1;"[Pasta2]planilha-10"!A1)</a:t>
            </a:r>
          </a:p>
        </p:txBody>
      </p:sp>
    </p:spTree>
    <p:extLst>
      <p:ext uri="{BB962C8B-B14F-4D97-AF65-F5344CB8AC3E}">
        <p14:creationId xmlns:p14="http://schemas.microsoft.com/office/powerpoint/2010/main" val="680762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5428" y="2003979"/>
            <a:ext cx="1122668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#nome?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- Significa que o Excel não conseguiu identificar algum texto na composição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sua fórmula, como por exemplo, o nome de uma função que tenha sido digitado incorretamente.</a:t>
            </a: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rgbClr val="24744D"/>
              </a:solidFill>
              <a:effectLst/>
              <a:latin typeface="Arial" panose="020B0604020202020204" pitchFamily="34" charset="0"/>
              <a:cs typeface="Arial" panose="020B0604020202020204" pitchFamily="34" charset="0"/>
              <a:hlinkClick r:id="rId2" tooltip="Veja que a função Soma está escrita de forma errada.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2474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Veja que a função Soma está escrita de forma errada.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2474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2474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Veja que a função Soma está escrita de forma errada. </a:t>
            </a: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rgbClr val="24744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Veja que a função Soma está escrita de forma errada.">
            <a:hlinkClick r:id="rId2" tooltip="Veja que a função Soma está escrita de forma errada.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8" y="3067608"/>
            <a:ext cx="6688388" cy="317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738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2808" t="28404" r="35154" b="41502"/>
          <a:stretch/>
        </p:blipFill>
        <p:spPr>
          <a:xfrm>
            <a:off x="196947" y="1560892"/>
            <a:ext cx="11823839" cy="364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06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6" y="1560891"/>
            <a:ext cx="11870168" cy="528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80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10" y="1837326"/>
            <a:ext cx="11798253" cy="42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73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99" y="1560891"/>
            <a:ext cx="10640523" cy="527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10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2" y="1703964"/>
            <a:ext cx="11952584" cy="471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14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52" y="1677918"/>
            <a:ext cx="8538120" cy="537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5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Agilidade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431409" y="1560892"/>
            <a:ext cx="1114630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que uma célula possa receber algum tipo de dado ou formatação, é necessário que ela seja selecionada previamente, ou seja, que se torne célula ativa; para isso, você deve mover o retângulo de seleção da célula, utilizando um dos muitos métodos disponíveis.</a:t>
            </a:r>
          </a:p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 teclas de seta servem pra mover o retângulo para a célula na direção indicada por ela;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Mover uma célula para a direita: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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Mover uma célula para a esquerda: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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Mover uma célula para cima: 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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Mover uma célula para a baixo: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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As teclas de seta em combinações com outras teclas servem para acelerar a movimentação;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Última coluna da linha atual:  </a:t>
            </a:r>
            <a:r>
              <a:rPr lang="pt-BR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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Primeira coluna da linha atual: </a:t>
            </a:r>
            <a:r>
              <a:rPr lang="pt-BR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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Última linha com dados da coluna atual: </a:t>
            </a:r>
            <a:r>
              <a:rPr lang="pt-BR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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Primeira linda com dados da coluna atual: </a:t>
            </a:r>
            <a:r>
              <a:rPr lang="pt-BR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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Observações: Use o mouse para selecionar uma célula específica.</a:t>
            </a:r>
          </a:p>
        </p:txBody>
      </p:sp>
    </p:spTree>
    <p:extLst>
      <p:ext uri="{BB962C8B-B14F-4D97-AF65-F5344CB8AC3E}">
        <p14:creationId xmlns:p14="http://schemas.microsoft.com/office/powerpoint/2010/main" val="2523899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1837326"/>
            <a:ext cx="10516380" cy="440141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Professor e Sala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 Excel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e seus tratamentos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Fórmulas X Funções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Lógica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</a:p>
          <a:p>
            <a:pPr algn="l"/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B063E-4DE5-4ABE-902E-FCDACD8A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8C58E7-7772-4F75-B2D1-7A8700F9F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https://support.office.com/pt-br/article/criar-ou-excluir-uma-lista-personalizada-para-a-classifica%C3%A7%C3%A3o-e-o-preenchimento-de-dados-d1cf624f-2d2b-44fa-814b-ba213ec2fd61</a:t>
            </a:r>
          </a:p>
        </p:txBody>
      </p:sp>
    </p:spTree>
    <p:extLst>
      <p:ext uri="{BB962C8B-B14F-4D97-AF65-F5344CB8AC3E}">
        <p14:creationId xmlns:p14="http://schemas.microsoft.com/office/powerpoint/2010/main" val="1835913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Agilidade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431409" y="1560892"/>
            <a:ext cx="1114630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toda a planilha: posicionar o cursor na primeira célula da planilha e pressionar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Control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Shift End. 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toda planilha estando o cursor posicionado em qualquer uma das células da respectiva planilha pressione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Control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Shift *. 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toda a coluna: basta posicionar o cursor na coluna desejada e teclar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Control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Barra de Espaços. 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toda linha: basta posicionar o cursor na linha desejada e teclar Shift Barra de Espaços. 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uma coluna da planilha: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Shift Seta para baixo.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uma linha da planilha: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Shift Seta para direita .</a:t>
            </a:r>
          </a:p>
        </p:txBody>
      </p:sp>
    </p:spTree>
    <p:extLst>
      <p:ext uri="{BB962C8B-B14F-4D97-AF65-F5344CB8AC3E}">
        <p14:creationId xmlns:p14="http://schemas.microsoft.com/office/powerpoint/2010/main" val="4201699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Agilidade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7" name="Picture 7" descr="http://3.bp.blogspot.com/-iOqrmwjHraM/TqgdJ7EvIxI/AAAAAAAAEpg/yTJpVGoPos8/s400/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640" y="1777824"/>
            <a:ext cx="9425880" cy="47365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211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Segredo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451354" y="4840515"/>
            <a:ext cx="725654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Lógica de Programação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 é a técnica de desenvolver sequências lógicas para atingir um determinado objetivo. Essas </a:t>
            </a: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sequências lógicas 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são adaptadas para linguagem de computador pelo programador a fim de produzir software. Uma sequência lógica é denominada algoritmo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pt-BR" sz="2000" dirty="0"/>
          </a:p>
        </p:txBody>
      </p:sp>
      <p:pic>
        <p:nvPicPr>
          <p:cNvPr id="3074" name="Picture 2" descr="Resultado de imagem para lóg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5629"/>
            <a:ext cx="3099656" cy="30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958978" y="2221814"/>
            <a:ext cx="68180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“Em sentido figurado, a palavra lógica está relacionada com uma maneira específica de raciocinar, de forma acertada. Por exemplo: Isso nunca vai funcionar! O teu plano não tem lógica nenhuma!”</a:t>
            </a:r>
          </a:p>
        </p:txBody>
      </p:sp>
      <p:pic>
        <p:nvPicPr>
          <p:cNvPr id="3076" name="Picture 4" descr="Resultado de imagem para lóg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181" y="3938953"/>
            <a:ext cx="3360056" cy="294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998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635" y="63856"/>
            <a:ext cx="3777252" cy="1573025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panose="020B0604020202020204" pitchFamily="34" charset="0"/>
                <a:cs typeface="Arial" panose="020B0604020202020204" pitchFamily="34" charset="0"/>
              </a:rPr>
              <a:t>Lógica</a:t>
            </a:r>
            <a:endParaRPr lang="pt-BR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 flipH="1">
            <a:off x="6269501" y="3383359"/>
            <a:ext cx="5922499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6269503" y="3591628"/>
            <a:ext cx="5922498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 um Bolo</a:t>
            </a:r>
            <a:endParaRPr lang="pt-BR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116863"/>
            <a:ext cx="5134708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635" y="63856"/>
            <a:ext cx="3777252" cy="1573025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panose="020B0604020202020204" pitchFamily="34" charset="0"/>
                <a:cs typeface="Arial" panose="020B0604020202020204" pitchFamily="34" charset="0"/>
              </a:rPr>
              <a:t>Lógica</a:t>
            </a:r>
            <a:endParaRPr lang="pt-BR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47635" y="2160122"/>
            <a:ext cx="8290635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Trocar Pneu</a:t>
            </a:r>
            <a:endParaRPr lang="pt-BR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72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35" y="1689894"/>
            <a:ext cx="60198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516" y="1560892"/>
            <a:ext cx="3809265" cy="494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0" y="1560892"/>
            <a:ext cx="2219592" cy="5337285"/>
          </a:xfrm>
          <a:prstGeom prst="rect">
            <a:avLst/>
          </a:prstGeom>
        </p:spPr>
      </p:pic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238" y="0"/>
            <a:ext cx="6333970" cy="668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59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9526" y="165794"/>
            <a:ext cx="8867409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Fórmula x Função</a:t>
            </a:r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2"/>
          <a:srcRect t="24592" r="64735" b="29990"/>
          <a:stretch/>
        </p:blipFill>
        <p:spPr>
          <a:xfrm>
            <a:off x="404189" y="2421706"/>
            <a:ext cx="4913399" cy="402864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/>
          <a:srcRect l="40918" t="31169" r="11902" b="22828"/>
          <a:stretch/>
        </p:blipFill>
        <p:spPr>
          <a:xfrm>
            <a:off x="4881415" y="2463911"/>
            <a:ext cx="5176912" cy="315489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t="19098" r="6966" b="67371"/>
          <a:stretch/>
        </p:blipFill>
        <p:spPr>
          <a:xfrm>
            <a:off x="390121" y="1576088"/>
            <a:ext cx="10208455" cy="92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9527" y="1910188"/>
            <a:ext cx="7465403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9527" y="1910188"/>
            <a:ext cx="746540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Fórmula ou Função</a:t>
            </a:r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23558" y="3416888"/>
            <a:ext cx="1941342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7357402" y="4931662"/>
            <a:ext cx="3181642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3723174" y="4931663"/>
            <a:ext cx="3181642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SOMA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23558" y="4957584"/>
            <a:ext cx="3078480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=A1+B1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965885" y="3464183"/>
            <a:ext cx="6926069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nome_numero</a:t>
            </a:r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*3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9113520" y="3464182"/>
            <a:ext cx="3078480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=C*D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27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5684346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60384" y="3044875"/>
            <a:ext cx="346116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=SE(</a:t>
            </a:r>
            <a:r>
              <a:rPr lang="pt-BR" sz="3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teste_lógico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9" name="Picture 3"/>
          <p:cNvPicPr>
            <a:picLocks noGrp="1"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21"/>
          <a:stretch/>
        </p:blipFill>
        <p:spPr bwMode="auto">
          <a:xfrm>
            <a:off x="791800" y="4293900"/>
            <a:ext cx="4199319" cy="212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905661" y="2259612"/>
            <a:ext cx="2570614" cy="782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DC47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Comparação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253836" y="2205407"/>
            <a:ext cx="3908801" cy="782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DC47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for verdade faça...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7888246" y="2154080"/>
            <a:ext cx="3908801" cy="782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DC47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NÃO for verdade faça...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780340" y="3129222"/>
            <a:ext cx="4382297" cy="64024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3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valor_se_verdadeiro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 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7888156" y="3231875"/>
            <a:ext cx="3301850" cy="4349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3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valor_se_falso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791039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0" grpId="1"/>
      <p:bldP spid="11" grpId="0"/>
      <p:bldP spid="11" grpId="1"/>
      <p:bldP spid="12" grpId="0"/>
      <p:bldP spid="12" grpId="1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5378621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12635" y="1670815"/>
            <a:ext cx="11363550" cy="479110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Márcio Rosa,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anos de experiência na com Excel trabalhando diariamente gerando informações rápidas e com qualidade.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Formado em Sistemas de Informação pela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ESAMC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desenvolvi planilhas de valor agregado nos setores de PCP, administrativo e finanças, reduzindo tempo e otimizando tarefas repetitivas.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Atuando com consultoria empresarial a 4 anos, durante 3 anos estou dividindo meus conhecimentos ensinando Excel de uma forma objetiva, pratica, ágil e com logica de programação para resolução de diversos desafios.</a:t>
            </a:r>
          </a:p>
        </p:txBody>
      </p:sp>
    </p:spTree>
    <p:extLst>
      <p:ext uri="{BB962C8B-B14F-4D97-AF65-F5344CB8AC3E}">
        <p14:creationId xmlns:p14="http://schemas.microsoft.com/office/powerpoint/2010/main" val="278266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5684346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60384" y="3044875"/>
            <a:ext cx="1004795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=SE(A1=A2; “A1 é igual a A2”; “A1 é diferente de A2”)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72" t="15489" r="87409" b="67935"/>
          <a:stretch/>
        </p:blipFill>
        <p:spPr>
          <a:xfrm>
            <a:off x="774500" y="1629145"/>
            <a:ext cx="1847851" cy="1310684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3486752" y="3834354"/>
            <a:ext cx="5305556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 é menor que A2</a:t>
            </a:r>
          </a:p>
        </p:txBody>
      </p:sp>
      <p:pic>
        <p:nvPicPr>
          <p:cNvPr id="5" name="Imagem 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91" y="4963904"/>
            <a:ext cx="1540553" cy="1540553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2837410" y="3030807"/>
            <a:ext cx="4833526" cy="5625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 é diferente de A2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612784" y="4006215"/>
            <a:ext cx="1004795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=SE(A1&gt;A2; “A1 é maior A2”; “A1 é menor que A2”)</a:t>
            </a:r>
          </a:p>
        </p:txBody>
      </p:sp>
    </p:spTree>
    <p:extLst>
      <p:ext uri="{BB962C8B-B14F-4D97-AF65-F5344CB8AC3E}">
        <p14:creationId xmlns:p14="http://schemas.microsoft.com/office/powerpoint/2010/main" val="283613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5" grpId="0"/>
      <p:bldP spid="15" grpId="1"/>
      <p:bldP spid="11" grpId="0"/>
      <p:bldP spid="11" grpId="1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5378621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00094" y="1837326"/>
            <a:ext cx="11363550" cy="291755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Profissão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Nível Conhecimento Excel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3578067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8290634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 o Excel?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42297" y="1642200"/>
            <a:ext cx="11363550" cy="458978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Segundo uma pesquisa do instituto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opinion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box, 72% dos entrevistados utilizam planilhas de Excel para realizar o trabalho no dia a dia. Destes, 60% usam planilhas em conjunto com um software e 12% usam somente planilhas.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Hoje temos diversos sistemas no mercado que dão o apoio para tomada de decisões, mas que não geram todos os relatórios com as informações prontas para análise, ou geram arquivos  mal formatados.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Estes profissionais acabam necessitando utilizar o Excel, mas perdem muito do seu tempo formatando suas planilhas. Deixando de aproveitar a oportunidade de mostrar o seu potencial de trabalho. Sendo que poderiam compor resultados, apresentar relatórios, consolidar dados de maneira rápida, pratica e dinâmica.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4962" t="5021" r="45077" b="33059"/>
          <a:stretch/>
        </p:blipFill>
        <p:spPr>
          <a:xfrm>
            <a:off x="2407148" y="1560892"/>
            <a:ext cx="7033847" cy="464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42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Especificações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0" name="Gráfico 9" descr="Jornal">
            <a:hlinkClick r:id="rId2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807" t="9218" r="9394" b="12564"/>
          <a:stretch/>
        </p:blipFill>
        <p:spPr>
          <a:xfrm>
            <a:off x="10832123" y="5550991"/>
            <a:ext cx="1153552" cy="110302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ABDD2EB-A65D-471C-BBB0-B8198D3135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940" t="18735" r="4407" b="61754"/>
          <a:stretch/>
        </p:blipFill>
        <p:spPr>
          <a:xfrm>
            <a:off x="421956" y="1668806"/>
            <a:ext cx="11541991" cy="227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86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4529" y="1837326"/>
            <a:ext cx="1179341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Regra Matemática: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Numa expressão a ordem de efetuar as operações são: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1º) Parênteses ()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2º) Colchetes {}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3º) Chaves []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[  {  (  )  }  ]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Operações Excel: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1º) Potencias e Radiciações (raízes)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2º) Divisão e Multiplicação (na ordem em que aparecerem, ou seja, se aparecer 1º a multiplicação pode-se resolver, se aparecer primeiro a divisão resolve primeiro)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3º) Adição e Subtração 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OBS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O Excel Calcula da Esquerda para a direita !</a:t>
            </a:r>
          </a:p>
        </p:txBody>
      </p:sp>
    </p:spTree>
    <p:extLst>
      <p:ext uri="{BB962C8B-B14F-4D97-AF65-F5344CB8AC3E}">
        <p14:creationId xmlns:p14="http://schemas.microsoft.com/office/powerpoint/2010/main" val="1887645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4529" y="1642200"/>
            <a:ext cx="1179341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PARÊNTESES</a:t>
            </a:r>
          </a:p>
          <a:p>
            <a:pPr defTabSz="1218804">
              <a:spcBef>
                <a:spcPct val="0"/>
              </a:spcBef>
            </a:pPr>
            <a:endParaRPr lang="pt-BR" sz="2000" b="1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Esse erro é clássico.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Verifique se todos os parênteses usados na fórmula têm um par correspondente. Quando você cria uma fórmula, o Excel exibe parênteses coloridos à medida que eles são inseridos. Visando facilitar essa questão, o Excel (em alguns casos), já fecha automaticamente os parênteses que ficaram abertos.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Outro erro cometido em relação aos parênteses está na criação de fórmulas no Excel. Assim como uma vírgula pode dar um sentido totalmente inverso a uma frase em Português, os parênteses colocados em lugares errados podem alterar totalmente o resultado de uma fórmula.</a:t>
            </a:r>
          </a:p>
          <a:p>
            <a:pPr defTabSz="1218804">
              <a:spcBef>
                <a:spcPct val="0"/>
              </a:spcBef>
            </a:pP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 exemplo: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 resultado dessa fórmula: =A1*(B1+C1) será diferente da fórmula =A1*B1+(C1)</a:t>
            </a:r>
          </a:p>
        </p:txBody>
      </p:sp>
    </p:spTree>
    <p:extLst>
      <p:ext uri="{BB962C8B-B14F-4D97-AF65-F5344CB8AC3E}">
        <p14:creationId xmlns:p14="http://schemas.microsoft.com/office/powerpoint/2010/main" val="17882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50055" y="1642200"/>
            <a:ext cx="116668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DIGITAÇÃO DOS INTERVALOS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fazer referência a um intervalo de células em uma fórmula, use dois-pontos (:), em vez de outros símbolos como um travessão (-), para indicar a primeira e a última células do intervalo.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 exemplo: Insira =A1:A5 em vez de =A1-A5.</a:t>
            </a:r>
          </a:p>
          <a:p>
            <a:pPr defTabSz="1218804">
              <a:spcBef>
                <a:spcPct val="0"/>
              </a:spcBef>
            </a:pP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Em fórmulas, 'dois-pontos' não são usados como um operador matemático, mas um travessão (ou um sinal de subtração) sim.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Lembrando que: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'dois-pontos' representam DE -&gt; ATÉ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Exemplo: =SOMA(A1:A5) -&gt; Somar de A1 ATÉ A5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'ponto-vírgula' representam E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Exemplo: =SOMA(A1;A5) -&gt; Somar A1 E A5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Acredite você ou não, esse erro é MUITO comum entre os usuários ao criar fórmulas no Excel</a:t>
            </a:r>
          </a:p>
        </p:txBody>
      </p:sp>
    </p:spTree>
    <p:extLst>
      <p:ext uri="{BB962C8B-B14F-4D97-AF65-F5344CB8AC3E}">
        <p14:creationId xmlns:p14="http://schemas.microsoft.com/office/powerpoint/2010/main" val="3422457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9B2B5E-D42F-4A00-8C88-7B564142F7B3}">
  <we:reference id="wa104030860" version="1.2.0.0" store="pt-BR" storeType="OMEX"/>
  <we:alternateReferences>
    <we:reference id="WA104030860" version="1.2.0.0" store="WA10403086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2190</TotalTime>
  <Words>964</Words>
  <Application>Microsoft Office PowerPoint</Application>
  <PresentationFormat>Widescreen</PresentationFormat>
  <Paragraphs>145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Arial</vt:lpstr>
      <vt:lpstr>Calibri</vt:lpstr>
      <vt:lpstr>Wingdings</vt:lpstr>
      <vt:lpstr>Prosposta ao Grupo FGV1</vt:lpstr>
      <vt:lpstr>Excel Avançado</vt:lpstr>
      <vt:lpstr>Tópicos:</vt:lpstr>
      <vt:lpstr>Professor:</vt:lpstr>
      <vt:lpstr>Alunos:</vt:lpstr>
      <vt:lpstr>Porque o Excel?:</vt:lpstr>
      <vt:lpstr>Especificações:</vt:lpstr>
      <vt:lpstr>Erros Comuns:</vt:lpstr>
      <vt:lpstr>Erros Comuns:</vt:lpstr>
      <vt:lpstr>Erros Comuns:</vt:lpstr>
      <vt:lpstr>Erros Comuns:</vt:lpstr>
      <vt:lpstr>Erros Comuns:</vt:lpstr>
      <vt:lpstr>Mensagem de Erro:</vt:lpstr>
      <vt:lpstr>Mensagem de Erro:</vt:lpstr>
      <vt:lpstr>Mensagem de Erro:</vt:lpstr>
      <vt:lpstr>Mensagem de Erro:</vt:lpstr>
      <vt:lpstr>Mensagem de Erro:</vt:lpstr>
      <vt:lpstr>Mensagem de Erro:</vt:lpstr>
      <vt:lpstr>Mensagem de Erro:</vt:lpstr>
      <vt:lpstr>Agilidade:</vt:lpstr>
      <vt:lpstr>Apresentação do PowerPoint</vt:lpstr>
      <vt:lpstr>Agilidade:</vt:lpstr>
      <vt:lpstr>Agilidade:</vt:lpstr>
      <vt:lpstr>O Segredo:</vt:lpstr>
      <vt:lpstr>Lógica</vt:lpstr>
      <vt:lpstr>Lógica</vt:lpstr>
      <vt:lpstr>Algoritmo:</vt:lpstr>
      <vt:lpstr>Fórmula x Função:</vt:lpstr>
      <vt:lpstr>Fórmula ou Função?</vt:lpstr>
      <vt:lpstr>Função Se:</vt:lpstr>
      <vt:lpstr>Função 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58</cp:revision>
  <dcterms:created xsi:type="dcterms:W3CDTF">2017-03-14T01:31:23Z</dcterms:created>
  <dcterms:modified xsi:type="dcterms:W3CDTF">2019-01-12T17:18:33Z</dcterms:modified>
</cp:coreProperties>
</file>