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8" r:id="rId3"/>
    <p:sldId id="267" r:id="rId4"/>
    <p:sldId id="294" r:id="rId5"/>
    <p:sldId id="296" r:id="rId6"/>
    <p:sldId id="293" r:id="rId7"/>
    <p:sldId id="292" r:id="rId8"/>
    <p:sldId id="297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09/05/2017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://www.ccbeusorocaba.com.br/wp-content/uploads/2014/10/logo-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6"/>
            <a:ext cx="4603921" cy="141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2761B0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03080" y="4157272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42719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3" y="2355061"/>
            <a:ext cx="10516380" cy="368855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Cont.SE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SomaSes</a:t>
            </a:r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219102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6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CONT.VALORES</a:t>
            </a:r>
            <a:r>
              <a:rPr lang="pt-BR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27810" y="1803649"/>
            <a:ext cx="11726853" cy="473782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 função conta o número de células não vazias em um intervalo informado. O conjunto de células pode conter qualquer tipo de informação.</a:t>
            </a:r>
          </a:p>
          <a:p>
            <a:pPr algn="l"/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Sintaxe: </a:t>
            </a:r>
            <a:r>
              <a:rPr lang="pt-BR" sz="32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CONT.VALORES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(intervalo1; [intervalo2]; ....)</a:t>
            </a:r>
          </a:p>
          <a:p>
            <a:pPr algn="l"/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Argumentos:</a:t>
            </a: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Intervalo1;[intervalo2];....: faixas de células que devem ser contadas.</a:t>
            </a:r>
            <a:endParaRPr lang="pt-BR" sz="2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Gráfico 14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81455" y="5078931"/>
            <a:ext cx="1595267" cy="1595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1039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66926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CONT.SE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08693" y="1837326"/>
            <a:ext cx="11726853" cy="408517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 função conta o número de </a:t>
            </a:r>
            <a:r>
              <a:rPr lang="pt-BR" sz="3200" b="1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ocorrências</a:t>
            </a: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uma determinada condição em um intervalo de células informado.</a:t>
            </a:r>
          </a:p>
          <a:p>
            <a:pPr algn="l"/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Sintaxe: CONT.SE(intervalo; critério)</a:t>
            </a:r>
          </a:p>
          <a:p>
            <a:pPr algn="l"/>
            <a:endParaRPr lang="pt-BR" sz="32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Intervalo: intervalo de células que será considerado;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Critério: condição que será procurada no intervalo de células;</a:t>
            </a:r>
            <a:endParaRPr lang="pt-BR" sz="2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37912" y="5124864"/>
            <a:ext cx="1595267" cy="1595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073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66926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8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CONT.SES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2760" y="1470340"/>
            <a:ext cx="11726853" cy="50372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 função aplica critérios a células em vários intervalos e conta o número de vezes que todos os critérios são verdadeiros.</a:t>
            </a:r>
          </a:p>
          <a:p>
            <a:pPr algn="l"/>
            <a:endParaRPr lang="pt-BR" sz="2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Sintaxe: </a:t>
            </a:r>
            <a:r>
              <a:rPr lang="pt-BR" sz="2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CONT.SES</a:t>
            </a: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(intervalo1; critério1;intervalo2;critério2;....)</a:t>
            </a:r>
          </a:p>
          <a:p>
            <a:pPr algn="l"/>
            <a:endParaRPr lang="pt-BR" sz="2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Intervalo1: intervalo de células onde será procurado o critério1;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Critério1: condição que será procurada no intervalo de células intervalo1;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Intervalo2: intervalo de células onde será procurado o critério2;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Critério2: condição que será procurada no intervalo de células intervalo2;</a:t>
            </a:r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Gráfico 4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81455" y="5078931"/>
            <a:ext cx="1595267" cy="1595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6462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190966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SOMA SE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2760" y="1628612"/>
            <a:ext cx="11726853" cy="48789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função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 como objetivo efetuar a soma dos valores indicados de acordo com um determinado critério ou condição.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Sintaxe: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(intervalo; critérios;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intervalo_soma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Intervalo: intervalo de células onde o critério será procurado;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Critério: condição para definir quais valores serão somados. Esses critérios podem ser número, expressão, referência de célula, texto ou função. Por exemplo: 2, “Ana”, “&gt;100”, F5. O critério deve ser informado entre aspas se for um valor alfanumérico ou se a expressão utilizar operadores relacionais (&gt;, &lt;, &gt;=, &lt;=, &lt;&gt;);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0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Intervalo_soma</a:t>
            </a:r>
            <a:r>
              <a:rPr lang="pt-BR" sz="20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intervalo de valores que serão somados. Se este argumento for omitido, serão somadas as células especificadas no argumento intervalo (as mesmas células às quais os critérios são aplicados).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81455" y="5078931"/>
            <a:ext cx="1595267" cy="1595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024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SOMA </a:t>
            </a:r>
            <a:r>
              <a:rPr lang="pt-BR" sz="7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</a:t>
            </a:r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2760" y="1628612"/>
            <a:ext cx="11726853" cy="48789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função 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SOMASES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 como objetivo efetuar a soma em um intervalo atendendo a vários critérios, que serão combinados..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SOMASES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intervalo_soma</a:t>
            </a:r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intervalo_critério1; critério1; intervalo_critério2; critério2;......)</a:t>
            </a:r>
          </a:p>
          <a:p>
            <a:pPr algn="l"/>
            <a:endParaRPr lang="pt-BR" sz="24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Argumentos: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Intervalo_soma</a:t>
            </a: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intervalo de valores que serão somados.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Intervalo_critério1: intervalo de células onde o critério1 será procurado;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Critério1: condição para definir quais valores serão somados. Esses critérios podem ser número, expressão, referência de célula, texto ou função. Por exemplo: 2, “Ana”, “&gt;100”, F5. O critério deve ser informado entre aspas se for um valor alfanumérico ou se a expressão utilizar operadores relacionais (&gt;, &lt;, &gt;=, &lt;=, &lt;&gt;);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Intervalo_critério2: intervalo de células onde o critério2 será procurado;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Critério2: condição para definir quais valores serão somados. Esses critérios podem ser número, expressão, referência de célula, texto ou função. Por exemplo: 2, “Ana”, “&gt;100”, F5. O critério deve ser informado entre aspas se for um valor alfanumérico ou se a expressão utilizar operadores relacionais (&gt;, &lt;, &gt;=, &lt;=, &lt;&gt;).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6507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E, Função OU</a:t>
            </a:r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8926"/>
              </p:ext>
            </p:extLst>
          </p:nvPr>
        </p:nvGraphicFramePr>
        <p:xfrm>
          <a:off x="309977" y="1681700"/>
          <a:ext cx="4965407" cy="4173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7672">
                  <a:extLst>
                    <a:ext uri="{9D8B030D-6E8A-4147-A177-3AD203B41FA5}">
                      <a16:colId xmlns:a16="http://schemas.microsoft.com/office/drawing/2014/main" val="1688034492"/>
                    </a:ext>
                  </a:extLst>
                </a:gridCol>
                <a:gridCol w="1288242">
                  <a:extLst>
                    <a:ext uri="{9D8B030D-6E8A-4147-A177-3AD203B41FA5}">
                      <a16:colId xmlns:a16="http://schemas.microsoft.com/office/drawing/2014/main" val="3577692005"/>
                    </a:ext>
                  </a:extLst>
                </a:gridCol>
                <a:gridCol w="1288242">
                  <a:extLst>
                    <a:ext uri="{9D8B030D-6E8A-4147-A177-3AD203B41FA5}">
                      <a16:colId xmlns:a16="http://schemas.microsoft.com/office/drawing/2014/main" val="965201124"/>
                    </a:ext>
                  </a:extLst>
                </a:gridCol>
                <a:gridCol w="1441251">
                  <a:extLst>
                    <a:ext uri="{9D8B030D-6E8A-4147-A177-3AD203B41FA5}">
                      <a16:colId xmlns:a16="http://schemas.microsoft.com/office/drawing/2014/main" val="1702734481"/>
                    </a:ext>
                  </a:extLst>
                </a:gridCol>
              </a:tblGrid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34794539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0737074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01528644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42108464"/>
                  </a:ext>
                </a:extLst>
              </a:tr>
              <a:tr h="453733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30196471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29417365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22041956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VERDADEIRO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21470446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FALSO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11958582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5552049" y="15844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Função E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Essa função retorna o valor Verdadeiro </a:t>
            </a: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 todos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os seus argumentos forem verdadeiros.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• Sintaxe: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 E(lógico1; lógico2;...)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411372" y="41343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Função OU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Essa função retorna o valor Verdadeiro se pelo </a:t>
            </a: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menos um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seus argumentos for verdadeiro.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Sintaxe: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 OU(lógico1; lógico2;...)</a:t>
            </a:r>
          </a:p>
        </p:txBody>
      </p:sp>
    </p:spTree>
    <p:extLst>
      <p:ext uri="{BB962C8B-B14F-4D97-AF65-F5344CB8AC3E}">
        <p14:creationId xmlns:p14="http://schemas.microsoft.com/office/powerpoint/2010/main" val="315516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9B2B5E-D42F-4A00-8C88-7B564142F7B3}">
  <we:reference id="wa104030860" version="1.2.0.0" store="pt-BR" storeType="OMEX"/>
  <we:alternateReferences>
    <we:reference id="WA104030860" version="1.2.0.0" store="WA10403086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2810</TotalTime>
  <Words>653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Prosposta ao Grupo FGV1</vt:lpstr>
      <vt:lpstr>Excel Avançado</vt:lpstr>
      <vt:lpstr>Tópicos:</vt:lpstr>
      <vt:lpstr>Função CONT.VALORES:</vt:lpstr>
      <vt:lpstr>Função CONT.SE:</vt:lpstr>
      <vt:lpstr>Função CONT.SES:</vt:lpstr>
      <vt:lpstr>Função SOMA SE:</vt:lpstr>
      <vt:lpstr>Função SOMA SES:</vt:lpstr>
      <vt:lpstr>Função E, Função OU: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60</cp:revision>
  <dcterms:created xsi:type="dcterms:W3CDTF">2017-03-14T01:31:23Z</dcterms:created>
  <dcterms:modified xsi:type="dcterms:W3CDTF">2017-05-10T11:21:45Z</dcterms:modified>
</cp:coreProperties>
</file>