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 autoAdjust="0"/>
    <p:restoredTop sz="95380" autoAdjust="0"/>
  </p:normalViewPr>
  <p:slideViewPr>
    <p:cSldViewPr snapToGrid="0">
      <p:cViewPr varScale="1">
        <p:scale>
          <a:sx n="94" d="100"/>
          <a:sy n="94" d="100"/>
        </p:scale>
        <p:origin x="66" y="6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4A286-2011-42EF-ADF7-5AEDBA48044E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40E98-41F8-47EA-8B07-F41E073E047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277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40E98-41F8-47EA-8B07-F41E073E047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548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40E98-41F8-47EA-8B07-F41E073E047A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11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88E8C-A4C4-474B-A73C-D06254AC5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8B6CD-96F7-4D5E-853B-3A41E86A1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184226-6062-48A2-915B-6E56576B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8C02A-77A6-4EF5-BFA0-47D45A0B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F5823-FB29-4B6C-A7F5-C2532807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72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3859F-978B-4AE1-AEAE-9B7E57E4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CB178D-A0FF-4C8F-86FE-97D18D4E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00723-98DA-476B-8EFF-EA846503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F23C3-0088-4FD6-83FD-5D409227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B6896-DC07-40BD-98EF-DADB22E2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9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4A01E-438A-4CA1-A93A-2450A0E9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893DC7-EF66-48FB-AC46-77919B88A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3532A-9152-4D73-B96F-079C4AA5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D2DFD-B823-4B18-845D-9E8DA167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F4C7C-449C-4D87-9C16-64E08859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779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B8AB5-97A5-417B-98EE-1F6D0E35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5332C-F7DF-46BB-AC6C-B8496007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27D76-19F9-46BA-9E56-0A41D283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21351-D295-4D59-A6EC-7769D55C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E7A37-DEB9-4C83-A0C5-93C9FD20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59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93B83-860B-4099-BF9D-2E6011E9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CD0351-4911-4B05-AD65-434666A7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4ACBD-39B9-4C8C-8A80-B3C149D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ED1BBC-06CE-4B89-815E-5E055DE6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991F4-BD98-41AD-AABF-612DF233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4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54724-5969-4B7A-A062-74AC49A1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FD977-5032-4E73-B186-8F15AEE9A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7E5A58-E178-4013-95CA-923B1CE4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7CFDE6-D561-4A78-965D-BF32FC4B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D70BB4-D4DD-4A43-816E-C328C60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D84762-2BBF-4AD4-8EAF-68227F50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249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53A23-BD3E-4126-B05C-E7E0438F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8F4B9-C762-4800-AC28-6E2ADF9B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C1EDE2-5E34-4852-9FB5-420F2589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5B62FB-4AFB-42EE-A9C0-6BA62E432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CE13EC-9A31-4EAF-9F0F-123F54941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D3206C-4D13-4536-AB27-D5A67B70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4111C8-1462-4EA6-BBE6-E1FB31F4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90940C-FB19-4F3B-8E14-43D83D24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573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80425-0708-4252-8011-D8F51823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CECD49-6A9F-4CB7-BAFA-91A22924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B7A92-0919-4AD4-B326-EF91C0EF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6DA77C-6664-4445-9A8F-11EBFD7F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076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997B9D-41CE-4E56-BEDB-BA304277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3FAA82-5174-406A-A301-C499C022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8689A5-B693-41E4-91DF-27430C15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266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28425-BD17-4D5D-AF26-C2958ACC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63959-4418-4A5D-86B8-2D02320F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60C6AD-6BA5-4307-B4D2-DD5F4EBC7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6EDE2-82D1-4B55-BF4A-241427E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9EABAD-FACC-41C2-8932-90F1E9D9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DE8DF6-21ED-493F-A7F4-33AEB6F9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34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B9F9C-D83E-4791-B0DA-5D21177E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693EF4-2A70-4333-8CB5-BECF7F8E3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13EEE5-77D6-4806-B783-C00E9460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9574D8-AB47-4533-8192-D4B9E86E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C223E1-3399-4718-B0DE-154BDBDE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ABC4D-5BA8-4302-A77A-19078D7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979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B9D039-61F1-49CB-B750-99370CDF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BE233D-654F-4048-A8E5-E37E3D5D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8BFE2-DDB9-4B6E-8F20-F9ABFFB2F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72BC-919D-475D-953F-698A7F630393}" type="datetimeFigureOut">
              <a:rPr lang="es-AR" smtClean="0"/>
              <a:t>5/8/2023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95485-B694-4A7F-8B64-C8C14F6E2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426A9-E797-4E40-8109-A97B8D717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12CD-9701-455D-8473-C9301F4B088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51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888C5D1-AD30-4E2E-A8EA-1154FCE48A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0C3F8FC9-33EA-4F5F-87D8-A449537F81E4}"/>
              </a:ext>
            </a:extLst>
          </p:cNvPr>
          <p:cNvSpPr/>
          <p:nvPr/>
        </p:nvSpPr>
        <p:spPr>
          <a:xfrm>
            <a:off x="3595432" y="0"/>
            <a:ext cx="10352797" cy="6858000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5ADF04-29C2-43B2-BF1D-B8DB372B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426" y="2501988"/>
            <a:ext cx="3962400" cy="96352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Teléfonos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64435B6-D8A0-4F17-866D-9D62A8F9F4D8}"/>
              </a:ext>
            </a:extLst>
          </p:cNvPr>
          <p:cNvSpPr txBox="1">
            <a:spLocks/>
          </p:cNvSpPr>
          <p:nvPr/>
        </p:nvSpPr>
        <p:spPr>
          <a:xfrm>
            <a:off x="7483626" y="3429000"/>
            <a:ext cx="3962400" cy="963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Móviles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A395922-53B7-4FC5-BF79-E3F89ABA899B}"/>
              </a:ext>
            </a:extLst>
          </p:cNvPr>
          <p:cNvCxnSpPr/>
          <p:nvPr/>
        </p:nvCxnSpPr>
        <p:spPr>
          <a:xfrm>
            <a:off x="6096000" y="3465513"/>
            <a:ext cx="5021943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1A0B9BB5-68E8-4BDF-9999-45284911F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8" y="1266092"/>
            <a:ext cx="3250794" cy="411428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E584AFE-FDD4-48FE-8E01-72DAC6B66BAA}"/>
              </a:ext>
            </a:extLst>
          </p:cNvPr>
          <p:cNvSpPr/>
          <p:nvPr/>
        </p:nvSpPr>
        <p:spPr>
          <a:xfrm>
            <a:off x="8771830" y="6457890"/>
            <a:ext cx="50219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DE Avenue PERSONAL USE" pitchFamily="50" charset="0"/>
              </a:rPr>
              <a:t>Righes Marcos</a:t>
            </a:r>
          </a:p>
        </p:txBody>
      </p:sp>
    </p:spTree>
    <p:extLst>
      <p:ext uri="{BB962C8B-B14F-4D97-AF65-F5344CB8AC3E}">
        <p14:creationId xmlns:p14="http://schemas.microsoft.com/office/powerpoint/2010/main" val="67821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7FA2CF-BF37-44C5-8421-F2024407FCD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7B84DBA-9A0D-4B7C-9ED6-D267F05727D8}"/>
              </a:ext>
            </a:extLst>
          </p:cNvPr>
          <p:cNvSpPr/>
          <p:nvPr/>
        </p:nvSpPr>
        <p:spPr>
          <a:xfrm>
            <a:off x="0" y="1270000"/>
            <a:ext cx="5397500" cy="5588000"/>
          </a:xfrm>
          <a:prstGeom prst="rect">
            <a:avLst/>
          </a:prstGeom>
          <a:solidFill>
            <a:schemeClr val="tx2">
              <a:lumMod val="60000"/>
              <a:lumOff val="40000"/>
              <a:shade val="30000"/>
              <a:satMod val="1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2CEB79-7DDF-4531-9206-F8A63C4A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00025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Cámara Frontal vs Cámara Trasera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B0C929-AB3C-46D6-8C41-8880B772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525588"/>
            <a:ext cx="4521200" cy="472670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E59B00-008E-4EA5-9DC3-CA76CC5CBF82}"/>
              </a:ext>
            </a:extLst>
          </p:cNvPr>
          <p:cNvSpPr txBox="1"/>
          <p:nvPr/>
        </p:nvSpPr>
        <p:spPr>
          <a:xfrm>
            <a:off x="6125028" y="2468222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Correlación Positiva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Cámara Frontal de inferior o igual resolución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Doble o superior calidad de </a:t>
            </a:r>
            <a:r>
              <a:rPr lang="es-A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una cámara y otra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4787ED-9119-4885-8E6A-012D442A8C03}"/>
              </a:ext>
            </a:extLst>
          </p:cNvPr>
          <p:cNvSpPr txBox="1"/>
          <p:nvPr/>
        </p:nvSpPr>
        <p:spPr>
          <a:xfrm>
            <a:off x="6096000" y="3984596"/>
            <a:ext cx="5529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explicación a este comportamiento de parte de los fabricantes para seleccionar el tipo de cámara, se debe al gran uso y preferencia por parte de los usuarios para tomar fotos de lo que los rodea, es decir del ambiente o elementos externos</a:t>
            </a:r>
          </a:p>
        </p:txBody>
      </p:sp>
    </p:spTree>
    <p:extLst>
      <p:ext uri="{BB962C8B-B14F-4D97-AF65-F5344CB8AC3E}">
        <p14:creationId xmlns:p14="http://schemas.microsoft.com/office/powerpoint/2010/main" val="147853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CC3E697-8895-4C18-8D04-754A88E319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u="sng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9BC3F0D-6737-408A-BC29-0A204E8A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615" y="2611254"/>
            <a:ext cx="10832124" cy="1325563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MADE Avenue PERSONAL USE" pitchFamily="50" charset="0"/>
              </a:rPr>
              <a:t>Búsqueda de Celulares con capacidades similares</a:t>
            </a:r>
            <a:endParaRPr lang="es-AR" sz="4000" dirty="0">
              <a:latin typeface="MADE Avenue PERSONAL USE" pitchFamily="50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E5B678D-9A27-4B4F-A151-2F55F9AFC927}"/>
              </a:ext>
            </a:extLst>
          </p:cNvPr>
          <p:cNvSpPr txBox="1">
            <a:spLocks/>
          </p:cNvSpPr>
          <p:nvPr/>
        </p:nvSpPr>
        <p:spPr>
          <a:xfrm>
            <a:off x="6008077" y="3429000"/>
            <a:ext cx="4226170" cy="50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Método de </a:t>
            </a:r>
            <a:r>
              <a:rPr lang="es-ES" sz="2000" dirty="0" err="1">
                <a:solidFill>
                  <a:schemeClr val="bg1"/>
                </a:solidFill>
                <a:latin typeface="MADE Avenue PERSONAL USE" pitchFamily="50" charset="0"/>
              </a:rPr>
              <a:t>Clustering</a:t>
            </a:r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 - </a:t>
            </a:r>
            <a:r>
              <a:rPr lang="es-ES" sz="2000" dirty="0" err="1">
                <a:solidFill>
                  <a:schemeClr val="bg1"/>
                </a:solidFill>
                <a:latin typeface="MADE Avenue PERSONAL USE" pitchFamily="50" charset="0"/>
              </a:rPr>
              <a:t>KMeans</a:t>
            </a:r>
            <a:endParaRPr lang="es-AR" sz="20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820FC15F-854C-413C-A42D-A6A01A00D1E2}"/>
              </a:ext>
            </a:extLst>
          </p:cNvPr>
          <p:cNvSpPr/>
          <p:nvPr/>
        </p:nvSpPr>
        <p:spPr>
          <a:xfrm>
            <a:off x="7303477" y="0"/>
            <a:ext cx="3247292" cy="6858000"/>
          </a:xfrm>
          <a:custGeom>
            <a:avLst/>
            <a:gdLst>
              <a:gd name="connsiteX0" fmla="*/ 0 w 654318"/>
              <a:gd name="connsiteY0" fmla="*/ 0 h 6881446"/>
              <a:gd name="connsiteX1" fmla="*/ 23446 w 654318"/>
              <a:gd name="connsiteY1" fmla="*/ 6881446 h 688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18" h="6881446">
                <a:moveTo>
                  <a:pt x="0" y="0"/>
                </a:moveTo>
                <a:cubicBezTo>
                  <a:pt x="562707" y="3388946"/>
                  <a:pt x="1125415" y="6777892"/>
                  <a:pt x="23446" y="6881446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F0990C-6D8F-4ED7-BAAC-BD617E2B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277" y="2679089"/>
            <a:ext cx="1189892" cy="11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A40E8821-96D7-4A41-99C9-6E8D45F98EC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741840-110F-42D5-BCCC-8C8E2A83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6" y="365125"/>
            <a:ext cx="10832124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Categorías Encontradas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B08A40-0294-4617-9EAB-20D1D0FA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74" y="2245721"/>
            <a:ext cx="662782" cy="66278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4A0AF7-6D3F-49C0-9FCB-6A670D9E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220" y="2245721"/>
            <a:ext cx="662782" cy="6627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789BAC4-9EE0-47A4-A3EE-AF050A765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866" y="2227068"/>
            <a:ext cx="700088" cy="700088"/>
          </a:xfrm>
          <a:prstGeom prst="rect">
            <a:avLst/>
          </a:prstGeom>
        </p:spPr>
      </p:pic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8036FB5C-ACAC-4A96-B6AB-B5A598AE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94993"/>
              </p:ext>
            </p:extLst>
          </p:nvPr>
        </p:nvGraphicFramePr>
        <p:xfrm>
          <a:off x="1771650" y="3849694"/>
          <a:ext cx="8686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314">
                  <a:extLst>
                    <a:ext uri="{9D8B030D-6E8A-4147-A177-3AD203B41FA5}">
                      <a16:colId xmlns:a16="http://schemas.microsoft.com/office/drawing/2014/main" val="2717158458"/>
                    </a:ext>
                  </a:extLst>
                </a:gridCol>
                <a:gridCol w="1816145">
                  <a:extLst>
                    <a:ext uri="{9D8B030D-6E8A-4147-A177-3AD203B41FA5}">
                      <a16:colId xmlns:a16="http://schemas.microsoft.com/office/drawing/2014/main" val="2940172975"/>
                    </a:ext>
                  </a:extLst>
                </a:gridCol>
                <a:gridCol w="2261931">
                  <a:extLst>
                    <a:ext uri="{9D8B030D-6E8A-4147-A177-3AD203B41FA5}">
                      <a16:colId xmlns:a16="http://schemas.microsoft.com/office/drawing/2014/main" val="2639564392"/>
                    </a:ext>
                  </a:extLst>
                </a:gridCol>
                <a:gridCol w="2137409">
                  <a:extLst>
                    <a:ext uri="{9D8B030D-6E8A-4147-A177-3AD203B41FA5}">
                      <a16:colId xmlns:a16="http://schemas.microsoft.com/office/drawing/2014/main" val="2317145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Componentes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Gama Baja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Gama Media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Gama Alta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Batería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 mA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2868 mA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4436 mA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4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Memoria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1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Almacenamiento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GB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19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Pantalla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 x 720 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1440 x 720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2400 x 1080 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Cámara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s-E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Mpx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  <a:r>
                        <a:rPr lang="es-E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Mpx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</a:t>
                      </a:r>
                      <a:r>
                        <a:rPr lang="es-E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Mpx</a:t>
                      </a:r>
                      <a:endParaRPr lang="es-A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3960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A9530E3B-0743-4612-BB32-812C65002249}"/>
              </a:ext>
            </a:extLst>
          </p:cNvPr>
          <p:cNvSpPr txBox="1"/>
          <p:nvPr/>
        </p:nvSpPr>
        <p:spPr>
          <a:xfrm>
            <a:off x="996462" y="3141785"/>
            <a:ext cx="1638280" cy="369332"/>
          </a:xfrm>
          <a:custGeom>
            <a:avLst/>
            <a:gdLst>
              <a:gd name="connsiteX0" fmla="*/ 0 w 1638280"/>
              <a:gd name="connsiteY0" fmla="*/ 0 h 369332"/>
              <a:gd name="connsiteX1" fmla="*/ 1638280 w 1638280"/>
              <a:gd name="connsiteY1" fmla="*/ 0 h 369332"/>
              <a:gd name="connsiteX2" fmla="*/ 1638280 w 1638280"/>
              <a:gd name="connsiteY2" fmla="*/ 369332 h 369332"/>
              <a:gd name="connsiteX3" fmla="*/ 0 w 1638280"/>
              <a:gd name="connsiteY3" fmla="*/ 369332 h 369332"/>
              <a:gd name="connsiteX4" fmla="*/ 0 w 163828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280" h="369332" fill="none" extrusionOk="0">
                <a:moveTo>
                  <a:pt x="0" y="0"/>
                </a:moveTo>
                <a:cubicBezTo>
                  <a:pt x="264161" y="129746"/>
                  <a:pt x="1454869" y="-41024"/>
                  <a:pt x="1638280" y="0"/>
                </a:cubicBezTo>
                <a:cubicBezTo>
                  <a:pt x="1628218" y="176559"/>
                  <a:pt x="1649529" y="248296"/>
                  <a:pt x="1638280" y="369332"/>
                </a:cubicBezTo>
                <a:cubicBezTo>
                  <a:pt x="1454827" y="375199"/>
                  <a:pt x="702393" y="425724"/>
                  <a:pt x="0" y="369332"/>
                </a:cubicBezTo>
                <a:cubicBezTo>
                  <a:pt x="4463" y="256345"/>
                  <a:pt x="4107" y="175652"/>
                  <a:pt x="0" y="0"/>
                </a:cubicBezTo>
                <a:close/>
              </a:path>
              <a:path w="1638280" h="369332" stroke="0" extrusionOk="0">
                <a:moveTo>
                  <a:pt x="0" y="0"/>
                </a:moveTo>
                <a:cubicBezTo>
                  <a:pt x="657247" y="106917"/>
                  <a:pt x="1417907" y="3606"/>
                  <a:pt x="1638280" y="0"/>
                </a:cubicBezTo>
                <a:cubicBezTo>
                  <a:pt x="1656738" y="163430"/>
                  <a:pt x="1631888" y="209444"/>
                  <a:pt x="1638280" y="369332"/>
                </a:cubicBezTo>
                <a:cubicBezTo>
                  <a:pt x="931676" y="483673"/>
                  <a:pt x="457530" y="472180"/>
                  <a:pt x="0" y="369332"/>
                </a:cubicBezTo>
                <a:cubicBezTo>
                  <a:pt x="-28252" y="214111"/>
                  <a:pt x="11940" y="5545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 sd="419595180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Gama Baja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013DCD8-1B09-4DFA-9245-EBA4CA7081DC}"/>
              </a:ext>
            </a:extLst>
          </p:cNvPr>
          <p:cNvSpPr txBox="1"/>
          <p:nvPr/>
        </p:nvSpPr>
        <p:spPr>
          <a:xfrm>
            <a:off x="9636295" y="3141785"/>
            <a:ext cx="1638280" cy="369332"/>
          </a:xfrm>
          <a:custGeom>
            <a:avLst/>
            <a:gdLst>
              <a:gd name="connsiteX0" fmla="*/ 0 w 1638280"/>
              <a:gd name="connsiteY0" fmla="*/ 0 h 369332"/>
              <a:gd name="connsiteX1" fmla="*/ 1638280 w 1638280"/>
              <a:gd name="connsiteY1" fmla="*/ 0 h 369332"/>
              <a:gd name="connsiteX2" fmla="*/ 1638280 w 1638280"/>
              <a:gd name="connsiteY2" fmla="*/ 369332 h 369332"/>
              <a:gd name="connsiteX3" fmla="*/ 0 w 1638280"/>
              <a:gd name="connsiteY3" fmla="*/ 369332 h 369332"/>
              <a:gd name="connsiteX4" fmla="*/ 0 w 163828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280" h="369332" fill="none" extrusionOk="0">
                <a:moveTo>
                  <a:pt x="0" y="0"/>
                </a:moveTo>
                <a:cubicBezTo>
                  <a:pt x="264161" y="129746"/>
                  <a:pt x="1454869" y="-41024"/>
                  <a:pt x="1638280" y="0"/>
                </a:cubicBezTo>
                <a:cubicBezTo>
                  <a:pt x="1628218" y="176559"/>
                  <a:pt x="1649529" y="248296"/>
                  <a:pt x="1638280" y="369332"/>
                </a:cubicBezTo>
                <a:cubicBezTo>
                  <a:pt x="1454827" y="375199"/>
                  <a:pt x="702393" y="425724"/>
                  <a:pt x="0" y="369332"/>
                </a:cubicBezTo>
                <a:cubicBezTo>
                  <a:pt x="4463" y="256345"/>
                  <a:pt x="4107" y="175652"/>
                  <a:pt x="0" y="0"/>
                </a:cubicBezTo>
                <a:close/>
              </a:path>
              <a:path w="1638280" h="369332" stroke="0" extrusionOk="0">
                <a:moveTo>
                  <a:pt x="0" y="0"/>
                </a:moveTo>
                <a:cubicBezTo>
                  <a:pt x="657247" y="106917"/>
                  <a:pt x="1417907" y="3606"/>
                  <a:pt x="1638280" y="0"/>
                </a:cubicBezTo>
                <a:cubicBezTo>
                  <a:pt x="1656738" y="163430"/>
                  <a:pt x="1631888" y="209444"/>
                  <a:pt x="1638280" y="369332"/>
                </a:cubicBezTo>
                <a:cubicBezTo>
                  <a:pt x="931676" y="483673"/>
                  <a:pt x="457530" y="472180"/>
                  <a:pt x="0" y="369332"/>
                </a:cubicBezTo>
                <a:cubicBezTo>
                  <a:pt x="-28252" y="214111"/>
                  <a:pt x="11940" y="5545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 sd="419595180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Gama Alta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3683E7E-69B3-4DF4-915D-2CCAA99AAA01}"/>
              </a:ext>
            </a:extLst>
          </p:cNvPr>
          <p:cNvSpPr txBox="1"/>
          <p:nvPr/>
        </p:nvSpPr>
        <p:spPr>
          <a:xfrm>
            <a:off x="5316378" y="3141785"/>
            <a:ext cx="1638280" cy="369332"/>
          </a:xfrm>
          <a:custGeom>
            <a:avLst/>
            <a:gdLst>
              <a:gd name="connsiteX0" fmla="*/ 0 w 1638280"/>
              <a:gd name="connsiteY0" fmla="*/ 0 h 369332"/>
              <a:gd name="connsiteX1" fmla="*/ 1638280 w 1638280"/>
              <a:gd name="connsiteY1" fmla="*/ 0 h 369332"/>
              <a:gd name="connsiteX2" fmla="*/ 1638280 w 1638280"/>
              <a:gd name="connsiteY2" fmla="*/ 369332 h 369332"/>
              <a:gd name="connsiteX3" fmla="*/ 0 w 1638280"/>
              <a:gd name="connsiteY3" fmla="*/ 369332 h 369332"/>
              <a:gd name="connsiteX4" fmla="*/ 0 w 1638280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280" h="369332" fill="none" extrusionOk="0">
                <a:moveTo>
                  <a:pt x="0" y="0"/>
                </a:moveTo>
                <a:cubicBezTo>
                  <a:pt x="264161" y="129746"/>
                  <a:pt x="1454869" y="-41024"/>
                  <a:pt x="1638280" y="0"/>
                </a:cubicBezTo>
                <a:cubicBezTo>
                  <a:pt x="1628218" y="176559"/>
                  <a:pt x="1649529" y="248296"/>
                  <a:pt x="1638280" y="369332"/>
                </a:cubicBezTo>
                <a:cubicBezTo>
                  <a:pt x="1454827" y="375199"/>
                  <a:pt x="702393" y="425724"/>
                  <a:pt x="0" y="369332"/>
                </a:cubicBezTo>
                <a:cubicBezTo>
                  <a:pt x="4463" y="256345"/>
                  <a:pt x="4107" y="175652"/>
                  <a:pt x="0" y="0"/>
                </a:cubicBezTo>
                <a:close/>
              </a:path>
              <a:path w="1638280" h="369332" stroke="0" extrusionOk="0">
                <a:moveTo>
                  <a:pt x="0" y="0"/>
                </a:moveTo>
                <a:cubicBezTo>
                  <a:pt x="657247" y="106917"/>
                  <a:pt x="1417907" y="3606"/>
                  <a:pt x="1638280" y="0"/>
                </a:cubicBezTo>
                <a:cubicBezTo>
                  <a:pt x="1656738" y="163430"/>
                  <a:pt x="1631888" y="209444"/>
                  <a:pt x="1638280" y="369332"/>
                </a:cubicBezTo>
                <a:cubicBezTo>
                  <a:pt x="931676" y="483673"/>
                  <a:pt x="457530" y="472180"/>
                  <a:pt x="0" y="369332"/>
                </a:cubicBezTo>
                <a:cubicBezTo>
                  <a:pt x="-28252" y="214111"/>
                  <a:pt x="11940" y="5545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 sd="419595180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Gama Media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2DC4148-4E97-72FE-0772-F78DA99117E6}"/>
              </a:ext>
            </a:extLst>
          </p:cNvPr>
          <p:cNvSpPr txBox="1">
            <a:spLocks/>
          </p:cNvSpPr>
          <p:nvPr/>
        </p:nvSpPr>
        <p:spPr>
          <a:xfrm>
            <a:off x="679938" y="838738"/>
            <a:ext cx="108321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>
                <a:solidFill>
                  <a:schemeClr val="bg1"/>
                </a:solidFill>
                <a:latin typeface="MADE Avenue PERSONAL USE" pitchFamily="50" charset="0"/>
              </a:rPr>
              <a:t>Valores promedio de componentes</a:t>
            </a:r>
            <a:endParaRPr lang="es-AR" sz="1800" b="1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4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0D0C4A-353E-4F91-BED7-01C03200E8D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155D5F-50A2-40DB-B54C-CE009AF3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577" y="353403"/>
            <a:ext cx="2842845" cy="1325563"/>
          </a:xfrm>
        </p:spPr>
        <p:txBody>
          <a:bodyPr/>
          <a:lstStyle/>
          <a:p>
            <a:pPr algn="ctr"/>
            <a:r>
              <a:rPr lang="es-ES" u="sng" dirty="0">
                <a:solidFill>
                  <a:schemeClr val="bg1"/>
                </a:solidFill>
                <a:latin typeface="MADE Avenue PERSONAL USE" pitchFamily="50" charset="0"/>
              </a:rPr>
              <a:t>Conclusión</a:t>
            </a:r>
            <a:endParaRPr lang="es-AR" u="sng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F6BEBC-7E5D-4396-9E3D-FA870EC39EFA}"/>
              </a:ext>
            </a:extLst>
          </p:cNvPr>
          <p:cNvSpPr txBox="1"/>
          <p:nvPr/>
        </p:nvSpPr>
        <p:spPr>
          <a:xfrm>
            <a:off x="838200" y="164379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01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35EC49-9C6B-4E67-B2CA-C7D4B6CAA108}"/>
              </a:ext>
            </a:extLst>
          </p:cNvPr>
          <p:cNvSpPr/>
          <p:nvPr/>
        </p:nvSpPr>
        <p:spPr>
          <a:xfrm>
            <a:off x="1780675" y="1856483"/>
            <a:ext cx="77940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 atención y relación entre la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Batería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la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Pantalla</a:t>
            </a:r>
            <a:endParaRPr lang="es-ES" sz="20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D462A9-92ED-48C1-88F4-F189B37F8EF4}"/>
              </a:ext>
            </a:extLst>
          </p:cNvPr>
          <p:cNvSpPr txBox="1"/>
          <p:nvPr/>
        </p:nvSpPr>
        <p:spPr>
          <a:xfrm>
            <a:off x="838200" y="2658604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02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30DB07D-1216-47FB-9688-D9F7B648D978}"/>
              </a:ext>
            </a:extLst>
          </p:cNvPr>
          <p:cNvSpPr/>
          <p:nvPr/>
        </p:nvSpPr>
        <p:spPr>
          <a:xfrm>
            <a:off x="1780675" y="2872008"/>
            <a:ext cx="7577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Priorizar </a:t>
            </a:r>
            <a:r>
              <a:rPr lang="es-E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calidad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Mpx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sobre la </a:t>
            </a:r>
            <a:r>
              <a:rPr lang="es-E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Cámara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Trasera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0E7A35-418D-4863-8568-C811E1E5BE9D}"/>
              </a:ext>
            </a:extLst>
          </p:cNvPr>
          <p:cNvSpPr txBox="1"/>
          <p:nvPr/>
        </p:nvSpPr>
        <p:spPr>
          <a:xfrm>
            <a:off x="838200" y="3675053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03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1AC350-ACAF-4871-89AD-9B3EB2072A5D}"/>
              </a:ext>
            </a:extLst>
          </p:cNvPr>
          <p:cNvSpPr/>
          <p:nvPr/>
        </p:nvSpPr>
        <p:spPr>
          <a:xfrm>
            <a:off x="1780675" y="3719071"/>
            <a:ext cx="75774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 los móviles de categoría superior, se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diferencian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entre la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resolución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pantalla y </a:t>
            </a:r>
            <a:r>
              <a:rPr lang="es-ES" sz="2000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Mpx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sus cámaras 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9EC75F-B2EC-4B24-81FC-F29D528F5ACC}"/>
              </a:ext>
            </a:extLst>
          </p:cNvPr>
          <p:cNvSpPr txBox="1"/>
          <p:nvPr/>
        </p:nvSpPr>
        <p:spPr>
          <a:xfrm>
            <a:off x="838200" y="476134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04</a:t>
            </a:r>
            <a:endParaRPr lang="es-AR" sz="2400" dirty="0">
              <a:solidFill>
                <a:schemeClr val="tx1">
                  <a:lumMod val="85000"/>
                  <a:lumOff val="15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6A96DF4-787C-4B12-9121-66E087F0E7ED}"/>
              </a:ext>
            </a:extLst>
          </p:cNvPr>
          <p:cNvSpPr/>
          <p:nvPr/>
        </p:nvSpPr>
        <p:spPr>
          <a:xfrm>
            <a:off x="1780675" y="4978829"/>
            <a:ext cx="7577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Hay mayor </a:t>
            </a:r>
            <a:r>
              <a:rPr lang="es-ES" sz="2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tendencia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utilizar diferentes versiones del 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7DE2AF-2DA7-49BB-AB71-F81B705F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50" y="1655167"/>
            <a:ext cx="749721" cy="74972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EB306DD-A4C9-496B-8CC0-31EE4721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08449" y="1655166"/>
            <a:ext cx="749721" cy="74972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41BE8A8-63B7-40C3-8563-5C817E30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06" y="2680294"/>
            <a:ext cx="648965" cy="64896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794FFA0-242D-4427-BC5B-37EA0163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980" y="3640604"/>
            <a:ext cx="648965" cy="64896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6079B44-F62F-49CD-87F4-7570B4B0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358170" y="3558983"/>
            <a:ext cx="732680" cy="7326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69AC126-769C-44DF-8380-D0E77CC93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258" y="4731327"/>
            <a:ext cx="732680" cy="7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2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4168BDF-F2F4-4F35-88A6-47EB6C264DF6}"/>
              </a:ext>
            </a:extLst>
          </p:cNvPr>
          <p:cNvSpPr/>
          <p:nvPr/>
        </p:nvSpPr>
        <p:spPr>
          <a:xfrm>
            <a:off x="0" y="0"/>
            <a:ext cx="11213432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D7BC561D-4C0E-4AB2-BAC1-89919DBF5D02}"/>
              </a:ext>
            </a:extLst>
          </p:cNvPr>
          <p:cNvSpPr/>
          <p:nvPr/>
        </p:nvSpPr>
        <p:spPr>
          <a:xfrm>
            <a:off x="10084076" y="0"/>
            <a:ext cx="3824430" cy="6858000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AE19306-6B8F-4840-BE1B-00A01470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Objetivos del Proyecto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9398CC-C5D2-4F11-AB28-C026EEE09737}"/>
              </a:ext>
            </a:extLst>
          </p:cNvPr>
          <p:cNvSpPr txBox="1"/>
          <p:nvPr/>
        </p:nvSpPr>
        <p:spPr>
          <a:xfrm>
            <a:off x="838200" y="169068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2">
                    <a:lumMod val="40000"/>
                    <a:lumOff val="60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01</a:t>
            </a:r>
            <a:endParaRPr lang="es-AR" sz="2400" dirty="0">
              <a:solidFill>
                <a:schemeClr val="tx2">
                  <a:lumMod val="40000"/>
                  <a:lumOff val="60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165AAF-167B-48BC-9413-C84F6DE176ED}"/>
              </a:ext>
            </a:extLst>
          </p:cNvPr>
          <p:cNvSpPr/>
          <p:nvPr/>
        </p:nvSpPr>
        <p:spPr>
          <a:xfrm>
            <a:off x="1564106" y="1906131"/>
            <a:ext cx="77940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Analizar datos en búsqueda de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relaciones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entre componentes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D0DF5E-E4C5-43FC-A369-E39F896E81F6}"/>
              </a:ext>
            </a:extLst>
          </p:cNvPr>
          <p:cNvSpPr txBox="1"/>
          <p:nvPr/>
        </p:nvSpPr>
        <p:spPr>
          <a:xfrm>
            <a:off x="838200" y="240069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2">
                    <a:lumMod val="40000"/>
                    <a:lumOff val="60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02</a:t>
            </a:r>
            <a:endParaRPr lang="es-AR" sz="2400" dirty="0">
              <a:solidFill>
                <a:schemeClr val="tx2">
                  <a:lumMod val="40000"/>
                  <a:lumOff val="60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48C856E-62C5-48CC-8A81-C3237A15CC56}"/>
              </a:ext>
            </a:extLst>
          </p:cNvPr>
          <p:cNvSpPr/>
          <p:nvPr/>
        </p:nvSpPr>
        <p:spPr>
          <a:xfrm>
            <a:off x="1780675" y="2462253"/>
            <a:ext cx="75774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Obtener las características generales y valores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promedios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los dispositivos móviles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586A3F-75F4-4901-8CB5-6AF8955F3852}"/>
              </a:ext>
            </a:extLst>
          </p:cNvPr>
          <p:cNvSpPr txBox="1"/>
          <p:nvPr/>
        </p:nvSpPr>
        <p:spPr>
          <a:xfrm>
            <a:off x="838200" y="3149898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tx2">
                    <a:lumMod val="40000"/>
                    <a:lumOff val="60000"/>
                  </a:schemeClr>
                </a:solidFill>
                <a:latin typeface="Estrangelo Edessa" panose="03080600000000000000" pitchFamily="66" charset="0"/>
                <a:ea typeface="Adobe Gothic Std B" panose="020B0800000000000000" pitchFamily="34" charset="-128"/>
                <a:cs typeface="Estrangelo Edessa" panose="03080600000000000000" pitchFamily="66" charset="0"/>
              </a:rPr>
              <a:t>03</a:t>
            </a:r>
            <a:endParaRPr lang="es-AR" sz="2400" dirty="0">
              <a:solidFill>
                <a:schemeClr val="tx2">
                  <a:lumMod val="40000"/>
                  <a:lumOff val="60000"/>
                </a:schemeClr>
              </a:solidFill>
              <a:latin typeface="Estrangelo Edessa" panose="03080600000000000000" pitchFamily="66" charset="0"/>
              <a:ea typeface="Adobe Gothic Std B" panose="020B0800000000000000" pitchFamily="34" charset="-128"/>
              <a:cs typeface="Estrangelo Edessa" panose="03080600000000000000" pitchFamily="66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F88376-FCD3-4A87-9551-60DC37252E28}"/>
              </a:ext>
            </a:extLst>
          </p:cNvPr>
          <p:cNvSpPr/>
          <p:nvPr/>
        </p:nvSpPr>
        <p:spPr>
          <a:xfrm>
            <a:off x="1780675" y="3367381"/>
            <a:ext cx="75774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Encontrar dispositivos con capacidades / características </a:t>
            </a:r>
            <a:r>
              <a:rPr lang="es-ES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similares</a:t>
            </a:r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169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0BF003E-B748-4893-82E9-B78CC8D43CBF}"/>
              </a:ext>
            </a:extLst>
          </p:cNvPr>
          <p:cNvSpPr/>
          <p:nvPr/>
        </p:nvSpPr>
        <p:spPr>
          <a:xfrm>
            <a:off x="1069708" y="0"/>
            <a:ext cx="11122292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46F44-3F25-48A9-ACBD-7029D1EB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7" y="61186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s-ES" u="sng" dirty="0">
                <a:solidFill>
                  <a:schemeClr val="bg1"/>
                </a:solidFill>
                <a:latin typeface="MADE Avenue PERSONAL USE" pitchFamily="50" charset="0"/>
              </a:rPr>
              <a:t>Información General</a:t>
            </a:r>
            <a:endParaRPr lang="es-AR" u="sng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F4F25B-0799-4DC9-858B-7101F71F907E}"/>
              </a:ext>
            </a:extLst>
          </p:cNvPr>
          <p:cNvSpPr/>
          <p:nvPr/>
        </p:nvSpPr>
        <p:spPr>
          <a:xfrm>
            <a:off x="0" y="0"/>
            <a:ext cx="1103086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1BCDD96-2EE1-4F48-A1A3-0594730E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836" y="2811308"/>
            <a:ext cx="706316" cy="7063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2B664C1-3B88-4EF0-A869-655B392A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28" y="2811308"/>
            <a:ext cx="737089" cy="73708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C786A3E-30B1-4F10-8CB9-5FEB5372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392" y="2734397"/>
            <a:ext cx="856568" cy="89388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7CADEC7-CC8B-407E-9F95-6D026CC66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07" y="2654511"/>
            <a:ext cx="893886" cy="89388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B6A743F-28A2-40C1-81D6-F587B81598D6}"/>
              </a:ext>
            </a:extLst>
          </p:cNvPr>
          <p:cNvSpPr txBox="1"/>
          <p:nvPr/>
        </p:nvSpPr>
        <p:spPr>
          <a:xfrm>
            <a:off x="1760064" y="3619680"/>
            <a:ext cx="214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Marcas Participantes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A9B2F73-7DDA-4087-908C-B16E68E2717A}"/>
              </a:ext>
            </a:extLst>
          </p:cNvPr>
          <p:cNvSpPr txBox="1"/>
          <p:nvPr/>
        </p:nvSpPr>
        <p:spPr>
          <a:xfrm>
            <a:off x="4341192" y="3628283"/>
            <a:ext cx="214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Obtenidos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489C01-1E6C-4777-9062-16ECD4BAB131}"/>
              </a:ext>
            </a:extLst>
          </p:cNvPr>
          <p:cNvSpPr txBox="1"/>
          <p:nvPr/>
        </p:nvSpPr>
        <p:spPr>
          <a:xfrm>
            <a:off x="6697265" y="3619680"/>
            <a:ext cx="214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Procesados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D4F820-D725-49DE-9FF4-0514DB4BCB85}"/>
              </a:ext>
            </a:extLst>
          </p:cNvPr>
          <p:cNvSpPr txBox="1"/>
          <p:nvPr/>
        </p:nvSpPr>
        <p:spPr>
          <a:xfrm>
            <a:off x="9524907" y="3628283"/>
            <a:ext cx="277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Operativos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7AF870D-C156-4A54-8491-D4E89292666D}"/>
              </a:ext>
            </a:extLst>
          </p:cNvPr>
          <p:cNvSpPr txBox="1"/>
          <p:nvPr/>
        </p:nvSpPr>
        <p:spPr>
          <a:xfrm>
            <a:off x="2921478" y="3003848"/>
            <a:ext cx="85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A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s-A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C955CA-E3AC-479A-A511-0C1C4C1C74C6}"/>
              </a:ext>
            </a:extLst>
          </p:cNvPr>
          <p:cNvSpPr txBox="1"/>
          <p:nvPr/>
        </p:nvSpPr>
        <p:spPr>
          <a:xfrm>
            <a:off x="5367314" y="2933632"/>
            <a:ext cx="85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4537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1F57AF-985D-4519-A043-DC733E191A4F}"/>
              </a:ext>
            </a:extLst>
          </p:cNvPr>
          <p:cNvSpPr txBox="1"/>
          <p:nvPr/>
        </p:nvSpPr>
        <p:spPr>
          <a:xfrm>
            <a:off x="7715239" y="2967335"/>
            <a:ext cx="85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2284</a:t>
            </a:r>
            <a:endParaRPr lang="es-A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DB2747-A023-4A8D-8548-BFBA5D7D0C53}"/>
              </a:ext>
            </a:extLst>
          </p:cNvPr>
          <p:cNvSpPr txBox="1"/>
          <p:nvPr/>
        </p:nvSpPr>
        <p:spPr>
          <a:xfrm>
            <a:off x="10881058" y="2965122"/>
            <a:ext cx="3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s-A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7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D04F9A-9E1F-40CB-8C3F-1B4DB9B2F051}"/>
              </a:ext>
            </a:extLst>
          </p:cNvPr>
          <p:cNvSpPr/>
          <p:nvPr/>
        </p:nvSpPr>
        <p:spPr>
          <a:xfrm rot="5400000">
            <a:off x="5544457" y="-5544457"/>
            <a:ext cx="1103086" cy="1219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2EC98AA-29A9-48C6-A43D-DC0028D7C20B}"/>
              </a:ext>
            </a:extLst>
          </p:cNvPr>
          <p:cNvSpPr/>
          <p:nvPr/>
        </p:nvSpPr>
        <p:spPr>
          <a:xfrm>
            <a:off x="0" y="1103086"/>
            <a:ext cx="12192000" cy="57549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BD15EFA6-992B-430D-8C46-85FDFF1E894F}"/>
              </a:ext>
            </a:extLst>
          </p:cNvPr>
          <p:cNvSpPr/>
          <p:nvPr/>
        </p:nvSpPr>
        <p:spPr>
          <a:xfrm>
            <a:off x="4500837" y="1286569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EA519BF6-E353-48AA-BD9F-290B0A855FB7}"/>
              </a:ext>
            </a:extLst>
          </p:cNvPr>
          <p:cNvSpPr/>
          <p:nvPr/>
        </p:nvSpPr>
        <p:spPr>
          <a:xfrm>
            <a:off x="4482701" y="2417626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CD03EB3-F749-4531-B901-8D4EF2427DF8}"/>
              </a:ext>
            </a:extLst>
          </p:cNvPr>
          <p:cNvSpPr/>
          <p:nvPr/>
        </p:nvSpPr>
        <p:spPr>
          <a:xfrm>
            <a:off x="4465389" y="3548683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AD727A7D-1D1E-496E-935F-10DE8BED9C6A}"/>
              </a:ext>
            </a:extLst>
          </p:cNvPr>
          <p:cNvSpPr/>
          <p:nvPr/>
        </p:nvSpPr>
        <p:spPr>
          <a:xfrm>
            <a:off x="4465389" y="4679740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16C2D489-A65E-4074-BEDB-F325C9D1982A}"/>
              </a:ext>
            </a:extLst>
          </p:cNvPr>
          <p:cNvSpPr/>
          <p:nvPr/>
        </p:nvSpPr>
        <p:spPr>
          <a:xfrm>
            <a:off x="4465389" y="5810797"/>
            <a:ext cx="5392615" cy="95854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D5EB9-2A8F-4F89-8A1B-3039CE6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94" y="142389"/>
            <a:ext cx="10515600" cy="404814"/>
          </a:xfrm>
        </p:spPr>
        <p:txBody>
          <a:bodyPr>
            <a:normAutofit fontScale="90000"/>
          </a:bodyPr>
          <a:lstStyle/>
          <a:p>
            <a:r>
              <a:rPr lang="es-ES" u="sng" dirty="0">
                <a:solidFill>
                  <a:schemeClr val="bg1"/>
                </a:solidFill>
                <a:latin typeface="MADE Avenue PERSONAL USE" pitchFamily="50" charset="0"/>
              </a:rPr>
              <a:t>Componentes Principales</a:t>
            </a:r>
            <a:endParaRPr lang="es-AR" u="sng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8312165-1211-4C84-893A-72727828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60" y="1409003"/>
            <a:ext cx="749721" cy="7497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3802D0A-1E94-4433-BE39-057D2FF2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61" y="2544621"/>
            <a:ext cx="749722" cy="7497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FF4D4D0-599B-4E52-B692-998C8145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659" y="3653096"/>
            <a:ext cx="749721" cy="7497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F1219F7-71ED-4A5A-8DE5-B849E5ADC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540354" y="4701814"/>
            <a:ext cx="914400" cy="9144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7F51417-16EF-4822-B7DE-2314BF1D8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062" y="5969579"/>
            <a:ext cx="749721" cy="749721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E6CAA03A-74BB-4385-A164-68B339145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6212" y="1542142"/>
            <a:ext cx="4876800" cy="4876800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9BA2B6BE-8580-465E-9C7A-26A389605700}"/>
              </a:ext>
            </a:extLst>
          </p:cNvPr>
          <p:cNvSpPr txBox="1">
            <a:spLocks/>
          </p:cNvSpPr>
          <p:nvPr/>
        </p:nvSpPr>
        <p:spPr>
          <a:xfrm>
            <a:off x="5410482" y="1340874"/>
            <a:ext cx="106948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Batería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A6A9E870-DC07-4DAA-AA6E-541E98039F48}"/>
              </a:ext>
            </a:extLst>
          </p:cNvPr>
          <p:cNvSpPr txBox="1">
            <a:spLocks/>
          </p:cNvSpPr>
          <p:nvPr/>
        </p:nvSpPr>
        <p:spPr>
          <a:xfrm>
            <a:off x="5456069" y="2487173"/>
            <a:ext cx="106948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RAM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AB605CE7-D33B-418E-9055-157C3758D9D9}"/>
              </a:ext>
            </a:extLst>
          </p:cNvPr>
          <p:cNvSpPr txBox="1">
            <a:spLocks/>
          </p:cNvSpPr>
          <p:nvPr/>
        </p:nvSpPr>
        <p:spPr>
          <a:xfrm>
            <a:off x="5389453" y="3653096"/>
            <a:ext cx="199432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Almacenamiento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C63A53EA-E86E-429C-97F7-0E95E9234817}"/>
              </a:ext>
            </a:extLst>
          </p:cNvPr>
          <p:cNvSpPr txBox="1">
            <a:spLocks/>
          </p:cNvSpPr>
          <p:nvPr/>
        </p:nvSpPr>
        <p:spPr>
          <a:xfrm>
            <a:off x="5410482" y="4765345"/>
            <a:ext cx="2386669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Pantalla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6EAC3B6B-B434-4FE8-909A-0BA23DE6B3F8}"/>
              </a:ext>
            </a:extLst>
          </p:cNvPr>
          <p:cNvSpPr txBox="1">
            <a:spLocks/>
          </p:cNvSpPr>
          <p:nvPr/>
        </p:nvSpPr>
        <p:spPr>
          <a:xfrm>
            <a:off x="5456069" y="5931964"/>
            <a:ext cx="2386669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bg1"/>
                </a:solidFill>
                <a:latin typeface="MADE Avenue PERSONAL USE" pitchFamily="50" charset="0"/>
              </a:rPr>
              <a:t>Cámara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6367314C-B061-403D-B91A-4A9FE01D5425}"/>
              </a:ext>
            </a:extLst>
          </p:cNvPr>
          <p:cNvSpPr txBox="1">
            <a:spLocks/>
          </p:cNvSpPr>
          <p:nvPr/>
        </p:nvSpPr>
        <p:spPr>
          <a:xfrm>
            <a:off x="8534719" y="2495729"/>
            <a:ext cx="106948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4 GB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860512C5-062E-4819-B03C-499BA5664733}"/>
              </a:ext>
            </a:extLst>
          </p:cNvPr>
          <p:cNvSpPr txBox="1">
            <a:spLocks/>
          </p:cNvSpPr>
          <p:nvPr/>
        </p:nvSpPr>
        <p:spPr>
          <a:xfrm>
            <a:off x="8087539" y="1367418"/>
            <a:ext cx="151666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3000 mA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0888682D-E971-48BA-ACCD-A93372809EB4}"/>
              </a:ext>
            </a:extLst>
          </p:cNvPr>
          <p:cNvSpPr txBox="1">
            <a:spLocks/>
          </p:cNvSpPr>
          <p:nvPr/>
        </p:nvSpPr>
        <p:spPr>
          <a:xfrm>
            <a:off x="8041951" y="4752351"/>
            <a:ext cx="1562255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1280 x 720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EE234231-24A0-4C42-8E2A-CBF833DF5D03}"/>
              </a:ext>
            </a:extLst>
          </p:cNvPr>
          <p:cNvSpPr txBox="1">
            <a:spLocks/>
          </p:cNvSpPr>
          <p:nvPr/>
        </p:nvSpPr>
        <p:spPr>
          <a:xfrm>
            <a:off x="8087539" y="3624040"/>
            <a:ext cx="1516667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32-64 GB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0607FC93-5E80-40D1-8F73-62F94888D8A8}"/>
              </a:ext>
            </a:extLst>
          </p:cNvPr>
          <p:cNvSpPr txBox="1">
            <a:spLocks/>
          </p:cNvSpPr>
          <p:nvPr/>
        </p:nvSpPr>
        <p:spPr>
          <a:xfrm>
            <a:off x="8311662" y="5950771"/>
            <a:ext cx="1292543" cy="787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16 </a:t>
            </a:r>
            <a:r>
              <a:rPr lang="es-ES" sz="2400" dirty="0" err="1">
                <a:solidFill>
                  <a:schemeClr val="bg1"/>
                </a:solidFill>
                <a:latin typeface="MADE Avenue PERSONAL USE" pitchFamily="50" charset="0"/>
              </a:rPr>
              <a:t>Mpx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66" name="Rectangle 1">
            <a:extLst>
              <a:ext uri="{FF2B5EF4-FFF2-40B4-BE49-F238E27FC236}">
                <a16:creationId xmlns:a16="http://schemas.microsoft.com/office/drawing/2014/main" id="{EB5C7ED7-B0E1-4D99-8B03-586E90A1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FA1232C-C95D-4D42-8BEF-2A7FADE3D2BD}"/>
              </a:ext>
            </a:extLst>
          </p:cNvPr>
          <p:cNvSpPr txBox="1"/>
          <p:nvPr/>
        </p:nvSpPr>
        <p:spPr>
          <a:xfrm>
            <a:off x="1189894" y="547715"/>
            <a:ext cx="38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  <a:cs typeface="Times New Roman" panose="02020603050405020304" pitchFamily="18" charset="0"/>
              </a:rPr>
              <a:t>Medidas y valores promedios</a:t>
            </a:r>
            <a:endParaRPr lang="es-AR" dirty="0">
              <a:solidFill>
                <a:schemeClr val="bg1"/>
              </a:solidFill>
              <a:latin typeface="MADE Avenue PERSONAL USE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4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7705AF-480F-4D61-BDC8-38415D7CE98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0CAA2F-9C71-4DDC-8C0A-2E0D7A6749DF}"/>
              </a:ext>
            </a:extLst>
          </p:cNvPr>
          <p:cNvSpPr txBox="1"/>
          <p:nvPr/>
        </p:nvSpPr>
        <p:spPr>
          <a:xfrm>
            <a:off x="650240" y="665964"/>
            <a:ext cx="4756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bg1"/>
                </a:solidFill>
                <a:latin typeface="MADE Avenue PERSONAL USE" pitchFamily="50" charset="0"/>
              </a:rPr>
              <a:t>Sistemas Operativos</a:t>
            </a:r>
            <a:endParaRPr lang="es-AR" sz="40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D7A32D-F3DC-4A3B-8479-6B2F0F27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04" y="2730495"/>
            <a:ext cx="971829" cy="9718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634F7E-0567-4C58-82BF-50EC37EF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2562358"/>
            <a:ext cx="1308101" cy="13081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2C619FF-56E8-404F-AF0F-98AD19CB472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7198006" y="2698744"/>
            <a:ext cx="1016279" cy="101627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A10534-0FBC-439D-B025-2D7531194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700" y="2730495"/>
            <a:ext cx="1016279" cy="101627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58149A6-1723-4A98-A7FB-EA8A17B1D347}"/>
              </a:ext>
            </a:extLst>
          </p:cNvPr>
          <p:cNvSpPr txBox="1"/>
          <p:nvPr/>
        </p:nvSpPr>
        <p:spPr>
          <a:xfrm>
            <a:off x="846249" y="4053116"/>
            <a:ext cx="130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ADE Avenue PERSONAL USE" pitchFamily="50" charset="0"/>
              </a:rPr>
              <a:t>2612</a:t>
            </a:r>
            <a:endParaRPr lang="es-AR" sz="2800" b="1" dirty="0">
              <a:solidFill>
                <a:schemeClr val="accent4">
                  <a:lumMod val="60000"/>
                  <a:lumOff val="40000"/>
                </a:schemeClr>
              </a:solidFill>
              <a:latin typeface="MADE Avenue PERSONAL USE" pitchFamily="50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0D7DEE-ECEB-4061-9E7D-DAC59E5C798B}"/>
              </a:ext>
            </a:extLst>
          </p:cNvPr>
          <p:cNvSpPr txBox="1"/>
          <p:nvPr/>
        </p:nvSpPr>
        <p:spPr>
          <a:xfrm>
            <a:off x="3790668" y="4053116"/>
            <a:ext cx="130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ADE Avenue PERSONAL USE" pitchFamily="50" charset="0"/>
              </a:rPr>
              <a:t>149</a:t>
            </a:r>
            <a:endParaRPr lang="es-AR" sz="2800" b="1" dirty="0">
              <a:solidFill>
                <a:schemeClr val="accent4">
                  <a:lumMod val="60000"/>
                  <a:lumOff val="40000"/>
                </a:schemeClr>
              </a:solidFill>
              <a:latin typeface="MADE Avenue PERSONAL USE" pitchFamily="50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E9EBAE3-3F17-486D-9351-23C62C199EC0}"/>
              </a:ext>
            </a:extLst>
          </p:cNvPr>
          <p:cNvSpPr txBox="1"/>
          <p:nvPr/>
        </p:nvSpPr>
        <p:spPr>
          <a:xfrm>
            <a:off x="7052095" y="4053116"/>
            <a:ext cx="130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ADE Avenue PERSONAL USE" pitchFamily="50" charset="0"/>
              </a:rPr>
              <a:t>27</a:t>
            </a:r>
            <a:endParaRPr lang="es-AR" sz="2800" b="1" dirty="0">
              <a:solidFill>
                <a:schemeClr val="accent4">
                  <a:lumMod val="60000"/>
                  <a:lumOff val="40000"/>
                </a:schemeClr>
              </a:solidFill>
              <a:latin typeface="MADE Avenue PERSONAL USE" pitchFamily="50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1242281-54BC-4E94-8AEA-8FED662F8C55}"/>
              </a:ext>
            </a:extLst>
          </p:cNvPr>
          <p:cNvSpPr txBox="1"/>
          <p:nvPr/>
        </p:nvSpPr>
        <p:spPr>
          <a:xfrm>
            <a:off x="9772789" y="4055125"/>
            <a:ext cx="130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MADE Avenue PERSONAL USE" pitchFamily="50" charset="0"/>
              </a:rPr>
              <a:t>11</a:t>
            </a:r>
            <a:endParaRPr lang="es-AR" sz="2800" b="1" dirty="0">
              <a:solidFill>
                <a:schemeClr val="accent4">
                  <a:lumMod val="60000"/>
                  <a:lumOff val="40000"/>
                </a:schemeClr>
              </a:solidFill>
              <a:latin typeface="MADE Avenue PERSONAL USE" pitchFamily="50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5784C6-52B3-4A76-902C-AE3920ACFBB6}"/>
              </a:ext>
            </a:extLst>
          </p:cNvPr>
          <p:cNvSpPr txBox="1"/>
          <p:nvPr/>
        </p:nvSpPr>
        <p:spPr>
          <a:xfrm>
            <a:off x="846249" y="482231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Android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64BD558-2A28-4D86-92CF-DA42EC5EABEC}"/>
              </a:ext>
            </a:extLst>
          </p:cNvPr>
          <p:cNvSpPr txBox="1"/>
          <p:nvPr/>
        </p:nvSpPr>
        <p:spPr>
          <a:xfrm>
            <a:off x="3790668" y="482231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Windows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B57379C-65C6-4281-B784-DE083961E188}"/>
              </a:ext>
            </a:extLst>
          </p:cNvPr>
          <p:cNvSpPr txBox="1"/>
          <p:nvPr/>
        </p:nvSpPr>
        <p:spPr>
          <a:xfrm>
            <a:off x="7052095" y="482231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IOS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7BF1D4-C4F0-461A-86E1-E1469F05FC3C}"/>
              </a:ext>
            </a:extLst>
          </p:cNvPr>
          <p:cNvSpPr txBox="1"/>
          <p:nvPr/>
        </p:nvSpPr>
        <p:spPr>
          <a:xfrm>
            <a:off x="9772789" y="4824327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BlackBerry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7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E48587-50B4-431B-9657-39E121B339CE}"/>
              </a:ext>
            </a:extLst>
          </p:cNvPr>
          <p:cNvSpPr/>
          <p:nvPr/>
        </p:nvSpPr>
        <p:spPr>
          <a:xfrm>
            <a:off x="1069708" y="0"/>
            <a:ext cx="11122292" cy="685799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Augustus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786466-1E3D-424C-BDD6-ACA75F41AB1E}"/>
              </a:ext>
            </a:extLst>
          </p:cNvPr>
          <p:cNvSpPr/>
          <p:nvPr/>
        </p:nvSpPr>
        <p:spPr>
          <a:xfrm>
            <a:off x="0" y="0"/>
            <a:ext cx="1103086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605EF-4F9C-4EB2-A437-1750816E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31" y="246184"/>
            <a:ext cx="9392529" cy="1325563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MADE Avenue PERSONAL USE" pitchFamily="50" charset="0"/>
              </a:rPr>
              <a:t>Empresas con mayor aporte en datos</a:t>
            </a:r>
            <a:endParaRPr lang="es-AR" u="sng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938A243-8B8C-41B8-B1BA-43612FFE9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80746"/>
              </p:ext>
            </p:extLst>
          </p:nvPr>
        </p:nvGraphicFramePr>
        <p:xfrm>
          <a:off x="1337777" y="1571747"/>
          <a:ext cx="628440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756">
                  <a:extLst>
                    <a:ext uri="{9D8B030D-6E8A-4147-A177-3AD203B41FA5}">
                      <a16:colId xmlns:a16="http://schemas.microsoft.com/office/drawing/2014/main" val="942097643"/>
                    </a:ext>
                  </a:extLst>
                </a:gridCol>
                <a:gridCol w="1296756">
                  <a:extLst>
                    <a:ext uri="{9D8B030D-6E8A-4147-A177-3AD203B41FA5}">
                      <a16:colId xmlns:a16="http://schemas.microsoft.com/office/drawing/2014/main" val="1347966410"/>
                    </a:ext>
                  </a:extLst>
                </a:gridCol>
                <a:gridCol w="1779300">
                  <a:extLst>
                    <a:ext uri="{9D8B030D-6E8A-4147-A177-3AD203B41FA5}">
                      <a16:colId xmlns:a16="http://schemas.microsoft.com/office/drawing/2014/main" val="2240458297"/>
                    </a:ext>
                  </a:extLst>
                </a:gridCol>
                <a:gridCol w="1911597">
                  <a:extLst>
                    <a:ext uri="{9D8B030D-6E8A-4147-A177-3AD203B41FA5}">
                      <a16:colId xmlns:a16="http://schemas.microsoft.com/office/drawing/2014/main" val="21039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Empresa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/>
                        <a:t>Componente Destacable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0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Samsung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9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Batería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8200 mA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7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BLU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128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1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HTC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3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Motorola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6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Micromax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PROMEDIO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PROMEDIO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0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Huawei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512 GB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ZTE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Cámara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 </a:t>
                      </a:r>
                      <a:r>
                        <a:rPr lang="es-A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Mpx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4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Xiaomi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Pantalla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3200x1440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1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Sony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Almacenamiento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512 GB + Ext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356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CE8661B6-6D8D-42AD-BDB0-3A90421CFEC0}"/>
              </a:ext>
            </a:extLst>
          </p:cNvPr>
          <p:cNvSpPr txBox="1"/>
          <p:nvPr/>
        </p:nvSpPr>
        <p:spPr>
          <a:xfrm>
            <a:off x="3135086" y="9026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0E5BB76-2953-43BA-BD02-94291A06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276" y="1272009"/>
            <a:ext cx="1385765" cy="138576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B2E6E8-A2D7-4819-A8EC-78E972E9B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763" y="2247466"/>
            <a:ext cx="820615" cy="8206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21B5DFE-5D90-4821-B00B-60ACDC29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309" y="3197701"/>
            <a:ext cx="827331" cy="82733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A2A6648-D960-4000-AE1C-0AD27BE11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5925" y="3924790"/>
            <a:ext cx="716453" cy="71645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351ECF8-26E6-47CF-B471-F1305CF05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613" y="4770102"/>
            <a:ext cx="880885" cy="88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5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073FFA-C6F0-470D-A444-9DA77B6F3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9E8A81-856C-4E6C-AA96-E9CB3545C493}"/>
              </a:ext>
            </a:extLst>
          </p:cNvPr>
          <p:cNvSpPr txBox="1"/>
          <p:nvPr/>
        </p:nvSpPr>
        <p:spPr>
          <a:xfrm>
            <a:off x="304797" y="2623531"/>
            <a:ext cx="10351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latin typeface="MADE Avenue PERSONAL USE" pitchFamily="50" charset="0"/>
              </a:rPr>
              <a:t>Relaciones entre componentes</a:t>
            </a:r>
            <a:endParaRPr lang="es-AR" sz="6000" dirty="0">
              <a:latin typeface="MADE Avenue PERSONAL USE" pitchFamily="50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A32E81-E5F6-4174-9D9E-23EDECE4AEE1}"/>
              </a:ext>
            </a:extLst>
          </p:cNvPr>
          <p:cNvSpPr txBox="1"/>
          <p:nvPr/>
        </p:nvSpPr>
        <p:spPr>
          <a:xfrm>
            <a:off x="4929552" y="3533686"/>
            <a:ext cx="386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MADE Avenue PERSONAL USE" pitchFamily="50" charset="0"/>
              </a:rPr>
              <a:t>Observaciones y conclusiones</a:t>
            </a:r>
            <a:endParaRPr lang="es-AR" sz="2400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3EB642A-1895-42F2-9A8A-4DE704CE78DE}"/>
              </a:ext>
            </a:extLst>
          </p:cNvPr>
          <p:cNvSpPr/>
          <p:nvPr/>
        </p:nvSpPr>
        <p:spPr>
          <a:xfrm>
            <a:off x="7303477" y="0"/>
            <a:ext cx="3247292" cy="6858000"/>
          </a:xfrm>
          <a:custGeom>
            <a:avLst/>
            <a:gdLst>
              <a:gd name="connsiteX0" fmla="*/ 0 w 654318"/>
              <a:gd name="connsiteY0" fmla="*/ 0 h 6881446"/>
              <a:gd name="connsiteX1" fmla="*/ 23446 w 654318"/>
              <a:gd name="connsiteY1" fmla="*/ 6881446 h 688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18" h="6881446">
                <a:moveTo>
                  <a:pt x="0" y="0"/>
                </a:moveTo>
                <a:cubicBezTo>
                  <a:pt x="562707" y="3388946"/>
                  <a:pt x="1125415" y="6777892"/>
                  <a:pt x="23446" y="6881446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06C6285-B915-4C52-BDD4-AE74806FA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429" y="2623531"/>
            <a:ext cx="1276774" cy="12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418BAAA-7D93-4933-84D5-74A90C943B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8FB8DC-7F0A-4002-A9E1-DBEF4E20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7" y="316523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Correlación Lineal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444BB58-4000-40E5-A562-0A322BFDEFF9}"/>
              </a:ext>
            </a:extLst>
          </p:cNvPr>
          <p:cNvSpPr txBox="1">
            <a:spLocks/>
          </p:cNvSpPr>
          <p:nvPr/>
        </p:nvSpPr>
        <p:spPr>
          <a:xfrm>
            <a:off x="1189893" y="1162294"/>
            <a:ext cx="1724757" cy="373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MADE Avenue PERSONAL USE" pitchFamily="50" charset="0"/>
              </a:rPr>
              <a:t>Mapa de calor</a:t>
            </a:r>
            <a:endParaRPr lang="es-AR" dirty="0">
              <a:latin typeface="MADE Avenue PERSONAL USE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4924113-0669-480F-9D03-5756788A9CF5}"/>
              </a:ext>
            </a:extLst>
          </p:cNvPr>
          <p:cNvSpPr txBox="1"/>
          <p:nvPr/>
        </p:nvSpPr>
        <p:spPr>
          <a:xfrm>
            <a:off x="7166319" y="1739863"/>
            <a:ext cx="393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relación más </a:t>
            </a:r>
            <a:r>
              <a:rPr lang="es-ES" dirty="0">
                <a:solidFill>
                  <a:srgbClr val="FFC000"/>
                </a:solidFill>
              </a:rPr>
              <a:t>notable</a:t>
            </a:r>
            <a:r>
              <a:rPr lang="es-ES" dirty="0"/>
              <a:t> y </a:t>
            </a:r>
            <a:r>
              <a:rPr lang="es-ES" dirty="0">
                <a:solidFill>
                  <a:srgbClr val="FFC000"/>
                </a:solidFill>
              </a:rPr>
              <a:t>directa</a:t>
            </a:r>
            <a:r>
              <a:rPr lang="es-ES" dirty="0"/>
              <a:t> que se detecta es la siguiente</a:t>
            </a:r>
            <a:endParaRPr lang="es-AR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789F7FD-CEA0-4327-BE21-70D9EA3E0D7B}"/>
              </a:ext>
            </a:extLst>
          </p:cNvPr>
          <p:cNvSpPr/>
          <p:nvPr/>
        </p:nvSpPr>
        <p:spPr>
          <a:xfrm>
            <a:off x="6766560" y="2678472"/>
            <a:ext cx="4869180" cy="43113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MADE Avenue PERSONAL USE" pitchFamily="50" charset="0"/>
              </a:rPr>
              <a:t>Batería X Pantalla   || </a:t>
            </a:r>
            <a:r>
              <a:rPr lang="es-ES" dirty="0">
                <a:solidFill>
                  <a:srgbClr val="FFC000"/>
                </a:solidFill>
                <a:latin typeface="MADE Avenue PERSONAL USE" pitchFamily="50" charset="0"/>
              </a:rPr>
              <a:t>0.84</a:t>
            </a:r>
            <a:r>
              <a:rPr lang="es-ES" dirty="0">
                <a:latin typeface="MADE Avenue PERSONAL USE" pitchFamily="50" charset="0"/>
              </a:rPr>
              <a:t> ||</a:t>
            </a:r>
            <a:endParaRPr lang="es-AR" dirty="0">
              <a:latin typeface="MADE Avenue PERSONAL USE" pitchFamily="50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2CF6BF-293C-892B-E953-16E451B3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0" y="1535723"/>
            <a:ext cx="61245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8">
            <a:extLst>
              <a:ext uri="{FF2B5EF4-FFF2-40B4-BE49-F238E27FC236}">
                <a16:creationId xmlns:a16="http://schemas.microsoft.com/office/drawing/2014/main" id="{209120A2-253C-B1BB-2010-B06402744FA8}"/>
              </a:ext>
            </a:extLst>
          </p:cNvPr>
          <p:cNvSpPr/>
          <p:nvPr/>
        </p:nvSpPr>
        <p:spPr>
          <a:xfrm>
            <a:off x="6766560" y="3231292"/>
            <a:ext cx="4869180" cy="43113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MADE Avenue PERSONAL USE" pitchFamily="50" charset="0"/>
              </a:rPr>
              <a:t>Cámara Frontal X Cámara Trasera|| </a:t>
            </a:r>
            <a:r>
              <a:rPr lang="es-ES" dirty="0">
                <a:solidFill>
                  <a:srgbClr val="FFC000"/>
                </a:solidFill>
                <a:latin typeface="MADE Avenue PERSONAL USE" pitchFamily="50" charset="0"/>
              </a:rPr>
              <a:t>0.72</a:t>
            </a:r>
            <a:r>
              <a:rPr lang="es-ES" dirty="0">
                <a:latin typeface="MADE Avenue PERSONAL USE" pitchFamily="50" charset="0"/>
              </a:rPr>
              <a:t> ||</a:t>
            </a:r>
            <a:endParaRPr lang="es-AR" dirty="0">
              <a:latin typeface="MADE Avenue PERSONAL US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81E3FC3-267C-4752-A20A-39BA2D87A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322635-8145-4115-969A-599D8BD32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" t="7771" r="1512" b="6202"/>
          <a:stretch/>
        </p:blipFill>
        <p:spPr>
          <a:xfrm>
            <a:off x="1371600" y="2028824"/>
            <a:ext cx="5572126" cy="3743325"/>
          </a:xfrm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DDD8556-BCA9-47B3-BCE9-57BD3932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7" y="316523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MADE Avenue PERSONAL USE" pitchFamily="50" charset="0"/>
              </a:rPr>
              <a:t>Batería x Pantalla</a:t>
            </a:r>
            <a:endParaRPr lang="es-AR" dirty="0">
              <a:solidFill>
                <a:schemeClr val="bg1"/>
              </a:solidFill>
              <a:latin typeface="MADE Avenue PERSONAL USE" pitchFamily="50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93693F-4281-4B49-AA6B-1D86117471AB}"/>
              </a:ext>
            </a:extLst>
          </p:cNvPr>
          <p:cNvSpPr txBox="1">
            <a:spLocks/>
          </p:cNvSpPr>
          <p:nvPr/>
        </p:nvSpPr>
        <p:spPr>
          <a:xfrm>
            <a:off x="1189893" y="1162294"/>
            <a:ext cx="2839182" cy="373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MADE Avenue PERSONAL USE" pitchFamily="50" charset="0"/>
              </a:rPr>
              <a:t>Regresión Lineal</a:t>
            </a:r>
            <a:endParaRPr lang="es-AR" dirty="0">
              <a:latin typeface="MADE Avenue PERSONAL USE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4E6884-7966-4FC8-AAC0-BB4ED5C52573}"/>
              </a:ext>
            </a:extLst>
          </p:cNvPr>
          <p:cNvSpPr txBox="1"/>
          <p:nvPr/>
        </p:nvSpPr>
        <p:spPr>
          <a:xfrm>
            <a:off x="3558541" y="5772149"/>
            <a:ext cx="165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Batería mA</a:t>
            </a:r>
            <a:endParaRPr lang="es-AR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762319-6686-4423-8F95-0E1CDD5D266D}"/>
              </a:ext>
            </a:extLst>
          </p:cNvPr>
          <p:cNvSpPr txBox="1"/>
          <p:nvPr/>
        </p:nvSpPr>
        <p:spPr>
          <a:xfrm>
            <a:off x="425548" y="3429000"/>
            <a:ext cx="94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Pantalla pulgadas</a:t>
            </a:r>
            <a:endParaRPr lang="es-AR" sz="1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40B16E-EEB4-4DC3-A295-542C232A0807}"/>
              </a:ext>
            </a:extLst>
          </p:cNvPr>
          <p:cNvSpPr txBox="1"/>
          <p:nvPr/>
        </p:nvSpPr>
        <p:spPr>
          <a:xfrm>
            <a:off x="7043738" y="2244059"/>
            <a:ext cx="4761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Con el grafico presentado, se puede visualizar claramente la tendencia de aumentar la capacidad de la batería del dispositivo a medida que aumenta el tamaño del </a:t>
            </a:r>
            <a:r>
              <a:rPr lang="es-AR" dirty="0" err="1">
                <a:solidFill>
                  <a:schemeClr val="bg1"/>
                </a:solidFill>
              </a:rPr>
              <a:t>display</a:t>
            </a:r>
            <a:r>
              <a:rPr lang="es-AR" dirty="0">
                <a:solidFill>
                  <a:schemeClr val="bg1"/>
                </a:solidFill>
              </a:rPr>
              <a:t>/pantalla del dispositivo.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401F57-4A28-48EF-B1DA-217BC320C4A5}"/>
              </a:ext>
            </a:extLst>
          </p:cNvPr>
          <p:cNvSpPr txBox="1"/>
          <p:nvPr/>
        </p:nvSpPr>
        <p:spPr>
          <a:xfrm>
            <a:off x="7043738" y="4013775"/>
            <a:ext cx="5148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</a:t>
            </a:r>
            <a:r>
              <a:rPr lang="es-AR" dirty="0">
                <a:solidFill>
                  <a:schemeClr val="bg1"/>
                </a:solidFill>
              </a:rPr>
              <a:t> mayor cantidad de pixeles presente el dispositivo, mayor consumo tendrá para mantener iluminado los mismos, a su vez la constante comunicación e intercambios de datos de los dispositivos, producen un gasto en segundo plano sobre la batería.</a:t>
            </a:r>
          </a:p>
        </p:txBody>
      </p:sp>
    </p:spTree>
    <p:extLst>
      <p:ext uri="{BB962C8B-B14F-4D97-AF65-F5344CB8AC3E}">
        <p14:creationId xmlns:p14="http://schemas.microsoft.com/office/powerpoint/2010/main" val="296689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458</Words>
  <Application>Microsoft Office PowerPoint</Application>
  <PresentationFormat>Widescreen</PresentationFormat>
  <Paragraphs>145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Augustus</vt:lpstr>
      <vt:lpstr>Calibri</vt:lpstr>
      <vt:lpstr>Calibri Light</vt:lpstr>
      <vt:lpstr>Estrangelo Edessa</vt:lpstr>
      <vt:lpstr>MADE Avenue PERSONAL USE</vt:lpstr>
      <vt:lpstr>Times New Roman</vt:lpstr>
      <vt:lpstr>Tema de Office</vt:lpstr>
      <vt:lpstr>Teléfonos</vt:lpstr>
      <vt:lpstr>Objetivos del Proyecto</vt:lpstr>
      <vt:lpstr>Información General</vt:lpstr>
      <vt:lpstr>Componentes Principales</vt:lpstr>
      <vt:lpstr>PowerPoint Presentation</vt:lpstr>
      <vt:lpstr>Empresas con mayor aporte en datos</vt:lpstr>
      <vt:lpstr>PowerPoint Presentation</vt:lpstr>
      <vt:lpstr>Correlación Lineal</vt:lpstr>
      <vt:lpstr>Batería x Pantalla</vt:lpstr>
      <vt:lpstr>Cámara Frontal vs Cámara Trasera</vt:lpstr>
      <vt:lpstr>Búsqueda de Celulares con capacidades similares</vt:lpstr>
      <vt:lpstr>Categorías Encontradas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Teléfonos  Móviles</dc:title>
  <dc:creator>Marcos Righes</dc:creator>
  <cp:lastModifiedBy>Marcos Righes</cp:lastModifiedBy>
  <cp:revision>93</cp:revision>
  <dcterms:created xsi:type="dcterms:W3CDTF">2023-02-08T12:27:12Z</dcterms:created>
  <dcterms:modified xsi:type="dcterms:W3CDTF">2023-08-05T18:42:16Z</dcterms:modified>
</cp:coreProperties>
</file>