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5FB-8FF2-C74C-AEA7-5C353815E923}" type="datetimeFigureOut">
              <a:rPr lang="en-US" smtClean="0"/>
              <a:t>02.01.13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7ED2-4FD6-D448-A3D0-01C38E8B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5FB-8FF2-C74C-AEA7-5C353815E923}" type="datetimeFigureOut">
              <a:rPr lang="en-US" smtClean="0"/>
              <a:t>02.01.13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7ED2-4FD6-D448-A3D0-01C38E8B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1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5FB-8FF2-C74C-AEA7-5C353815E923}" type="datetimeFigureOut">
              <a:rPr lang="en-US" smtClean="0"/>
              <a:t>02.01.13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7ED2-4FD6-D448-A3D0-01C38E8B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5FB-8FF2-C74C-AEA7-5C353815E923}" type="datetimeFigureOut">
              <a:rPr lang="en-US" smtClean="0"/>
              <a:t>02.01.13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7ED2-4FD6-D448-A3D0-01C38E8B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4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5FB-8FF2-C74C-AEA7-5C353815E923}" type="datetimeFigureOut">
              <a:rPr lang="en-US" smtClean="0"/>
              <a:t>02.01.13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7ED2-4FD6-D448-A3D0-01C38E8B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3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5FB-8FF2-C74C-AEA7-5C353815E923}" type="datetimeFigureOut">
              <a:rPr lang="en-US" smtClean="0"/>
              <a:t>02.01.13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7ED2-4FD6-D448-A3D0-01C38E8B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8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5FB-8FF2-C74C-AEA7-5C353815E923}" type="datetimeFigureOut">
              <a:rPr lang="en-US" smtClean="0"/>
              <a:t>02.01.13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7ED2-4FD6-D448-A3D0-01C38E8B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5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5FB-8FF2-C74C-AEA7-5C353815E923}" type="datetimeFigureOut">
              <a:rPr lang="en-US" smtClean="0"/>
              <a:t>02.01.13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7ED2-4FD6-D448-A3D0-01C38E8B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8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5FB-8FF2-C74C-AEA7-5C353815E923}" type="datetimeFigureOut">
              <a:rPr lang="en-US" smtClean="0"/>
              <a:t>02.01.13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7ED2-4FD6-D448-A3D0-01C38E8B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7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5FB-8FF2-C74C-AEA7-5C353815E923}" type="datetimeFigureOut">
              <a:rPr lang="en-US" smtClean="0"/>
              <a:t>02.01.13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7ED2-4FD6-D448-A3D0-01C38E8B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1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5FB-8FF2-C74C-AEA7-5C353815E923}" type="datetimeFigureOut">
              <a:rPr lang="en-US" smtClean="0"/>
              <a:t>02.01.13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17ED2-4FD6-D448-A3D0-01C38E8B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A5FB-8FF2-C74C-AEA7-5C353815E923}" type="datetimeFigureOut">
              <a:rPr lang="en-US" smtClean="0"/>
              <a:t>02.01.13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17ED2-4FD6-D448-A3D0-01C38E8B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3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1463055" y="3206390"/>
            <a:ext cx="6240519" cy="13922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463055" y="4787533"/>
            <a:ext cx="6240519" cy="13699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463055" y="1606458"/>
            <a:ext cx="6240519" cy="13654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2993559" y="3447952"/>
            <a:ext cx="3657100" cy="696205"/>
          </a:xfrm>
          <a:custGeom>
            <a:avLst/>
            <a:gdLst>
              <a:gd name="connsiteX0" fmla="*/ 0 w 5593258"/>
              <a:gd name="connsiteY0" fmla="*/ 683815 h 696026"/>
              <a:gd name="connsiteX1" fmla="*/ 2686717 w 5593258"/>
              <a:gd name="connsiteY1" fmla="*/ 696026 h 696026"/>
              <a:gd name="connsiteX2" fmla="*/ 2686717 w 5593258"/>
              <a:gd name="connsiteY2" fmla="*/ 0 h 696026"/>
              <a:gd name="connsiteX3" fmla="*/ 5593258 w 5593258"/>
              <a:gd name="connsiteY3" fmla="*/ 0 h 696026"/>
              <a:gd name="connsiteX0" fmla="*/ 0 w 4607140"/>
              <a:gd name="connsiteY0" fmla="*/ 683815 h 696026"/>
              <a:gd name="connsiteX1" fmla="*/ 1700599 w 4607140"/>
              <a:gd name="connsiteY1" fmla="*/ 696026 h 696026"/>
              <a:gd name="connsiteX2" fmla="*/ 1700599 w 4607140"/>
              <a:gd name="connsiteY2" fmla="*/ 0 h 696026"/>
              <a:gd name="connsiteX3" fmla="*/ 4607140 w 4607140"/>
              <a:gd name="connsiteY3" fmla="*/ 0 h 696026"/>
              <a:gd name="connsiteX0" fmla="*/ 0 w 3650905"/>
              <a:gd name="connsiteY0" fmla="*/ 683815 h 696026"/>
              <a:gd name="connsiteX1" fmla="*/ 1700599 w 3650905"/>
              <a:gd name="connsiteY1" fmla="*/ 696026 h 696026"/>
              <a:gd name="connsiteX2" fmla="*/ 1700599 w 3650905"/>
              <a:gd name="connsiteY2" fmla="*/ 0 h 696026"/>
              <a:gd name="connsiteX3" fmla="*/ 3650905 w 3650905"/>
              <a:gd name="connsiteY3" fmla="*/ 0 h 696026"/>
              <a:gd name="connsiteX0" fmla="*/ 0 w 3657100"/>
              <a:gd name="connsiteY0" fmla="*/ 708596 h 708596"/>
              <a:gd name="connsiteX1" fmla="*/ 1706794 w 3657100"/>
              <a:gd name="connsiteY1" fmla="*/ 696026 h 708596"/>
              <a:gd name="connsiteX2" fmla="*/ 1706794 w 3657100"/>
              <a:gd name="connsiteY2" fmla="*/ 0 h 708596"/>
              <a:gd name="connsiteX3" fmla="*/ 3657100 w 3657100"/>
              <a:gd name="connsiteY3" fmla="*/ 0 h 708596"/>
              <a:gd name="connsiteX0" fmla="*/ 0 w 3657100"/>
              <a:gd name="connsiteY0" fmla="*/ 696205 h 696205"/>
              <a:gd name="connsiteX1" fmla="*/ 1706794 w 3657100"/>
              <a:gd name="connsiteY1" fmla="*/ 696026 h 696205"/>
              <a:gd name="connsiteX2" fmla="*/ 1706794 w 3657100"/>
              <a:gd name="connsiteY2" fmla="*/ 0 h 696205"/>
              <a:gd name="connsiteX3" fmla="*/ 3657100 w 3657100"/>
              <a:gd name="connsiteY3" fmla="*/ 0 h 69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100" h="696205">
                <a:moveTo>
                  <a:pt x="0" y="696205"/>
                </a:moveTo>
                <a:lnTo>
                  <a:pt x="1706794" y="696026"/>
                </a:lnTo>
                <a:lnTo>
                  <a:pt x="1706794" y="0"/>
                </a:lnTo>
                <a:lnTo>
                  <a:pt x="3657100" y="0"/>
                </a:lnTo>
              </a:path>
            </a:pathLst>
          </a:custGeom>
          <a:ln w="12700" cmpd="sng">
            <a:solidFill>
              <a:srgbClr val="000000"/>
            </a:solidFill>
            <a:prstDash val="sys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18498" y="256915"/>
            <a:ext cx="1849568" cy="1124818"/>
            <a:chOff x="218498" y="256915"/>
            <a:chExt cx="1849568" cy="1124818"/>
          </a:xfrm>
        </p:grpSpPr>
        <p:sp>
          <p:nvSpPr>
            <p:cNvPr id="7" name="Left-Up Arrow 6"/>
            <p:cNvSpPr/>
            <p:nvPr/>
          </p:nvSpPr>
          <p:spPr>
            <a:xfrm flipH="1">
              <a:off x="467544" y="620688"/>
              <a:ext cx="720080" cy="720080"/>
            </a:xfrm>
            <a:prstGeom prst="leftUpArrow">
              <a:avLst>
                <a:gd name="adj1" fmla="val 12358"/>
                <a:gd name="adj2" fmla="val 16572"/>
                <a:gd name="adj3" fmla="val 25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18855" y="1012401"/>
              <a:ext cx="849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Z [111]</a:t>
              </a:r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18498" y="256915"/>
              <a:ext cx="841885" cy="369332"/>
              <a:chOff x="218498" y="256915"/>
              <a:chExt cx="841885" cy="36933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8498" y="256915"/>
                <a:ext cx="841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X [112]</a:t>
                </a:r>
                <a:endParaRPr lang="en-US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766314" y="335218"/>
                <a:ext cx="144016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616159" y="767089"/>
            <a:ext cx="1988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Non-singular core width: </a:t>
            </a:r>
          </a:p>
          <a:p>
            <a:pPr algn="ctr"/>
            <a:r>
              <a:rPr lang="en-US" sz="1400" dirty="0" smtClean="0"/>
              <a:t>a = </a:t>
            </a:r>
            <a:r>
              <a:rPr lang="en-US" sz="1400" dirty="0" smtClean="0"/>
              <a:t>0.5*b </a:t>
            </a:r>
            <a:r>
              <a:rPr lang="en-US" sz="1400" dirty="0" smtClean="0"/>
              <a:t>= 1.4 A</a:t>
            </a:r>
            <a:endParaRPr lang="en-US" sz="1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971068" y="1857028"/>
            <a:ext cx="5482556" cy="807703"/>
            <a:chOff x="2025976" y="1206400"/>
            <a:chExt cx="5482556" cy="807703"/>
          </a:xfrm>
        </p:grpSpPr>
        <p:sp>
          <p:nvSpPr>
            <p:cNvPr id="21" name="Freeform 20"/>
            <p:cNvSpPr/>
            <p:nvPr/>
          </p:nvSpPr>
          <p:spPr>
            <a:xfrm>
              <a:off x="2937032" y="1262238"/>
              <a:ext cx="3657100" cy="696205"/>
            </a:xfrm>
            <a:custGeom>
              <a:avLst/>
              <a:gdLst>
                <a:gd name="connsiteX0" fmla="*/ 0 w 5593258"/>
                <a:gd name="connsiteY0" fmla="*/ 683815 h 696026"/>
                <a:gd name="connsiteX1" fmla="*/ 2686717 w 5593258"/>
                <a:gd name="connsiteY1" fmla="*/ 696026 h 696026"/>
                <a:gd name="connsiteX2" fmla="*/ 2686717 w 5593258"/>
                <a:gd name="connsiteY2" fmla="*/ 0 h 696026"/>
                <a:gd name="connsiteX3" fmla="*/ 5593258 w 5593258"/>
                <a:gd name="connsiteY3" fmla="*/ 0 h 696026"/>
                <a:gd name="connsiteX0" fmla="*/ 0 w 4607140"/>
                <a:gd name="connsiteY0" fmla="*/ 683815 h 696026"/>
                <a:gd name="connsiteX1" fmla="*/ 1700599 w 4607140"/>
                <a:gd name="connsiteY1" fmla="*/ 696026 h 696026"/>
                <a:gd name="connsiteX2" fmla="*/ 1700599 w 4607140"/>
                <a:gd name="connsiteY2" fmla="*/ 0 h 696026"/>
                <a:gd name="connsiteX3" fmla="*/ 4607140 w 4607140"/>
                <a:gd name="connsiteY3" fmla="*/ 0 h 696026"/>
                <a:gd name="connsiteX0" fmla="*/ 0 w 3650905"/>
                <a:gd name="connsiteY0" fmla="*/ 683815 h 696026"/>
                <a:gd name="connsiteX1" fmla="*/ 1700599 w 3650905"/>
                <a:gd name="connsiteY1" fmla="*/ 696026 h 696026"/>
                <a:gd name="connsiteX2" fmla="*/ 1700599 w 3650905"/>
                <a:gd name="connsiteY2" fmla="*/ 0 h 696026"/>
                <a:gd name="connsiteX3" fmla="*/ 3650905 w 3650905"/>
                <a:gd name="connsiteY3" fmla="*/ 0 h 696026"/>
                <a:gd name="connsiteX0" fmla="*/ 0 w 3657100"/>
                <a:gd name="connsiteY0" fmla="*/ 708596 h 708596"/>
                <a:gd name="connsiteX1" fmla="*/ 1706794 w 3657100"/>
                <a:gd name="connsiteY1" fmla="*/ 696026 h 708596"/>
                <a:gd name="connsiteX2" fmla="*/ 1706794 w 3657100"/>
                <a:gd name="connsiteY2" fmla="*/ 0 h 708596"/>
                <a:gd name="connsiteX3" fmla="*/ 3657100 w 3657100"/>
                <a:gd name="connsiteY3" fmla="*/ 0 h 708596"/>
                <a:gd name="connsiteX0" fmla="*/ 0 w 3657100"/>
                <a:gd name="connsiteY0" fmla="*/ 696205 h 696205"/>
                <a:gd name="connsiteX1" fmla="*/ 1706794 w 3657100"/>
                <a:gd name="connsiteY1" fmla="*/ 696026 h 696205"/>
                <a:gd name="connsiteX2" fmla="*/ 1706794 w 3657100"/>
                <a:gd name="connsiteY2" fmla="*/ 0 h 696205"/>
                <a:gd name="connsiteX3" fmla="*/ 3657100 w 3657100"/>
                <a:gd name="connsiteY3" fmla="*/ 0 h 69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100" h="696205">
                  <a:moveTo>
                    <a:pt x="0" y="696205"/>
                  </a:moveTo>
                  <a:lnTo>
                    <a:pt x="1706794" y="696026"/>
                  </a:lnTo>
                  <a:lnTo>
                    <a:pt x="1706794" y="0"/>
                  </a:lnTo>
                  <a:lnTo>
                    <a:pt x="3657100" y="0"/>
                  </a:lnTo>
                </a:path>
              </a:pathLst>
            </a:cu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87521" y="1206400"/>
              <a:ext cx="111677" cy="11167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594000" y="1902426"/>
              <a:ext cx="111677" cy="11167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594132" y="1262238"/>
              <a:ext cx="914400" cy="0"/>
            </a:xfrm>
            <a:prstGeom prst="line">
              <a:avLst/>
            </a:prstGeom>
            <a:ln w="38100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025976" y="1958443"/>
              <a:ext cx="914400" cy="0"/>
            </a:xfrm>
            <a:prstGeom prst="line">
              <a:avLst/>
            </a:prstGeom>
            <a:ln w="38100" cmpd="sng">
              <a:solidFill>
                <a:srgbClr val="000000"/>
              </a:solidFill>
              <a:prstDash val="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984195" y="3392604"/>
            <a:ext cx="5482556" cy="1206023"/>
            <a:chOff x="2029320" y="2797458"/>
            <a:chExt cx="5482556" cy="1206023"/>
          </a:xfrm>
        </p:grpSpPr>
        <p:sp>
          <p:nvSpPr>
            <p:cNvPr id="27" name="Freeform 26"/>
            <p:cNvSpPr/>
            <p:nvPr/>
          </p:nvSpPr>
          <p:spPr>
            <a:xfrm>
              <a:off x="2940376" y="2853296"/>
              <a:ext cx="3657100" cy="696205"/>
            </a:xfrm>
            <a:custGeom>
              <a:avLst/>
              <a:gdLst>
                <a:gd name="connsiteX0" fmla="*/ 0 w 5593258"/>
                <a:gd name="connsiteY0" fmla="*/ 683815 h 696026"/>
                <a:gd name="connsiteX1" fmla="*/ 2686717 w 5593258"/>
                <a:gd name="connsiteY1" fmla="*/ 696026 h 696026"/>
                <a:gd name="connsiteX2" fmla="*/ 2686717 w 5593258"/>
                <a:gd name="connsiteY2" fmla="*/ 0 h 696026"/>
                <a:gd name="connsiteX3" fmla="*/ 5593258 w 5593258"/>
                <a:gd name="connsiteY3" fmla="*/ 0 h 696026"/>
                <a:gd name="connsiteX0" fmla="*/ 0 w 4607140"/>
                <a:gd name="connsiteY0" fmla="*/ 683815 h 696026"/>
                <a:gd name="connsiteX1" fmla="*/ 1700599 w 4607140"/>
                <a:gd name="connsiteY1" fmla="*/ 696026 h 696026"/>
                <a:gd name="connsiteX2" fmla="*/ 1700599 w 4607140"/>
                <a:gd name="connsiteY2" fmla="*/ 0 h 696026"/>
                <a:gd name="connsiteX3" fmla="*/ 4607140 w 4607140"/>
                <a:gd name="connsiteY3" fmla="*/ 0 h 696026"/>
                <a:gd name="connsiteX0" fmla="*/ 0 w 3650905"/>
                <a:gd name="connsiteY0" fmla="*/ 683815 h 696026"/>
                <a:gd name="connsiteX1" fmla="*/ 1700599 w 3650905"/>
                <a:gd name="connsiteY1" fmla="*/ 696026 h 696026"/>
                <a:gd name="connsiteX2" fmla="*/ 1700599 w 3650905"/>
                <a:gd name="connsiteY2" fmla="*/ 0 h 696026"/>
                <a:gd name="connsiteX3" fmla="*/ 3650905 w 3650905"/>
                <a:gd name="connsiteY3" fmla="*/ 0 h 696026"/>
                <a:gd name="connsiteX0" fmla="*/ 0 w 3657100"/>
                <a:gd name="connsiteY0" fmla="*/ 708596 h 708596"/>
                <a:gd name="connsiteX1" fmla="*/ 1706794 w 3657100"/>
                <a:gd name="connsiteY1" fmla="*/ 696026 h 708596"/>
                <a:gd name="connsiteX2" fmla="*/ 1706794 w 3657100"/>
                <a:gd name="connsiteY2" fmla="*/ 0 h 708596"/>
                <a:gd name="connsiteX3" fmla="*/ 3657100 w 3657100"/>
                <a:gd name="connsiteY3" fmla="*/ 0 h 708596"/>
                <a:gd name="connsiteX0" fmla="*/ 0 w 3657100"/>
                <a:gd name="connsiteY0" fmla="*/ 696205 h 696205"/>
                <a:gd name="connsiteX1" fmla="*/ 1706794 w 3657100"/>
                <a:gd name="connsiteY1" fmla="*/ 696026 h 696205"/>
                <a:gd name="connsiteX2" fmla="*/ 1706794 w 3657100"/>
                <a:gd name="connsiteY2" fmla="*/ 0 h 696205"/>
                <a:gd name="connsiteX3" fmla="*/ 3657100 w 3657100"/>
                <a:gd name="connsiteY3" fmla="*/ 0 h 696205"/>
                <a:gd name="connsiteX0" fmla="*/ 0 w 3657100"/>
                <a:gd name="connsiteY0" fmla="*/ 696205 h 696205"/>
                <a:gd name="connsiteX1" fmla="*/ 1706794 w 3657100"/>
                <a:gd name="connsiteY1" fmla="*/ 696026 h 696205"/>
                <a:gd name="connsiteX2" fmla="*/ 2310696 w 3657100"/>
                <a:gd name="connsiteY2" fmla="*/ 0 h 696205"/>
                <a:gd name="connsiteX3" fmla="*/ 3657100 w 3657100"/>
                <a:gd name="connsiteY3" fmla="*/ 0 h 696205"/>
                <a:gd name="connsiteX0" fmla="*/ 0 w 3657100"/>
                <a:gd name="connsiteY0" fmla="*/ 696205 h 696205"/>
                <a:gd name="connsiteX1" fmla="*/ 1031846 w 3657100"/>
                <a:gd name="connsiteY1" fmla="*/ 687146 h 696205"/>
                <a:gd name="connsiteX2" fmla="*/ 2310696 w 3657100"/>
                <a:gd name="connsiteY2" fmla="*/ 0 h 696205"/>
                <a:gd name="connsiteX3" fmla="*/ 3657100 w 3657100"/>
                <a:gd name="connsiteY3" fmla="*/ 0 h 696205"/>
                <a:gd name="connsiteX0" fmla="*/ 0 w 3657100"/>
                <a:gd name="connsiteY0" fmla="*/ 696205 h 696205"/>
                <a:gd name="connsiteX1" fmla="*/ 1031846 w 3657100"/>
                <a:gd name="connsiteY1" fmla="*/ 687146 h 696205"/>
                <a:gd name="connsiteX2" fmla="*/ 2417266 w 3657100"/>
                <a:gd name="connsiteY2" fmla="*/ 0 h 696205"/>
                <a:gd name="connsiteX3" fmla="*/ 3657100 w 3657100"/>
                <a:gd name="connsiteY3" fmla="*/ 0 h 696205"/>
                <a:gd name="connsiteX0" fmla="*/ 0 w 3657100"/>
                <a:gd name="connsiteY0" fmla="*/ 696205 h 696205"/>
                <a:gd name="connsiteX1" fmla="*/ 1112224 w 3657100"/>
                <a:gd name="connsiteY1" fmla="*/ 687146 h 696205"/>
                <a:gd name="connsiteX2" fmla="*/ 2417266 w 3657100"/>
                <a:gd name="connsiteY2" fmla="*/ 0 h 696205"/>
                <a:gd name="connsiteX3" fmla="*/ 3657100 w 3657100"/>
                <a:gd name="connsiteY3" fmla="*/ 0 h 696205"/>
                <a:gd name="connsiteX0" fmla="*/ 0 w 3657100"/>
                <a:gd name="connsiteY0" fmla="*/ 696205 h 696205"/>
                <a:gd name="connsiteX1" fmla="*/ 1112224 w 3657100"/>
                <a:gd name="connsiteY1" fmla="*/ 687146 h 696205"/>
                <a:gd name="connsiteX2" fmla="*/ 2517739 w 3657100"/>
                <a:gd name="connsiteY2" fmla="*/ 0 h 696205"/>
                <a:gd name="connsiteX3" fmla="*/ 3657100 w 3657100"/>
                <a:gd name="connsiteY3" fmla="*/ 0 h 69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100" h="696205">
                  <a:moveTo>
                    <a:pt x="0" y="696205"/>
                  </a:moveTo>
                  <a:lnTo>
                    <a:pt x="1112224" y="687146"/>
                  </a:lnTo>
                  <a:lnTo>
                    <a:pt x="2517739" y="0"/>
                  </a:lnTo>
                  <a:lnTo>
                    <a:pt x="3657100" y="0"/>
                  </a:lnTo>
                </a:path>
              </a:pathLst>
            </a:cu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93601" y="2797458"/>
              <a:ext cx="111677" cy="11167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991790" y="3493484"/>
              <a:ext cx="111677" cy="11167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597476" y="2853296"/>
              <a:ext cx="914400" cy="0"/>
            </a:xfrm>
            <a:prstGeom prst="line">
              <a:avLst/>
            </a:prstGeom>
            <a:ln w="38100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029320" y="3549501"/>
              <a:ext cx="914400" cy="0"/>
            </a:xfrm>
            <a:prstGeom prst="line">
              <a:avLst/>
            </a:prstGeom>
            <a:ln w="38100" cmpd="sng">
              <a:solidFill>
                <a:srgbClr val="000000"/>
              </a:solidFill>
              <a:prstDash val="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027314" y="3727829"/>
              <a:ext cx="1401811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03467" y="3726482"/>
              <a:ext cx="129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20 b</a:t>
              </a:r>
              <a:endParaRPr lang="en-US" sz="1200" dirty="0">
                <a:latin typeface="Arial"/>
                <a:cs typeface="Arial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74753" y="1728200"/>
            <a:ext cx="7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Case 1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587880" y="3324329"/>
            <a:ext cx="7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Case 2</a:t>
            </a:r>
            <a:endParaRPr lang="en-US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1986390" y="4937814"/>
            <a:ext cx="5482556" cy="1219678"/>
            <a:chOff x="2029320" y="2797458"/>
            <a:chExt cx="5482556" cy="1219678"/>
          </a:xfrm>
        </p:grpSpPr>
        <p:sp>
          <p:nvSpPr>
            <p:cNvPr id="40" name="Freeform 39"/>
            <p:cNvSpPr/>
            <p:nvPr/>
          </p:nvSpPr>
          <p:spPr>
            <a:xfrm>
              <a:off x="2940376" y="2853296"/>
              <a:ext cx="3657100" cy="696205"/>
            </a:xfrm>
            <a:custGeom>
              <a:avLst/>
              <a:gdLst>
                <a:gd name="connsiteX0" fmla="*/ 0 w 5593258"/>
                <a:gd name="connsiteY0" fmla="*/ 683815 h 696026"/>
                <a:gd name="connsiteX1" fmla="*/ 2686717 w 5593258"/>
                <a:gd name="connsiteY1" fmla="*/ 696026 h 696026"/>
                <a:gd name="connsiteX2" fmla="*/ 2686717 w 5593258"/>
                <a:gd name="connsiteY2" fmla="*/ 0 h 696026"/>
                <a:gd name="connsiteX3" fmla="*/ 5593258 w 5593258"/>
                <a:gd name="connsiteY3" fmla="*/ 0 h 696026"/>
                <a:gd name="connsiteX0" fmla="*/ 0 w 4607140"/>
                <a:gd name="connsiteY0" fmla="*/ 683815 h 696026"/>
                <a:gd name="connsiteX1" fmla="*/ 1700599 w 4607140"/>
                <a:gd name="connsiteY1" fmla="*/ 696026 h 696026"/>
                <a:gd name="connsiteX2" fmla="*/ 1700599 w 4607140"/>
                <a:gd name="connsiteY2" fmla="*/ 0 h 696026"/>
                <a:gd name="connsiteX3" fmla="*/ 4607140 w 4607140"/>
                <a:gd name="connsiteY3" fmla="*/ 0 h 696026"/>
                <a:gd name="connsiteX0" fmla="*/ 0 w 3650905"/>
                <a:gd name="connsiteY0" fmla="*/ 683815 h 696026"/>
                <a:gd name="connsiteX1" fmla="*/ 1700599 w 3650905"/>
                <a:gd name="connsiteY1" fmla="*/ 696026 h 696026"/>
                <a:gd name="connsiteX2" fmla="*/ 1700599 w 3650905"/>
                <a:gd name="connsiteY2" fmla="*/ 0 h 696026"/>
                <a:gd name="connsiteX3" fmla="*/ 3650905 w 3650905"/>
                <a:gd name="connsiteY3" fmla="*/ 0 h 696026"/>
                <a:gd name="connsiteX0" fmla="*/ 0 w 3657100"/>
                <a:gd name="connsiteY0" fmla="*/ 708596 h 708596"/>
                <a:gd name="connsiteX1" fmla="*/ 1706794 w 3657100"/>
                <a:gd name="connsiteY1" fmla="*/ 696026 h 708596"/>
                <a:gd name="connsiteX2" fmla="*/ 1706794 w 3657100"/>
                <a:gd name="connsiteY2" fmla="*/ 0 h 708596"/>
                <a:gd name="connsiteX3" fmla="*/ 3657100 w 3657100"/>
                <a:gd name="connsiteY3" fmla="*/ 0 h 708596"/>
                <a:gd name="connsiteX0" fmla="*/ 0 w 3657100"/>
                <a:gd name="connsiteY0" fmla="*/ 696205 h 696205"/>
                <a:gd name="connsiteX1" fmla="*/ 1706794 w 3657100"/>
                <a:gd name="connsiteY1" fmla="*/ 696026 h 696205"/>
                <a:gd name="connsiteX2" fmla="*/ 1706794 w 3657100"/>
                <a:gd name="connsiteY2" fmla="*/ 0 h 696205"/>
                <a:gd name="connsiteX3" fmla="*/ 3657100 w 3657100"/>
                <a:gd name="connsiteY3" fmla="*/ 0 h 696205"/>
                <a:gd name="connsiteX0" fmla="*/ 0 w 3657100"/>
                <a:gd name="connsiteY0" fmla="*/ 696205 h 696205"/>
                <a:gd name="connsiteX1" fmla="*/ 1706794 w 3657100"/>
                <a:gd name="connsiteY1" fmla="*/ 696026 h 696205"/>
                <a:gd name="connsiteX2" fmla="*/ 2310696 w 3657100"/>
                <a:gd name="connsiteY2" fmla="*/ 0 h 696205"/>
                <a:gd name="connsiteX3" fmla="*/ 3657100 w 3657100"/>
                <a:gd name="connsiteY3" fmla="*/ 0 h 696205"/>
                <a:gd name="connsiteX0" fmla="*/ 0 w 3657100"/>
                <a:gd name="connsiteY0" fmla="*/ 696205 h 696205"/>
                <a:gd name="connsiteX1" fmla="*/ 1031846 w 3657100"/>
                <a:gd name="connsiteY1" fmla="*/ 687146 h 696205"/>
                <a:gd name="connsiteX2" fmla="*/ 2310696 w 3657100"/>
                <a:gd name="connsiteY2" fmla="*/ 0 h 696205"/>
                <a:gd name="connsiteX3" fmla="*/ 3657100 w 3657100"/>
                <a:gd name="connsiteY3" fmla="*/ 0 h 696205"/>
                <a:gd name="connsiteX0" fmla="*/ 0 w 3657100"/>
                <a:gd name="connsiteY0" fmla="*/ 696205 h 696205"/>
                <a:gd name="connsiteX1" fmla="*/ 1031846 w 3657100"/>
                <a:gd name="connsiteY1" fmla="*/ 687146 h 696205"/>
                <a:gd name="connsiteX2" fmla="*/ 2417266 w 3657100"/>
                <a:gd name="connsiteY2" fmla="*/ 0 h 696205"/>
                <a:gd name="connsiteX3" fmla="*/ 3657100 w 3657100"/>
                <a:gd name="connsiteY3" fmla="*/ 0 h 696205"/>
                <a:gd name="connsiteX0" fmla="*/ 0 w 3657100"/>
                <a:gd name="connsiteY0" fmla="*/ 696205 h 696205"/>
                <a:gd name="connsiteX1" fmla="*/ 1112224 w 3657100"/>
                <a:gd name="connsiteY1" fmla="*/ 687146 h 696205"/>
                <a:gd name="connsiteX2" fmla="*/ 2417266 w 3657100"/>
                <a:gd name="connsiteY2" fmla="*/ 0 h 696205"/>
                <a:gd name="connsiteX3" fmla="*/ 3657100 w 3657100"/>
                <a:gd name="connsiteY3" fmla="*/ 0 h 696205"/>
                <a:gd name="connsiteX0" fmla="*/ 0 w 3657100"/>
                <a:gd name="connsiteY0" fmla="*/ 696205 h 696205"/>
                <a:gd name="connsiteX1" fmla="*/ 1112224 w 3657100"/>
                <a:gd name="connsiteY1" fmla="*/ 687146 h 696205"/>
                <a:gd name="connsiteX2" fmla="*/ 2517739 w 3657100"/>
                <a:gd name="connsiteY2" fmla="*/ 0 h 696205"/>
                <a:gd name="connsiteX3" fmla="*/ 3657100 w 3657100"/>
                <a:gd name="connsiteY3" fmla="*/ 0 h 69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100" h="696205">
                  <a:moveTo>
                    <a:pt x="0" y="696205"/>
                  </a:moveTo>
                  <a:lnTo>
                    <a:pt x="1112224" y="687146"/>
                  </a:lnTo>
                  <a:lnTo>
                    <a:pt x="2517739" y="0"/>
                  </a:lnTo>
                  <a:lnTo>
                    <a:pt x="3657100" y="0"/>
                  </a:lnTo>
                </a:path>
              </a:pathLst>
            </a:cu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393601" y="2797458"/>
              <a:ext cx="111677" cy="11167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991790" y="3493484"/>
              <a:ext cx="111677" cy="111677"/>
            </a:xfrm>
            <a:prstGeom prst="ellips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597476" y="2853296"/>
              <a:ext cx="914400" cy="0"/>
            </a:xfrm>
            <a:prstGeom prst="line">
              <a:avLst/>
            </a:prstGeom>
            <a:ln w="38100" cmpd="sng">
              <a:solidFill>
                <a:srgbClr val="00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029320" y="3549501"/>
              <a:ext cx="914400" cy="0"/>
            </a:xfrm>
            <a:prstGeom prst="line">
              <a:avLst/>
            </a:prstGeom>
            <a:ln w="38100" cmpd="sng">
              <a:solidFill>
                <a:srgbClr val="000000"/>
              </a:solidFill>
              <a:prstDash val="dash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027314" y="3741484"/>
              <a:ext cx="1401811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464649" y="2958018"/>
              <a:ext cx="0" cy="727408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045076" y="2971395"/>
              <a:ext cx="0" cy="764816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103467" y="3740137"/>
              <a:ext cx="129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/>
                  <a:cs typeface="Arial"/>
                </a:rPr>
                <a:t>20 b</a:t>
              </a:r>
              <a:endParaRPr lang="en-US" sz="1200" dirty="0">
                <a:latin typeface="Arial"/>
                <a:cs typeface="Arial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590075" y="4869539"/>
            <a:ext cx="79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Case 3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504696" y="3273448"/>
            <a:ext cx="1300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Stress computed </a:t>
            </a:r>
          </a:p>
          <a:p>
            <a:pPr algn="ctr"/>
            <a:r>
              <a:rPr lang="en-US" sz="1200" dirty="0" smtClean="0"/>
              <a:t>along </a:t>
            </a:r>
            <a:r>
              <a:rPr lang="en-US" sz="1200" dirty="0" smtClean="0"/>
              <a:t>dashed </a:t>
            </a:r>
            <a:r>
              <a:rPr lang="en-US" sz="1200" dirty="0" smtClean="0"/>
              <a:t>line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310218" y="767089"/>
            <a:ext cx="1598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Kink height:</a:t>
            </a:r>
          </a:p>
          <a:p>
            <a:pPr algn="ctr"/>
            <a:r>
              <a:rPr lang="en-US" sz="1400" dirty="0" smtClean="0"/>
              <a:t>h = a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6</a:t>
            </a:r>
            <a:r>
              <a:rPr lang="en-US" sz="1400" baseline="30000" dirty="0" smtClean="0"/>
              <a:t>1/2</a:t>
            </a:r>
            <a:r>
              <a:rPr lang="en-US" sz="1400" dirty="0" smtClean="0"/>
              <a:t>/3 = 2.6 A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3550250" y="103027"/>
            <a:ext cx="1341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Lattice constant</a:t>
            </a:r>
          </a:p>
          <a:p>
            <a:pPr algn="ctr"/>
            <a:r>
              <a:rPr lang="en-US" sz="1400" dirty="0" smtClean="0"/>
              <a:t>a</a:t>
            </a:r>
            <a:r>
              <a:rPr lang="en-US" sz="1400" baseline="-25000" dirty="0" smtClean="0"/>
              <a:t>0 </a:t>
            </a:r>
            <a:r>
              <a:rPr lang="en-US" sz="1400" dirty="0" smtClean="0"/>
              <a:t>= 3.81 A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5949270" y="107113"/>
            <a:ext cx="1320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Shear modulus:</a:t>
            </a:r>
          </a:p>
          <a:p>
            <a:pPr algn="ctr"/>
            <a:r>
              <a:rPr lang="en-US" sz="1400" dirty="0" smtClean="0"/>
              <a:t>G = 160 </a:t>
            </a:r>
            <a:r>
              <a:rPr lang="en-US" sz="1400" dirty="0" err="1" smtClean="0"/>
              <a:t>GPa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7605130" y="100443"/>
            <a:ext cx="1289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Poisson’s ratio:</a:t>
            </a:r>
            <a:endParaRPr lang="en-US" sz="1400" dirty="0" smtClean="0"/>
          </a:p>
          <a:p>
            <a:pPr algn="ctr"/>
            <a:r>
              <a:rPr lang="en-US" sz="1400" dirty="0" smtClean="0"/>
              <a:t>0.28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0895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ress_plo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83" y="0"/>
            <a:ext cx="5898994" cy="4213567"/>
          </a:xfrm>
          <a:prstGeom prst="rect">
            <a:avLst/>
          </a:prstGeom>
        </p:spPr>
      </p:pic>
      <p:pic>
        <p:nvPicPr>
          <p:cNvPr id="3" name="Picture 2" descr="stress_plot_case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31" y="4163281"/>
            <a:ext cx="6024846" cy="258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9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68</Words>
  <Application>Microsoft Macintosh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Stukowski</dc:creator>
  <cp:lastModifiedBy>Alexander Stukowski</cp:lastModifiedBy>
  <cp:revision>14</cp:revision>
  <dcterms:created xsi:type="dcterms:W3CDTF">2012-12-23T14:18:49Z</dcterms:created>
  <dcterms:modified xsi:type="dcterms:W3CDTF">2013-01-02T13:07:09Z</dcterms:modified>
</cp:coreProperties>
</file>