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60" r:id="rId1"/>
  </p:sldMasterIdLst>
  <p:sldIdLst>
    <p:sldId id="256" r:id="rId2"/>
    <p:sldId id="257" r:id="rId3"/>
    <p:sldId id="259" r:id="rId4"/>
    <p:sldId id="267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278A772-D566-4AF0-B821-A42D3DB30D00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C493B81-6115-4B18-BDB8-47B08920DB1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9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A772-D566-4AF0-B821-A42D3DB30D00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3B81-6115-4B18-BDB8-47B08920D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61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A772-D566-4AF0-B821-A42D3DB30D00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3B81-6115-4B18-BDB8-47B08920DB1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812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A772-D566-4AF0-B821-A42D3DB30D00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3B81-6115-4B18-BDB8-47B08920DB1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962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A772-D566-4AF0-B821-A42D3DB30D00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3B81-6115-4B18-BDB8-47B08920D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384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A772-D566-4AF0-B821-A42D3DB30D00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3B81-6115-4B18-BDB8-47B08920DB1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949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A772-D566-4AF0-B821-A42D3DB30D00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3B81-6115-4B18-BDB8-47B08920DB1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82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A772-D566-4AF0-B821-A42D3DB30D00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3B81-6115-4B18-BDB8-47B08920DB19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691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A772-D566-4AF0-B821-A42D3DB30D00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3B81-6115-4B18-BDB8-47B08920DB19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76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A772-D566-4AF0-B821-A42D3DB30D00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3B81-6115-4B18-BDB8-47B08920D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7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A772-D566-4AF0-B821-A42D3DB30D00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3B81-6115-4B18-BDB8-47B08920DB19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97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A772-D566-4AF0-B821-A42D3DB30D00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3B81-6115-4B18-BDB8-47B08920D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28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A772-D566-4AF0-B821-A42D3DB30D00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3B81-6115-4B18-BDB8-47B08920DB19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92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A772-D566-4AF0-B821-A42D3DB30D00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3B81-6115-4B18-BDB8-47B08920DB19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23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A772-D566-4AF0-B821-A42D3DB30D00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3B81-6115-4B18-BDB8-47B08920D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03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A772-D566-4AF0-B821-A42D3DB30D00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3B81-6115-4B18-BDB8-47B08920DB19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63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A772-D566-4AF0-B821-A42D3DB30D00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3B81-6115-4B18-BDB8-47B08920D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44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78A772-D566-4AF0-B821-A42D3DB30D00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493B81-6115-4B18-BDB8-47B08920D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16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Разработка </a:t>
            </a:r>
            <a:r>
              <a:rPr lang="ru-RU" sz="2800" dirty="0"/>
              <a:t>политики информационной безопасности персональных данных частной клиники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ru-RU" dirty="0"/>
          </a:p>
          <a:p>
            <a:pPr algn="r"/>
            <a:r>
              <a:rPr lang="ru-RU" dirty="0"/>
              <a:t>Марчук Константин</a:t>
            </a:r>
            <a:endParaRPr lang="ru-RU" dirty="0" smtClean="0"/>
          </a:p>
          <a:p>
            <a:pPr algn="r"/>
            <a:r>
              <a:rPr lang="ru-RU" dirty="0" smtClean="0"/>
              <a:t>ФИТ 3-1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066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Общие принципы современных методов защиты </a:t>
            </a:r>
            <a:r>
              <a:rPr lang="ru-RU" b="1" dirty="0" smtClean="0"/>
              <a:t>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Технологии </a:t>
            </a:r>
            <a:r>
              <a:rPr lang="ru-RU" dirty="0"/>
              <a:t>защиты данных основываются на применении современных методов, которые предотвращают утечку информации и ее потерю. Сегодня используется шесть основных способов защиты: </a:t>
            </a:r>
          </a:p>
          <a:p>
            <a:pPr lvl="1"/>
            <a:r>
              <a:rPr lang="ru-RU" dirty="0"/>
              <a:t>Препятствие;</a:t>
            </a:r>
          </a:p>
          <a:p>
            <a:pPr lvl="1"/>
            <a:r>
              <a:rPr lang="ru-RU" dirty="0"/>
              <a:t>маскировка; </a:t>
            </a:r>
          </a:p>
          <a:p>
            <a:pPr lvl="1"/>
            <a:r>
              <a:rPr lang="ru-RU" dirty="0"/>
              <a:t>регламентация; </a:t>
            </a:r>
          </a:p>
          <a:p>
            <a:pPr lvl="1"/>
            <a:r>
              <a:rPr lang="ru-RU" dirty="0"/>
              <a:t>управление; </a:t>
            </a:r>
          </a:p>
          <a:p>
            <a:pPr lvl="1"/>
            <a:r>
              <a:rPr lang="ru-RU" dirty="0"/>
              <a:t>принуждение; </a:t>
            </a:r>
          </a:p>
          <a:p>
            <a:pPr lvl="1"/>
            <a:r>
              <a:rPr lang="ru-RU" dirty="0"/>
              <a:t>побуждение.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17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Структура бизнес-компании </a:t>
            </a:r>
            <a:endParaRPr lang="ru-RU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397" y="2557463"/>
            <a:ext cx="559320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8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защиты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Базы данных </a:t>
            </a:r>
            <a:r>
              <a:rPr lang="ru-RU" dirty="0"/>
              <a:t>клиентов и вся интеллектуальная собственность сервиса. </a:t>
            </a:r>
          </a:p>
          <a:p>
            <a:r>
              <a:rPr lang="ru-RU" dirty="0" smtClean="0"/>
              <a:t>Носители </a:t>
            </a:r>
            <a:r>
              <a:rPr lang="ru-RU" dirty="0"/>
              <a:t>информации, на которых зафиксированы, отображены защищаемые сведения </a:t>
            </a:r>
          </a:p>
          <a:p>
            <a:pPr lvl="1"/>
            <a:r>
              <a:rPr lang="ru-RU" dirty="0" smtClean="0"/>
              <a:t>Личные дела</a:t>
            </a:r>
            <a:endParaRPr lang="ru-RU" dirty="0"/>
          </a:p>
          <a:p>
            <a:pPr lvl="1"/>
            <a:r>
              <a:rPr lang="ru-RU" dirty="0"/>
              <a:t>О</a:t>
            </a:r>
            <a:r>
              <a:rPr lang="ru-RU" dirty="0" smtClean="0"/>
              <a:t>бращения </a:t>
            </a:r>
            <a:r>
              <a:rPr lang="ru-RU" dirty="0"/>
              <a:t>к услугам клиники физических лиц, журналы, ведомости, положения, инструкции, соглашения и обязательства о неразглашении, распоряжения, договоры, отчеты;</a:t>
            </a:r>
          </a:p>
          <a:p>
            <a:pPr lvl="1"/>
            <a:r>
              <a:rPr lang="ru-RU" dirty="0"/>
              <a:t>Л</a:t>
            </a:r>
            <a:r>
              <a:rPr lang="ru-RU" dirty="0" smtClean="0"/>
              <a:t>окальная </a:t>
            </a:r>
            <a:r>
              <a:rPr lang="ru-RU" dirty="0"/>
              <a:t>сеть;</a:t>
            </a:r>
          </a:p>
          <a:p>
            <a:pPr lvl="1"/>
            <a:r>
              <a:rPr lang="ru-RU" dirty="0" smtClean="0"/>
              <a:t>Ключевая, парольная аутентифицирующая </a:t>
            </a:r>
            <a:r>
              <a:rPr lang="ru-RU" dirty="0"/>
              <a:t>информацию;</a:t>
            </a:r>
          </a:p>
          <a:p>
            <a:r>
              <a:rPr lang="ru-RU" dirty="0" smtClean="0"/>
              <a:t>Результаты </a:t>
            </a:r>
            <a:r>
              <a:rPr lang="ru-RU" dirty="0"/>
              <a:t>научно-исследовательской деятельности работников компании.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75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Оценка </a:t>
            </a:r>
            <a:r>
              <a:rPr lang="ru-RU" dirty="0"/>
              <a:t>рисков информационной </a:t>
            </a:r>
            <a:r>
              <a:rPr lang="ru-RU" dirty="0" smtClean="0"/>
              <a:t>безопасности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идентификация активов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идентификация угроз</a:t>
            </a:r>
          </a:p>
          <a:p>
            <a:r>
              <a:rPr lang="ru-RU" dirty="0" smtClean="0"/>
              <a:t>идентификация уязвимостей</a:t>
            </a:r>
          </a:p>
        </p:txBody>
      </p:sp>
    </p:spTree>
    <p:extLst>
      <p:ext uri="{BB962C8B-B14F-4D97-AF65-F5344CB8AC3E}">
        <p14:creationId xmlns:p14="http://schemas.microsoft.com/office/powerpoint/2010/main" val="23465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Актуальные угрозы</a:t>
            </a:r>
            <a:r>
              <a:rPr lang="ru-RU" dirty="0"/>
              <a:t>: 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726302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ru-RU" dirty="0" smtClean="0"/>
              <a:t>Несанкционированного </a:t>
            </a:r>
            <a:r>
              <a:rPr lang="ru-RU" dirty="0"/>
              <a:t>доступа к </a:t>
            </a:r>
            <a:r>
              <a:rPr lang="ru-RU" dirty="0" smtClean="0"/>
              <a:t>ПД</a:t>
            </a:r>
            <a:endParaRPr lang="ru-RU" dirty="0"/>
          </a:p>
          <a:p>
            <a:pPr lvl="1"/>
            <a:r>
              <a:rPr lang="ru-RU" dirty="0"/>
              <a:t>воздействия вредоносного кода, внешнего по отношению к информационной системе;</a:t>
            </a:r>
          </a:p>
          <a:p>
            <a:pPr lvl="1"/>
            <a:r>
              <a:rPr lang="ru-RU" dirty="0"/>
              <a:t>несанкционированного доступа к оставленным носителям персональных данных;</a:t>
            </a:r>
          </a:p>
          <a:p>
            <a:pPr lvl="1"/>
            <a:r>
              <a:rPr lang="ru-RU" dirty="0"/>
              <a:t>утраты носителей ПД;</a:t>
            </a:r>
          </a:p>
          <a:p>
            <a:pPr lvl="1"/>
            <a:r>
              <a:rPr lang="ru-RU" dirty="0" smtClean="0"/>
              <a:t>в программном обеспечении ИС;</a:t>
            </a:r>
          </a:p>
          <a:p>
            <a:pPr lvl="1"/>
            <a:r>
              <a:rPr lang="ru-RU" dirty="0" smtClean="0"/>
              <a:t>в обеспечении защиты каналов передачи данных;</a:t>
            </a:r>
          </a:p>
          <a:p>
            <a:pPr lvl="1"/>
            <a:r>
              <a:rPr lang="ru-RU" dirty="0" smtClean="0"/>
              <a:t>несоблюдение </a:t>
            </a:r>
            <a:r>
              <a:rPr lang="ru-RU" dirty="0"/>
              <a:t>требований по эксплуатации средств криптографической защиты информации;</a:t>
            </a:r>
          </a:p>
          <a:p>
            <a:pPr lvl="1"/>
            <a:r>
              <a:rPr lang="ru-RU" dirty="0"/>
              <a:t>хищение, физический вывод из строя технических средств; </a:t>
            </a:r>
          </a:p>
          <a:p>
            <a:pPr lvl="1"/>
            <a:r>
              <a:rPr lang="ru-RU" dirty="0" smtClean="0"/>
              <a:t>проникновение </a:t>
            </a:r>
            <a:r>
              <a:rPr lang="ru-RU" dirty="0"/>
              <a:t>зловредных программ через интернет, электронную почту, гибкие диски, флэш-носители;</a:t>
            </a:r>
          </a:p>
          <a:p>
            <a:pPr lvl="1"/>
            <a:r>
              <a:rPr lang="ru-RU" dirty="0"/>
              <a:t>умышленное изменение используемого ПО для несанкционированного сбора защищаемой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339850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Меры защиты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информационный </a:t>
            </a:r>
            <a:r>
              <a:rPr lang="ru-RU" dirty="0"/>
              <a:t>уровень; </a:t>
            </a:r>
          </a:p>
          <a:p>
            <a:pPr lvl="1"/>
            <a:r>
              <a:rPr lang="ru-RU" dirty="0"/>
              <a:t>технический уровень; </a:t>
            </a:r>
          </a:p>
          <a:p>
            <a:pPr lvl="1"/>
            <a:r>
              <a:rPr lang="ru-RU" dirty="0"/>
              <a:t>режимный уровень.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919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Меры информационного </a:t>
            </a:r>
            <a:r>
              <a:rPr lang="ru-RU" b="1" dirty="0" smtClean="0"/>
              <a:t>уровня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495005"/>
            <a:ext cx="9601196" cy="3645735"/>
          </a:xfrm>
        </p:spPr>
        <p:txBody>
          <a:bodyPr>
            <a:noAutofit/>
          </a:bodyPr>
          <a:lstStyle/>
          <a:p>
            <a:r>
              <a:rPr lang="ru-RU" sz="1400" dirty="0"/>
              <a:t>Д</a:t>
            </a:r>
            <a:r>
              <a:rPr lang="ru-RU" sz="1400" dirty="0" smtClean="0"/>
              <a:t>остигаются </a:t>
            </a:r>
            <a:r>
              <a:rPr lang="ru-RU" sz="1400" dirty="0"/>
              <a:t>при использовании определенного ПО, предназначенного для мониторинга, фиксирования событий, настройки, криптографии и защиты интернет-сервиса. Они могут в себя включать следующие пункты:</a:t>
            </a:r>
          </a:p>
          <a:p>
            <a:pPr lvl="1"/>
            <a:r>
              <a:rPr lang="ru-RU" sz="1400" dirty="0"/>
              <a:t>Использование антивирусной защиты с базами последней </a:t>
            </a:r>
            <a:r>
              <a:rPr lang="ru-RU" sz="1400" dirty="0" smtClean="0"/>
              <a:t>версии, установка </a:t>
            </a:r>
            <a:r>
              <a:rPr lang="ru-RU" sz="1400" dirty="0"/>
              <a:t>защиты от </a:t>
            </a:r>
            <a:r>
              <a:rPr lang="ru-RU" sz="1400" dirty="0" err="1"/>
              <a:t>DDoS</a:t>
            </a:r>
            <a:r>
              <a:rPr lang="ru-RU" sz="1400" dirty="0"/>
              <a:t> атак;</a:t>
            </a:r>
          </a:p>
          <a:p>
            <a:pPr lvl="1"/>
            <a:r>
              <a:rPr lang="ru-RU" sz="1400" dirty="0"/>
              <a:t>проведение эффективной парольной защиты;</a:t>
            </a:r>
          </a:p>
          <a:p>
            <a:pPr lvl="1"/>
            <a:r>
              <a:rPr lang="ru-RU" sz="1400" dirty="0"/>
              <a:t>мониторинг входящего и исходящего трафика интернет-сервиса;</a:t>
            </a:r>
          </a:p>
          <a:p>
            <a:pPr lvl="1"/>
            <a:r>
              <a:rPr lang="ru-RU" sz="1400" dirty="0"/>
              <a:t>проверка исходного кода на наличие внедренного вредоносного кода в исходный;</a:t>
            </a:r>
          </a:p>
          <a:p>
            <a:pPr lvl="1"/>
            <a:r>
              <a:rPr lang="ru-RU" sz="1400" dirty="0" smtClean="0"/>
              <a:t>разграничение </a:t>
            </a:r>
            <a:r>
              <a:rPr lang="ru-RU" sz="1400" dirty="0"/>
              <a:t>права доступа к персональным данным, обрабатываемым в информационных системах персональных данных;</a:t>
            </a:r>
          </a:p>
          <a:p>
            <a:pPr lvl="1"/>
            <a:r>
              <a:rPr lang="ru-RU" sz="1400" dirty="0" smtClean="0"/>
              <a:t>обнаружение </a:t>
            </a:r>
            <a:r>
              <a:rPr lang="ru-RU" sz="1400" dirty="0"/>
              <a:t>фактов несанкционированного доступа к персональным данным и принятие соответствующих мер;</a:t>
            </a:r>
          </a:p>
          <a:p>
            <a:pPr lvl="1"/>
            <a:r>
              <a:rPr lang="ru-RU" sz="1400" dirty="0" smtClean="0"/>
              <a:t>применение </a:t>
            </a:r>
            <a:r>
              <a:rPr lang="ru-RU" sz="1400" dirty="0"/>
              <a:t>в необходимых случаях средств межсетевого экранирования, обнаружения вторжений, анализа защищенности;</a:t>
            </a:r>
          </a:p>
          <a:p>
            <a:pPr lvl="1"/>
            <a:r>
              <a:rPr lang="ru-RU" sz="1400" dirty="0"/>
              <a:t>использование средств криптографической защиты информации</a:t>
            </a:r>
            <a:r>
              <a:rPr lang="ru-RU" sz="1400" dirty="0" smtClean="0"/>
              <a:t>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95903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Меры технического </a:t>
            </a:r>
            <a:r>
              <a:rPr lang="ru-RU" b="1" dirty="0" smtClean="0"/>
              <a:t>уровня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Меры </a:t>
            </a:r>
            <a:r>
              <a:rPr lang="ru-RU" dirty="0"/>
              <a:t>данного уровня реализуются с помощью физических аппаратных средств и мероприятий по поддержанию их работоспособности. Они могут включать следующие пункты:</a:t>
            </a:r>
          </a:p>
          <a:p>
            <a:pPr lvl="1"/>
            <a:r>
              <a:rPr lang="ru-RU" dirty="0"/>
              <a:t>Технические проверки аппаратных средств;</a:t>
            </a:r>
          </a:p>
          <a:p>
            <a:pPr lvl="1"/>
            <a:r>
              <a:rPr lang="ru-RU" dirty="0"/>
              <a:t>техническое обслуживание оборудования;</a:t>
            </a:r>
          </a:p>
          <a:p>
            <a:pPr lvl="1"/>
            <a:r>
              <a:rPr lang="ru-RU" dirty="0"/>
              <a:t>проведение контроля трафика сети на отдельных ее участках (сегментах);</a:t>
            </a:r>
          </a:p>
          <a:p>
            <a:pPr lvl="1"/>
            <a:r>
              <a:rPr lang="ru-RU" dirty="0"/>
              <a:t>проведение контроля состояния программного и информационного обеспечения компьютеров (состава и целостности программного обеспечения, корректности настроек и т.д.) и маршрутизаторов (маршрутных таблиц, фильтров, паролей);</a:t>
            </a:r>
          </a:p>
          <a:p>
            <a:pPr lvl="1"/>
            <a:r>
              <a:rPr lang="ru-RU" dirty="0"/>
              <a:t>обеспечение резервного копирования;</a:t>
            </a:r>
          </a:p>
          <a:p>
            <a:pPr lvl="1"/>
            <a:r>
              <a:rPr lang="ru-RU" dirty="0"/>
              <a:t>запрет несанкционированного доступа к оборудованию, различным средствам хранения данных и рабочие помещения.</a:t>
            </a:r>
          </a:p>
          <a:p>
            <a:pPr lvl="1"/>
            <a:r>
              <a:rPr lang="ru-RU" dirty="0"/>
              <a:t>проведение контроля за несанкционированными физическими подключениями системам.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7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Меры режимного </a:t>
            </a:r>
            <a:r>
              <a:rPr lang="ru-RU" b="1" dirty="0" smtClean="0"/>
              <a:t>уровня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Меры </a:t>
            </a:r>
            <a:r>
              <a:rPr lang="ru-RU" dirty="0"/>
              <a:t>режимного уровня подразумевают поддержание внутреннего распорядка и могут быть представлены следующими пунктами: </a:t>
            </a:r>
          </a:p>
          <a:p>
            <a:pPr lvl="1"/>
            <a:r>
              <a:rPr lang="ru-RU" dirty="0"/>
              <a:t>Организация режима обеспечения безопасности помещений;</a:t>
            </a:r>
          </a:p>
          <a:p>
            <a:pPr lvl="1"/>
            <a:r>
              <a:rPr lang="ru-RU" dirty="0"/>
              <a:t>обеспечение сохранности носителей персональных данных;</a:t>
            </a:r>
          </a:p>
          <a:p>
            <a:pPr lvl="1"/>
            <a:r>
              <a:rPr lang="ru-RU" dirty="0"/>
              <a:t>повышение ответственности сотрудников за выполнение требований установленных режимов;</a:t>
            </a:r>
          </a:p>
          <a:p>
            <a:pPr lvl="1"/>
            <a:r>
              <a:rPr lang="ru-RU" dirty="0"/>
              <a:t>разграничение доступа и контроль за доступом в выделенные помещения;</a:t>
            </a:r>
          </a:p>
          <a:p>
            <a:pPr lvl="1"/>
            <a:r>
              <a:rPr lang="ru-RU" dirty="0"/>
              <a:t>назначение лица, ответственного за обеспечение безопасности ПД;</a:t>
            </a:r>
          </a:p>
          <a:p>
            <a:pPr lvl="1"/>
            <a:r>
              <a:rPr lang="ru-RU" dirty="0"/>
              <a:t>инструктаж и обучение персонала курсах в учебном центре.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18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</TotalTime>
  <Words>513</Words>
  <Application>Microsoft Office PowerPoint</Application>
  <PresentationFormat>Широкоэкранный</PresentationFormat>
  <Paragraphs>67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Garamond</vt:lpstr>
      <vt:lpstr>Натуральные материалы</vt:lpstr>
      <vt:lpstr>Разработка политики информационной безопасности персональных данных частной клиники</vt:lpstr>
      <vt:lpstr>Структура бизнес-компании </vt:lpstr>
      <vt:lpstr>Объекты защиты</vt:lpstr>
      <vt:lpstr>Оценка рисков информационной безопасности</vt:lpstr>
      <vt:lpstr>Актуальные угрозы:  </vt:lpstr>
      <vt:lpstr>Меры защиты</vt:lpstr>
      <vt:lpstr>Меры информационного уровня</vt:lpstr>
      <vt:lpstr>Меры технического уровня</vt:lpstr>
      <vt:lpstr>Меры режимного уровня</vt:lpstr>
      <vt:lpstr>Общие принципы современных методов защиты информации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политики информационной безопасности персональных данных частной клиники</dc:title>
  <dc:creator>Пользователь Windows</dc:creator>
  <cp:lastModifiedBy>Пользователь Windows</cp:lastModifiedBy>
  <cp:revision>8</cp:revision>
  <dcterms:created xsi:type="dcterms:W3CDTF">2020-09-05T07:02:17Z</dcterms:created>
  <dcterms:modified xsi:type="dcterms:W3CDTF">2020-09-05T07:48:58Z</dcterms:modified>
</cp:coreProperties>
</file>