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92" y="-11976"/>
      </p:cViewPr>
      <p:guideLst>
        <p:guide orient="horz" pos="9216"/>
        <p:guide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69488188976378E-2"/>
          <c:y val="1.8262598425196851E-2"/>
          <c:w val="0.92541089238845142"/>
          <c:h val="0.922470472440944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FA-4B11-BC50-CF3F36EC1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2269568"/>
        <c:axId val="812277440"/>
      </c:lineChart>
      <c:catAx>
        <c:axId val="8122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0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277440"/>
        <c:crosses val="autoZero"/>
        <c:auto val="1"/>
        <c:lblAlgn val="ctr"/>
        <c:lblOffset val="100"/>
        <c:noMultiLvlLbl val="0"/>
      </c:catAx>
      <c:valAx>
        <c:axId val="812277440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269568"/>
        <c:crosses val="autoZero"/>
        <c:crossBetween val="between"/>
        <c:majorUnit val="1"/>
      </c:valAx>
      <c:spPr>
        <a:solidFill>
          <a:srgbClr val="F2F2F2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2F2F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6573950962562209"/>
          <c:y val="1.18119976413207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/>
              </a:solidFill>
              <a:latin typeface="Source Sans Pro Black" panose="020B0803030403020204" pitchFamily="34" charset="0"/>
              <a:ea typeface="Source Sans Pro Black" panose="020B080303040302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58347215217602E-2"/>
          <c:y val="0.14224621411524419"/>
          <c:w val="0.928833055695648"/>
          <c:h val="0.652736570130713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Annual Revenue (Billions)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retch"/>
          </c:pictureOptions>
          <c:dLbls>
            <c:dLbl>
              <c:idx val="0"/>
              <c:layout>
                <c:manualLayout>
                  <c:x val="-3.0882390131641659E-3"/>
                  <c:y val="-2.2831778779839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299-481D-98AA-B0A412127415}"/>
                </c:ext>
              </c:extLst>
            </c:dLbl>
            <c:dLbl>
              <c:idx val="9"/>
              <c:layout>
                <c:manualLayout>
                  <c:x val="-6.1764780263283319E-3"/>
                  <c:y val="-1.71238340848793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99-481D-98AA-B0A4121274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Source Sans Pro Black" panose="020B0803030403020204" pitchFamily="34" charset="0"/>
                    <a:ea typeface="Source Sans Pro Black" panose="020B0803030403020204" pitchFamily="34" charset="0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"$"#,##0.00</c:formatCode>
                <c:ptCount val="10"/>
                <c:pt idx="0" formatCode="&quot;$&quot;#,##0.00_);[Red]\(&quot;$&quot;#,##0.00\)">
                  <c:v>138.63999999999999</c:v>
                </c:pt>
                <c:pt idx="1">
                  <c:v>153.05000000000001</c:v>
                </c:pt>
                <c:pt idx="2">
                  <c:v>156.37</c:v>
                </c:pt>
                <c:pt idx="3">
                  <c:v>161.6</c:v>
                </c:pt>
                <c:pt idx="4">
                  <c:v>169.28</c:v>
                </c:pt>
                <c:pt idx="5">
                  <c:v>168.87</c:v>
                </c:pt>
                <c:pt idx="6">
                  <c:v>168.13</c:v>
                </c:pt>
                <c:pt idx="7">
                  <c:v>175.55</c:v>
                </c:pt>
                <c:pt idx="8">
                  <c:v>187.47</c:v>
                </c:pt>
                <c:pt idx="9">
                  <c:v>196.07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99-481D-98AA-B0A4121274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90"/>
        <c:axId val="393002792"/>
        <c:axId val="393007384"/>
      </c:barChart>
      <c:catAx>
        <c:axId val="39300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defRPr>
            </a:pPr>
            <a:endParaRPr lang="en-US"/>
          </a:p>
        </c:txPr>
        <c:crossAx val="393007384"/>
        <c:crosses val="autoZero"/>
        <c:auto val="1"/>
        <c:lblAlgn val="ctr"/>
        <c:lblOffset val="100"/>
        <c:noMultiLvlLbl val="0"/>
      </c:catAx>
      <c:valAx>
        <c:axId val="393007384"/>
        <c:scaling>
          <c:orientation val="minMax"/>
          <c:max val="200"/>
        </c:scaling>
        <c:delete val="1"/>
        <c:axPos val="l"/>
        <c:numFmt formatCode="&quot;$&quot;#,##0_);[Red]\(&quot;$&quot;#,##0\)" sourceLinked="0"/>
        <c:majorTickMark val="none"/>
        <c:minorTickMark val="none"/>
        <c:tickLblPos val="nextTo"/>
        <c:crossAx val="393002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788751"/>
            <a:ext cx="9715500" cy="10187093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15368697"/>
            <a:ext cx="8572500" cy="7064585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0F4-5A66-4D82-BDDA-7985A1618AAE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4158-F996-48CF-8D24-3F6557E9B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0F4-5A66-4D82-BDDA-7985A1618AAE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4158-F996-48CF-8D24-3F6557E9B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1557869"/>
            <a:ext cx="2464594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1557869"/>
            <a:ext cx="7250906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0F4-5A66-4D82-BDDA-7985A1618AAE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4158-F996-48CF-8D24-3F6557E9B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0F4-5A66-4D82-BDDA-7985A1618AAE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4158-F996-48CF-8D24-3F6557E9B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0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1" y="7294888"/>
            <a:ext cx="9858375" cy="12171678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1" y="19581715"/>
            <a:ext cx="9858375" cy="6400798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0F4-5A66-4D82-BDDA-7985A1618AAE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4158-F996-48CF-8D24-3F6557E9B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5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7789335"/>
            <a:ext cx="485775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7789335"/>
            <a:ext cx="485775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0F4-5A66-4D82-BDDA-7985A1618AAE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4158-F996-48CF-8D24-3F6557E9B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3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1557875"/>
            <a:ext cx="9858375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4" y="7172962"/>
            <a:ext cx="4835425" cy="3515358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4" y="10688322"/>
            <a:ext cx="4835425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9" y="7172962"/>
            <a:ext cx="4859239" cy="3515358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9" y="10688322"/>
            <a:ext cx="4859239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0F4-5A66-4D82-BDDA-7985A1618AAE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4158-F996-48CF-8D24-3F6557E9B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2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0F4-5A66-4D82-BDDA-7985A1618AAE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4158-F996-48CF-8D24-3F6557E9B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0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0F4-5A66-4D82-BDDA-7985A1618AAE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4158-F996-48CF-8D24-3F6557E9B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9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1950720"/>
            <a:ext cx="3686473" cy="682752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4213022"/>
            <a:ext cx="5786438" cy="20794133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8778242"/>
            <a:ext cx="3686473" cy="1626277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0F4-5A66-4D82-BDDA-7985A1618AAE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4158-F996-48CF-8D24-3F6557E9B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0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1950720"/>
            <a:ext cx="3686473" cy="682752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4213022"/>
            <a:ext cx="5786438" cy="20794133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8778242"/>
            <a:ext cx="3686473" cy="1626277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0F4-5A66-4D82-BDDA-7985A1618AAE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4158-F996-48CF-8D24-3F6557E9B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6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1557875"/>
            <a:ext cx="9858375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7789335"/>
            <a:ext cx="9858375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27120435"/>
            <a:ext cx="257175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60F4-5A66-4D82-BDDA-7985A1618AAE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27120435"/>
            <a:ext cx="3857625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27120435"/>
            <a:ext cx="257175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4158-F996-48CF-8D24-3F6557E9B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3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aa-acro.com/statistics/death-rate-per-year" TargetMode="External"/><Relationship Id="rId13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hyperlink" Target="https://github.com/fivethirtyeight/data/tree/master/airline-safety" TargetMode="External"/><Relationship Id="rId12" Type="http://schemas.openxmlformats.org/officeDocument/2006/relationships/hyperlink" Target="https://cdan.dot.gov/query" TargetMode="External"/><Relationship Id="rId2" Type="http://schemas.openxmlformats.org/officeDocument/2006/relationships/image" Target="../media/image1.jpg"/><Relationship Id="rId16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hyperlink" Target="https://www.airlines.org/dataset/world-airlines-traffic-and-capacity/" TargetMode="External"/><Relationship Id="rId5" Type="http://schemas.openxmlformats.org/officeDocument/2006/relationships/image" Target="../media/image4.jpg"/><Relationship Id="rId15" Type="http://schemas.openxmlformats.org/officeDocument/2006/relationships/image" Target="../media/image7.svg"/><Relationship Id="rId10" Type="http://schemas.openxmlformats.org/officeDocument/2006/relationships/hyperlink" Target="https://www.airlines.org/dataset/annual-results-u-s-passenger-airlines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airlines.org/dataset/safety-record-of-u-s-air-carriers/" TargetMode="Externa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EAE65E1B-BECA-419E-9EE5-86B4AF6C82CF}"/>
              </a:ext>
            </a:extLst>
          </p:cNvPr>
          <p:cNvSpPr/>
          <p:nvPr/>
        </p:nvSpPr>
        <p:spPr>
          <a:xfrm>
            <a:off x="1117600" y="3814358"/>
            <a:ext cx="9067800" cy="7615539"/>
          </a:xfrm>
          <a:prstGeom prst="flowChartOffpageConnector">
            <a:avLst/>
          </a:prstGeom>
          <a:solidFill>
            <a:srgbClr val="2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F2F42E0-1B49-4138-AD7D-32D0D5926B04}"/>
              </a:ext>
            </a:extLst>
          </p:cNvPr>
          <p:cNvSpPr/>
          <p:nvPr/>
        </p:nvSpPr>
        <p:spPr>
          <a:xfrm>
            <a:off x="-25400" y="8265553"/>
            <a:ext cx="11430000" cy="316434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E1BF0-EF75-436F-8008-F8F83A68F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7"/>
            <a:ext cx="11430000" cy="2936875"/>
          </a:xfrm>
          <a:prstGeom prst="rect">
            <a:avLst/>
          </a:prstGeom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073516-2CFC-4532-B76F-16A5AA663713}"/>
              </a:ext>
            </a:extLst>
          </p:cNvPr>
          <p:cNvSpPr/>
          <p:nvPr/>
        </p:nvSpPr>
        <p:spPr>
          <a:xfrm>
            <a:off x="-25400" y="46042"/>
            <a:ext cx="11430000" cy="247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4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ource Sans Pro Black" panose="020B0604020202020204" pitchFamily="34" charset="0"/>
                <a:cs typeface="Aharoni" panose="020B0604020202020204" pitchFamily="2" charset="-79"/>
              </a:rPr>
              <a:t>Airline Safety</a:t>
            </a:r>
          </a:p>
          <a:p>
            <a:pPr algn="ctr"/>
            <a:r>
              <a:rPr lang="en-US" sz="4583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ource Sans Pro Black" panose="020B0604020202020204" pitchFamily="34" charset="0"/>
                <a:cs typeface="Aharoni" panose="020B0604020202020204" pitchFamily="2" charset="-79"/>
              </a:rPr>
              <a:t>How Safe Is Flying Today?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0F4C4F-7825-40F5-BF3C-DA8B10E4654D}"/>
              </a:ext>
            </a:extLst>
          </p:cNvPr>
          <p:cNvSpPr/>
          <p:nvPr/>
        </p:nvSpPr>
        <p:spPr>
          <a:xfrm>
            <a:off x="1117600" y="2943912"/>
            <a:ext cx="9067800" cy="873125"/>
          </a:xfrm>
          <a:prstGeom prst="rect">
            <a:avLst/>
          </a:prstGeom>
          <a:solidFill>
            <a:srgbClr val="228D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E5E6B2CA-56D9-4D07-BF33-1E41E70849E6}"/>
              </a:ext>
            </a:extLst>
          </p:cNvPr>
          <p:cNvSpPr/>
          <p:nvPr/>
        </p:nvSpPr>
        <p:spPr>
          <a:xfrm rot="5400000">
            <a:off x="10371138" y="2751823"/>
            <a:ext cx="873126" cy="1244600"/>
          </a:xfrm>
          <a:prstGeom prst="rtTriangle">
            <a:avLst/>
          </a:prstGeom>
          <a:solidFill>
            <a:srgbClr val="218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B201C5C-B844-4D45-BA08-AE59DA7E1DF4}"/>
              </a:ext>
            </a:extLst>
          </p:cNvPr>
          <p:cNvSpPr/>
          <p:nvPr/>
        </p:nvSpPr>
        <p:spPr>
          <a:xfrm rot="5400000" flipV="1">
            <a:off x="122241" y="2820341"/>
            <a:ext cx="873125" cy="1117599"/>
          </a:xfrm>
          <a:prstGeom prst="rtTriangle">
            <a:avLst/>
          </a:prstGeom>
          <a:solidFill>
            <a:srgbClr val="218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D5B78D-0F15-4157-A284-86ACF6333B1F}"/>
              </a:ext>
            </a:extLst>
          </p:cNvPr>
          <p:cNvSpPr/>
          <p:nvPr/>
        </p:nvSpPr>
        <p:spPr>
          <a:xfrm>
            <a:off x="294919" y="4618041"/>
            <a:ext cx="9886950" cy="2001323"/>
          </a:xfrm>
          <a:prstGeom prst="rect">
            <a:avLst/>
          </a:prstGeom>
          <a:solidFill>
            <a:srgbClr val="55A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11CEE-F5D5-4AD7-8375-950F32408ED9}"/>
              </a:ext>
            </a:extLst>
          </p:cNvPr>
          <p:cNvSpPr/>
          <p:nvPr/>
        </p:nvSpPr>
        <p:spPr>
          <a:xfrm>
            <a:off x="1117600" y="7165629"/>
            <a:ext cx="9927316" cy="2001323"/>
          </a:xfrm>
          <a:prstGeom prst="rect">
            <a:avLst/>
          </a:prstGeom>
          <a:solidFill>
            <a:srgbClr val="55A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5640397-4E04-4D15-819E-47CC4C0AC096}"/>
              </a:ext>
            </a:extLst>
          </p:cNvPr>
          <p:cNvSpPr/>
          <p:nvPr/>
        </p:nvSpPr>
        <p:spPr>
          <a:xfrm rot="5400000">
            <a:off x="1139393" y="7140433"/>
            <a:ext cx="955678" cy="971549"/>
          </a:xfrm>
          <a:prstGeom prst="rtTriangle">
            <a:avLst/>
          </a:prstGeom>
          <a:solidFill>
            <a:srgbClr val="2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172769C-0F4A-4FB6-827F-00096CFB9DC7}"/>
              </a:ext>
            </a:extLst>
          </p:cNvPr>
          <p:cNvSpPr/>
          <p:nvPr/>
        </p:nvSpPr>
        <p:spPr>
          <a:xfrm rot="5400000" flipH="1" flipV="1">
            <a:off x="1125534" y="7156220"/>
            <a:ext cx="955678" cy="97154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05D3F3D7-3E70-42E8-A841-B11992B53A16}"/>
              </a:ext>
            </a:extLst>
          </p:cNvPr>
          <p:cNvSpPr/>
          <p:nvPr/>
        </p:nvSpPr>
        <p:spPr>
          <a:xfrm rot="10800000">
            <a:off x="9229718" y="4618710"/>
            <a:ext cx="955678" cy="971549"/>
          </a:xfrm>
          <a:prstGeom prst="rtTriangle">
            <a:avLst/>
          </a:prstGeom>
          <a:solidFill>
            <a:srgbClr val="2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AB70E8C9-CBDF-4F7A-BE46-3CBF145D32CA}"/>
              </a:ext>
            </a:extLst>
          </p:cNvPr>
          <p:cNvSpPr/>
          <p:nvPr/>
        </p:nvSpPr>
        <p:spPr>
          <a:xfrm rot="10800000" flipH="1" flipV="1">
            <a:off x="9229722" y="4616804"/>
            <a:ext cx="955678" cy="97154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DE64C-7DE0-4B7C-BC7F-A0E21FBA9D69}"/>
              </a:ext>
            </a:extLst>
          </p:cNvPr>
          <p:cNvSpPr txBox="1"/>
          <p:nvPr/>
        </p:nvSpPr>
        <p:spPr>
          <a:xfrm>
            <a:off x="330599" y="4568001"/>
            <a:ext cx="2515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Fact #1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51B02-1DBC-4136-BA80-7B66DA572078}"/>
              </a:ext>
            </a:extLst>
          </p:cNvPr>
          <p:cNvSpPr txBox="1"/>
          <p:nvPr/>
        </p:nvSpPr>
        <p:spPr>
          <a:xfrm>
            <a:off x="5651500" y="7155331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Fact #2</a:t>
            </a:r>
          </a:p>
        </p:txBody>
      </p:sp>
      <p:pic>
        <p:nvPicPr>
          <p:cNvPr id="19" name="Picture 18" descr="Air Travel Fatalities for U.S. and International Carriers 2000 - 2019. The trend shows a decline in the number of fatalities annually during this period.">
            <a:extLst>
              <a:ext uri="{FF2B5EF4-FFF2-40B4-BE49-F238E27FC236}">
                <a16:creationId xmlns:a16="http://schemas.microsoft.com/office/drawing/2014/main" id="{4B40F4D3-7266-4ECC-B621-D3C9AD3BD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2" b="4784"/>
          <a:stretch/>
        </p:blipFill>
        <p:spPr>
          <a:xfrm>
            <a:off x="5360036" y="4753214"/>
            <a:ext cx="3745228" cy="17338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536256-974C-49AB-9736-2D15368A48D8}"/>
              </a:ext>
            </a:extLst>
          </p:cNvPr>
          <p:cNvSpPr txBox="1"/>
          <p:nvPr/>
        </p:nvSpPr>
        <p:spPr>
          <a:xfrm>
            <a:off x="350917" y="5365164"/>
            <a:ext cx="532606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Since 2000, there has been a consistent downward trend in global fatalities related to air travel.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064F91-46E7-4F63-BA37-57163DDE190C}"/>
              </a:ext>
            </a:extLst>
          </p:cNvPr>
          <p:cNvSpPr txBox="1"/>
          <p:nvPr/>
        </p:nvSpPr>
        <p:spPr>
          <a:xfrm>
            <a:off x="5690956" y="7981615"/>
            <a:ext cx="50302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Since 2007, U.S. Carriers have had               </a:t>
            </a:r>
          </a:p>
          <a:p>
            <a:r>
              <a:rPr lang="en-US" sz="23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     accidents resulting in fatalities.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A3C69D-70C2-45CE-BB2C-AC359A31B2CA}"/>
              </a:ext>
            </a:extLst>
          </p:cNvPr>
          <p:cNvSpPr txBox="1"/>
          <p:nvPr/>
        </p:nvSpPr>
        <p:spPr>
          <a:xfrm>
            <a:off x="5718544" y="8186602"/>
            <a:ext cx="30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F03AA0-1281-4D54-84C2-15EC2662B309}"/>
              </a:ext>
            </a:extLst>
          </p:cNvPr>
          <p:cNvSpPr/>
          <p:nvPr/>
        </p:nvSpPr>
        <p:spPr>
          <a:xfrm>
            <a:off x="-25400" y="11427296"/>
            <a:ext cx="11468100" cy="65607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Annual Global Air Passengers&#10;Since 2000, annual air travelers has increased from 1.7 billion to 4.3 billion, an increase of 143%.">
            <a:extLst>
              <a:ext uri="{FF2B5EF4-FFF2-40B4-BE49-F238E27FC236}">
                <a16:creationId xmlns:a16="http://schemas.microsoft.com/office/drawing/2014/main" id="{BA10F680-BD61-4371-ADA1-67EDD042E4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42" t="6425" b="4530"/>
          <a:stretch/>
        </p:blipFill>
        <p:spPr>
          <a:xfrm>
            <a:off x="1181100" y="11282364"/>
            <a:ext cx="9067800" cy="4370848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D65E4C-7591-4E26-8946-02CECE3BA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411" y="9646110"/>
            <a:ext cx="1522030" cy="25913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566E81-EA8B-4758-9194-0017A12AD6AB}"/>
              </a:ext>
            </a:extLst>
          </p:cNvPr>
          <p:cNvSpPr txBox="1"/>
          <p:nvPr/>
        </p:nvSpPr>
        <p:spPr>
          <a:xfrm>
            <a:off x="1181100" y="13507206"/>
            <a:ext cx="53340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F2FEAA-C405-48CD-91E3-A5CA77409437}"/>
              </a:ext>
            </a:extLst>
          </p:cNvPr>
          <p:cNvCxnSpPr>
            <a:cxnSpLocks/>
          </p:cNvCxnSpPr>
          <p:nvPr/>
        </p:nvCxnSpPr>
        <p:spPr>
          <a:xfrm flipV="1">
            <a:off x="1447800" y="11088689"/>
            <a:ext cx="8591550" cy="2644108"/>
          </a:xfrm>
          <a:prstGeom prst="straightConnector1">
            <a:avLst/>
          </a:prstGeom>
          <a:ln w="19050">
            <a:solidFill>
              <a:srgbClr val="1170AA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6BCE45-BE52-42FF-938F-FB1DAA4B3E4B}"/>
              </a:ext>
            </a:extLst>
          </p:cNvPr>
          <p:cNvSpPr txBox="1"/>
          <p:nvPr/>
        </p:nvSpPr>
        <p:spPr>
          <a:xfrm rot="16200000">
            <a:off x="765691" y="14591875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1.7 Billion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0824B5-CA1C-4E79-AB21-75D181ADF0AA}"/>
              </a:ext>
            </a:extLst>
          </p:cNvPr>
          <p:cNvSpPr txBox="1"/>
          <p:nvPr/>
        </p:nvSpPr>
        <p:spPr>
          <a:xfrm rot="16200000">
            <a:off x="9071553" y="13243789"/>
            <a:ext cx="1850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4.3 Billion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3045FC-7635-498C-B80C-80D1710A29F3}"/>
              </a:ext>
            </a:extLst>
          </p:cNvPr>
          <p:cNvSpPr txBox="1"/>
          <p:nvPr/>
        </p:nvSpPr>
        <p:spPr>
          <a:xfrm>
            <a:off x="1152525" y="15378293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2000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0893FF-F8F4-4C3C-A861-458E7A20D894}"/>
              </a:ext>
            </a:extLst>
          </p:cNvPr>
          <p:cNvSpPr txBox="1"/>
          <p:nvPr/>
        </p:nvSpPr>
        <p:spPr>
          <a:xfrm>
            <a:off x="9721850" y="15370486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2018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4A0895-F644-4256-BFD2-31B8C7D2D938}"/>
              </a:ext>
            </a:extLst>
          </p:cNvPr>
          <p:cNvSpPr txBox="1"/>
          <p:nvPr/>
        </p:nvSpPr>
        <p:spPr>
          <a:xfrm>
            <a:off x="2117381" y="10655561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Fact #3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9BD8C9-73D2-454A-BB6C-7DB8761E7F0E}"/>
              </a:ext>
            </a:extLst>
          </p:cNvPr>
          <p:cNvSpPr txBox="1"/>
          <p:nvPr/>
        </p:nvSpPr>
        <p:spPr>
          <a:xfrm>
            <a:off x="6000752" y="12542520"/>
            <a:ext cx="292488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020F4A-1D07-40D4-82BC-D19002426F22}"/>
              </a:ext>
            </a:extLst>
          </p:cNvPr>
          <p:cNvSpPr txBox="1"/>
          <p:nvPr/>
        </p:nvSpPr>
        <p:spPr>
          <a:xfrm>
            <a:off x="588285" y="11496638"/>
            <a:ext cx="555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Annual number of global air travelers has increased </a:t>
            </a:r>
            <a:r>
              <a:rPr lang="en-US" sz="2400" b="1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143% </a:t>
            </a:r>
            <a:r>
              <a:rPr lang="en-US" sz="24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from 2000 to 2018.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2F4F9A-A526-4234-93A6-A80625BBDF2B}"/>
              </a:ext>
            </a:extLst>
          </p:cNvPr>
          <p:cNvSpPr txBox="1"/>
          <p:nvPr/>
        </p:nvSpPr>
        <p:spPr>
          <a:xfrm>
            <a:off x="2042116" y="16046986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Fact #4</a:t>
            </a:r>
          </a:p>
        </p:txBody>
      </p: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97F02059-DE9D-4605-8B8A-A52E15E15F1E}"/>
              </a:ext>
            </a:extLst>
          </p:cNvPr>
          <p:cNvSpPr/>
          <p:nvPr/>
        </p:nvSpPr>
        <p:spPr>
          <a:xfrm rot="10800000">
            <a:off x="1146172" y="17995053"/>
            <a:ext cx="9077328" cy="6693739"/>
          </a:xfrm>
          <a:prstGeom prst="flowChartOffpageConnector">
            <a:avLst/>
          </a:prstGeom>
          <a:solidFill>
            <a:srgbClr val="2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BAF9463-4053-4869-8856-50C768D15E88}"/>
              </a:ext>
            </a:extLst>
          </p:cNvPr>
          <p:cNvSpPr/>
          <p:nvPr/>
        </p:nvSpPr>
        <p:spPr>
          <a:xfrm flipV="1">
            <a:off x="-25400" y="17986586"/>
            <a:ext cx="11455400" cy="3150288"/>
          </a:xfrm>
          <a:prstGeom prst="triangle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867E76-B4E9-4FB0-B207-875BEAA013BF}"/>
              </a:ext>
            </a:extLst>
          </p:cNvPr>
          <p:cNvSpPr/>
          <p:nvPr/>
        </p:nvSpPr>
        <p:spPr>
          <a:xfrm>
            <a:off x="411160" y="22394504"/>
            <a:ext cx="9809164" cy="2001323"/>
          </a:xfrm>
          <a:prstGeom prst="rect">
            <a:avLst/>
          </a:prstGeom>
          <a:solidFill>
            <a:srgbClr val="55A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6E1DC8E2-FF1C-4A9F-A1FE-EAB78FBAF460}"/>
              </a:ext>
            </a:extLst>
          </p:cNvPr>
          <p:cNvSpPr/>
          <p:nvPr/>
        </p:nvSpPr>
        <p:spPr>
          <a:xfrm rot="10800000">
            <a:off x="9262541" y="22393752"/>
            <a:ext cx="955678" cy="971549"/>
          </a:xfrm>
          <a:prstGeom prst="rtTriangle">
            <a:avLst/>
          </a:prstGeom>
          <a:solidFill>
            <a:srgbClr val="2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6C4C56A8-F499-4777-8D6D-87E19149C75A}"/>
              </a:ext>
            </a:extLst>
          </p:cNvPr>
          <p:cNvSpPr/>
          <p:nvPr/>
        </p:nvSpPr>
        <p:spPr>
          <a:xfrm rot="10800000" flipH="1" flipV="1">
            <a:off x="9262544" y="22392593"/>
            <a:ext cx="955678" cy="97154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 descr="A drawing of a car&#10;&#10;Description automatically generated">
            <a:extLst>
              <a:ext uri="{FF2B5EF4-FFF2-40B4-BE49-F238E27FC236}">
                <a16:creationId xmlns:a16="http://schemas.microsoft.com/office/drawing/2014/main" id="{D2BFB45F-5E60-44FA-A414-F8AEC77DE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44" y="16181404"/>
            <a:ext cx="4444853" cy="211862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98B288B-D164-4C48-815E-3CCEE11F4D4F}"/>
              </a:ext>
            </a:extLst>
          </p:cNvPr>
          <p:cNvSpPr txBox="1"/>
          <p:nvPr/>
        </p:nvSpPr>
        <p:spPr>
          <a:xfrm>
            <a:off x="411162" y="16870033"/>
            <a:ext cx="64186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For every fatal U.S. Carrier accident since 2009, there have been </a:t>
            </a:r>
            <a:r>
              <a:rPr lang="en-US" sz="32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131,803</a:t>
            </a:r>
            <a:r>
              <a:rPr lang="en-US" sz="28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fatal auto accidents in the U.S.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0C1B8A-6424-4120-910F-4119BE30F5FE}"/>
              </a:ext>
            </a:extLst>
          </p:cNvPr>
          <p:cNvSpPr/>
          <p:nvPr/>
        </p:nvSpPr>
        <p:spPr>
          <a:xfrm>
            <a:off x="1146174" y="19932123"/>
            <a:ext cx="9821869" cy="2001323"/>
          </a:xfrm>
          <a:prstGeom prst="rect">
            <a:avLst/>
          </a:prstGeom>
          <a:solidFill>
            <a:srgbClr val="55A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42B764B-9C05-42C9-AFB5-15DBCDB86517}"/>
              </a:ext>
            </a:extLst>
          </p:cNvPr>
          <p:cNvSpPr/>
          <p:nvPr/>
        </p:nvSpPr>
        <p:spPr>
          <a:xfrm rot="5400000">
            <a:off x="1157602" y="19922894"/>
            <a:ext cx="955678" cy="971549"/>
          </a:xfrm>
          <a:prstGeom prst="rtTriangle">
            <a:avLst/>
          </a:prstGeom>
          <a:solidFill>
            <a:srgbClr val="2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24CB2DF0-7098-46B5-97F6-B30354A0562B}"/>
              </a:ext>
            </a:extLst>
          </p:cNvPr>
          <p:cNvSpPr/>
          <p:nvPr/>
        </p:nvSpPr>
        <p:spPr>
          <a:xfrm rot="5400000" flipH="1" flipV="1">
            <a:off x="1151179" y="19922103"/>
            <a:ext cx="959833" cy="97154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823909-4C54-490B-8F4D-EBADDDD70245}"/>
              </a:ext>
            </a:extLst>
          </p:cNvPr>
          <p:cNvSpPr/>
          <p:nvPr/>
        </p:nvSpPr>
        <p:spPr>
          <a:xfrm rot="10800000">
            <a:off x="1146174" y="24688799"/>
            <a:ext cx="9074153" cy="923110"/>
          </a:xfrm>
          <a:prstGeom prst="rect">
            <a:avLst/>
          </a:prstGeom>
          <a:solidFill>
            <a:srgbClr val="228D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FBA28D25-61D8-43CC-BB9C-CF43AC0BA0BB}"/>
              </a:ext>
            </a:extLst>
          </p:cNvPr>
          <p:cNvSpPr/>
          <p:nvPr/>
        </p:nvSpPr>
        <p:spPr>
          <a:xfrm rot="16200000">
            <a:off x="109945" y="24568413"/>
            <a:ext cx="923109" cy="1149351"/>
          </a:xfrm>
          <a:prstGeom prst="rtTriangle">
            <a:avLst/>
          </a:prstGeom>
          <a:solidFill>
            <a:srgbClr val="218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F3CB7868-1485-43AB-BE9A-57B4DA45F3BA}"/>
              </a:ext>
            </a:extLst>
          </p:cNvPr>
          <p:cNvSpPr/>
          <p:nvPr/>
        </p:nvSpPr>
        <p:spPr>
          <a:xfrm rot="16200000" flipV="1">
            <a:off x="10363609" y="24545512"/>
            <a:ext cx="923111" cy="1209676"/>
          </a:xfrm>
          <a:prstGeom prst="rtTriangle">
            <a:avLst/>
          </a:prstGeom>
          <a:solidFill>
            <a:srgbClr val="218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5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23EB8F-2972-4954-814F-6463A3BFA8E6}"/>
              </a:ext>
            </a:extLst>
          </p:cNvPr>
          <p:cNvSpPr/>
          <p:nvPr/>
        </p:nvSpPr>
        <p:spPr>
          <a:xfrm>
            <a:off x="1" y="25604640"/>
            <a:ext cx="11430000" cy="3656160"/>
          </a:xfrm>
          <a:prstGeom prst="rect">
            <a:avLst/>
          </a:prstGeom>
          <a:solidFill>
            <a:srgbClr val="2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DAAF70A1-C44F-4B58-AB6C-BECD70CADD50}"/>
              </a:ext>
            </a:extLst>
          </p:cNvPr>
          <p:cNvSpPr txBox="1">
            <a:spLocks/>
          </p:cNvSpPr>
          <p:nvPr/>
        </p:nvSpPr>
        <p:spPr>
          <a:xfrm>
            <a:off x="274234" y="25890348"/>
            <a:ext cx="10817687" cy="3027552"/>
          </a:xfrm>
          <a:prstGeom prst="rect">
            <a:avLst/>
          </a:prstGeom>
        </p:spPr>
        <p:txBody>
          <a:bodyPr/>
          <a:lstStyle>
            <a:lvl1pPr marL="285750" indent="-285750" algn="l" defTabSz="1143000" rtl="0" eaLnBrk="1" latinLnBrk="0" hangingPunct="1">
              <a:lnSpc>
                <a:spcPct val="90000"/>
              </a:lnSpc>
              <a:spcBef>
                <a:spcPts val="125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50" indent="-285750" algn="l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8750" indent="-285750" algn="l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00250" indent="-285750" algn="l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71750" indent="-285750" algn="l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43250" indent="-285750" algn="l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14750" indent="-285750" algn="l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86250" indent="-285750" algn="l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57750" indent="-285750" algn="l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Calibri" panose="020F0502020204030204" pitchFamily="34" charset="0"/>
              </a:rPr>
              <a:t>Sources</a:t>
            </a:r>
            <a:endParaRPr lang="en-US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ource Sans Pro Black" panose="020B0803030403020204" pitchFamily="34" charset="0"/>
              <a:ea typeface="Source Sans Pro Black" panose="020B0803030403020204" pitchFamily="34" charset="0"/>
              <a:cs typeface="Calibri" panose="020F0502020204030204" pitchFamily="34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u="sng" dirty="0">
                <a:ln w="3175">
                  <a:noFill/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Airline Safety</a:t>
            </a:r>
            <a:r>
              <a:rPr lang="en-US" sz="1600" dirty="0">
                <a:ln w="3175">
                  <a:noFill/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Calibri" panose="020F0502020204030204" pitchFamily="34" charset="0"/>
              </a:rPr>
              <a:t>, Aviation Safety Network</a:t>
            </a:r>
          </a:p>
          <a:p>
            <a:r>
              <a:rPr lang="en-US" sz="1600" u="sng" dirty="0">
                <a:ln w="3175">
                  <a:noFill/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Death Rate Per Year</a:t>
            </a:r>
            <a:r>
              <a:rPr lang="en-US" sz="1600" dirty="0">
                <a:ln w="3175">
                  <a:noFill/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Calibri" panose="020F0502020204030204" pitchFamily="34" charset="0"/>
              </a:rPr>
              <a:t>, Bureau of Aircraft Accident Archives</a:t>
            </a:r>
          </a:p>
          <a:p>
            <a:r>
              <a:rPr lang="en-US" sz="1600" u="sng" dirty="0">
                <a:ln w="3175">
                  <a:noFill/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Safety Record of U.S. Air Carriers</a:t>
            </a:r>
            <a:r>
              <a:rPr lang="en-US" sz="1600" dirty="0">
                <a:ln w="3175">
                  <a:noFill/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Calibri" panose="020F0502020204030204" pitchFamily="34" charset="0"/>
              </a:rPr>
              <a:t>, Airlines for America</a:t>
            </a:r>
          </a:p>
          <a:p>
            <a:r>
              <a:rPr lang="en-US" sz="1600" u="sng" dirty="0">
                <a:ln w="3175">
                  <a:noFill/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Annual Financial Results: U.S. Passenger Airlines</a:t>
            </a:r>
            <a:r>
              <a:rPr lang="en-US" sz="1600" dirty="0">
                <a:ln w="3175">
                  <a:noFill/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Calibri" panose="020F0502020204030204" pitchFamily="34" charset="0"/>
              </a:rPr>
              <a:t>, Airlines for America</a:t>
            </a:r>
          </a:p>
          <a:p>
            <a:r>
              <a:rPr lang="en-US" sz="1600" u="sng" dirty="0">
                <a:ln w="3175">
                  <a:noFill/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Calibri" panose="020F050202020403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Airlines Traffic and Capacity</a:t>
            </a:r>
            <a:r>
              <a:rPr lang="en-US" sz="1600" dirty="0">
                <a:ln w="3175">
                  <a:noFill/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Calibri" panose="020F0502020204030204" pitchFamily="34" charset="0"/>
              </a:rPr>
              <a:t>, Airlines for America</a:t>
            </a:r>
          </a:p>
          <a:p>
            <a:r>
              <a:rPr lang="en-US" sz="1600" dirty="0">
                <a:ln w="3175">
                  <a:noFill/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Fatality and Injury Reporting System Tool (FIRST), </a:t>
            </a:r>
            <a:r>
              <a:rPr lang="en-US" sz="1600" dirty="0">
                <a:ln w="3175">
                  <a:noFill/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Calibri" panose="020F0502020204030204" pitchFamily="34" charset="0"/>
              </a:rPr>
              <a:t>National Highway Traffic Safety Administration (NHTSA)</a:t>
            </a:r>
          </a:p>
          <a:p>
            <a:pPr marL="0" indent="0" algn="ctr">
              <a:buNone/>
            </a:pPr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Calibri" panose="020F0502020204030204" pitchFamily="34" charset="0"/>
              </a:rPr>
              <a:t>Additional information can be found at https://dsc640-doug-marcum.blogspot.com/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E9A3AA-A8F2-41D3-8A5B-C36BB8B67F25}"/>
              </a:ext>
            </a:extLst>
          </p:cNvPr>
          <p:cNvSpPr txBox="1"/>
          <p:nvPr/>
        </p:nvSpPr>
        <p:spPr>
          <a:xfrm>
            <a:off x="2089147" y="20003857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Fact #5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7EB2E6-1B97-48F2-8760-241AF37B3936}"/>
              </a:ext>
            </a:extLst>
          </p:cNvPr>
          <p:cNvSpPr txBox="1"/>
          <p:nvPr/>
        </p:nvSpPr>
        <p:spPr>
          <a:xfrm>
            <a:off x="407983" y="22349324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Fact #6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D83A7D13-5DCD-4E0A-B608-0FD715AB4D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431049"/>
              </p:ext>
            </p:extLst>
          </p:nvPr>
        </p:nvGraphicFramePr>
        <p:xfrm>
          <a:off x="2177887" y="7371679"/>
          <a:ext cx="3499096" cy="1596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AB700E74-29B4-47DE-ADB6-D9102F6CD0A0}"/>
              </a:ext>
            </a:extLst>
          </p:cNvPr>
          <p:cNvSpPr txBox="1"/>
          <p:nvPr/>
        </p:nvSpPr>
        <p:spPr>
          <a:xfrm>
            <a:off x="6018910" y="20378784"/>
            <a:ext cx="48150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0.0000112%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F4F68C-460F-420C-B968-F2A568E5B3C5}"/>
              </a:ext>
            </a:extLst>
          </p:cNvPr>
          <p:cNvSpPr txBox="1"/>
          <p:nvPr/>
        </p:nvSpPr>
        <p:spPr>
          <a:xfrm>
            <a:off x="2116868" y="20887801"/>
            <a:ext cx="3782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Percentage of all global flights between 2000 – 2014 involved in a fatal accident.</a:t>
            </a:r>
          </a:p>
        </p:txBody>
      </p:sp>
      <p:pic>
        <p:nvPicPr>
          <p:cNvPr id="68" name="Graphic 67" descr="Airplane">
            <a:extLst>
              <a:ext uri="{FF2B5EF4-FFF2-40B4-BE49-F238E27FC236}">
                <a16:creationId xmlns:a16="http://schemas.microsoft.com/office/drawing/2014/main" id="{F9FC30DD-3F73-4842-B534-07167FFE29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115715">
            <a:off x="7859695" y="25832445"/>
            <a:ext cx="2604645" cy="2604645"/>
          </a:xfrm>
          <a:prstGeom prst="rect">
            <a:avLst/>
          </a:prstGeom>
        </p:spPr>
      </p:pic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BB2AA236-3EC7-4EE3-A6D5-FC69ABDD8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105921"/>
              </p:ext>
            </p:extLst>
          </p:nvPr>
        </p:nvGraphicFramePr>
        <p:xfrm>
          <a:off x="5241925" y="22353647"/>
          <a:ext cx="4112376" cy="2224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88B0FBBA-5522-4243-8421-27FCC93F65B7}"/>
              </a:ext>
            </a:extLst>
          </p:cNvPr>
          <p:cNvSpPr txBox="1"/>
          <p:nvPr/>
        </p:nvSpPr>
        <p:spPr>
          <a:xfrm>
            <a:off x="443117" y="23154711"/>
            <a:ext cx="4872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Annual revenue has increased over the past decade, allowing for continued reinvestment into technology and safety improvements.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9457EC-9578-4B56-8273-251717B9FB8F}"/>
              </a:ext>
            </a:extLst>
          </p:cNvPr>
          <p:cNvSpPr txBox="1"/>
          <p:nvPr/>
        </p:nvSpPr>
        <p:spPr>
          <a:xfrm>
            <a:off x="5079022" y="4929773"/>
            <a:ext cx="664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2000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7239D1-2066-4107-9C07-404F20AFDCF6}"/>
              </a:ext>
            </a:extLst>
          </p:cNvPr>
          <p:cNvSpPr txBox="1"/>
          <p:nvPr/>
        </p:nvSpPr>
        <p:spPr>
          <a:xfrm>
            <a:off x="8804392" y="5812801"/>
            <a:ext cx="664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2019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2871145-1A3C-4CEC-91E3-60A61A46582A}"/>
              </a:ext>
            </a:extLst>
          </p:cNvPr>
          <p:cNvSpPr/>
          <p:nvPr/>
        </p:nvSpPr>
        <p:spPr>
          <a:xfrm rot="6133480">
            <a:off x="8952099" y="5713912"/>
            <a:ext cx="145902" cy="1699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2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236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Marcum</dc:creator>
  <cp:lastModifiedBy>Doug Marcum</cp:lastModifiedBy>
  <cp:revision>17</cp:revision>
  <dcterms:created xsi:type="dcterms:W3CDTF">2020-07-25T21:42:36Z</dcterms:created>
  <dcterms:modified xsi:type="dcterms:W3CDTF">2020-07-26T13:18:37Z</dcterms:modified>
</cp:coreProperties>
</file>