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Quincy Bold Italics" charset="1" panose="00000800000000000000"/>
      <p:regular r:id="rId16"/>
    </p:embeddedFont>
    <p:embeddedFont>
      <p:font typeface="Montserrat Bold" charset="1" panose="00000800000000000000"/>
      <p:regular r:id="rId17"/>
    </p:embeddedFont>
    <p:embeddedFont>
      <p:font typeface="Quincy Bold" charset="1" panose="00000800000000000000"/>
      <p:regular r:id="rId18"/>
    </p:embeddedFont>
    <p:embeddedFont>
      <p:font typeface="Quincy Ultra-Bold" charset="1" panose="00000900000000000000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Quincy" charset="1" panose="00000500000000000000"/>
      <p:regular r:id="rId22"/>
    </p:embeddedFont>
    <p:embeddedFont>
      <p:font typeface="Quincy Ultra-Bold Italics" charset="1" panose="000009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9781" t="-842" r="-22134" b="-1583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26441" y="840284"/>
            <a:ext cx="11319412" cy="156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789"/>
              </a:lnSpc>
              <a:spcBef>
                <a:spcPct val="0"/>
              </a:spcBef>
            </a:pPr>
            <a:r>
              <a:rPr lang="en-US" b="true" sz="11789" i="true">
                <a:solidFill>
                  <a:srgbClr val="333434"/>
                </a:solidFill>
                <a:latin typeface="Quincy Bold Italics"/>
                <a:ea typeface="Quincy Bold Italics"/>
                <a:cs typeface="Quincy Bold Italics"/>
                <a:sym typeface="Quincy Bold Italics"/>
              </a:rPr>
              <a:t>TARATRABAHO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31773" y="2482763"/>
            <a:ext cx="12061746" cy="115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28"/>
              </a:lnSpc>
              <a:spcBef>
                <a:spcPct val="0"/>
              </a:spcBef>
            </a:pPr>
            <a:r>
              <a:rPr lang="en-US" b="true" sz="4428" i="true">
                <a:solidFill>
                  <a:srgbClr val="333434"/>
                </a:solidFill>
                <a:latin typeface="Quincy Bold Italics"/>
                <a:ea typeface="Quincy Bold Italics"/>
                <a:cs typeface="Quincy Bold Italics"/>
                <a:sym typeface="Quincy Bold Italics"/>
              </a:rPr>
              <a:t>SECURE AI-POWERED ASSISTANT FOR RESUME CREATION AND JOB MATCHING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3798171" y="5453360"/>
            <a:ext cx="9653741" cy="8809039"/>
          </a:xfrm>
          <a:custGeom>
            <a:avLst/>
            <a:gdLst/>
            <a:ahLst/>
            <a:cxnLst/>
            <a:rect r="r" b="b" t="t" l="l"/>
            <a:pathLst>
              <a:path h="8809039" w="9653741">
                <a:moveTo>
                  <a:pt x="0" y="0"/>
                </a:moveTo>
                <a:lnTo>
                  <a:pt x="9653742" y="0"/>
                </a:lnTo>
                <a:lnTo>
                  <a:pt x="9653742" y="8809038"/>
                </a:lnTo>
                <a:lnTo>
                  <a:pt x="0" y="88090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730169" y="4928746"/>
            <a:ext cx="3664954" cy="515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20"/>
              </a:lnSpc>
              <a:spcBef>
                <a:spcPct val="0"/>
              </a:spcBef>
            </a:pPr>
            <a:r>
              <a:rPr lang="en-US" b="true" sz="3820">
                <a:solidFill>
                  <a:srgbClr val="33343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ITS120L - BM2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61277" y="5972913"/>
            <a:ext cx="8602737" cy="2411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0"/>
              </a:lnSpc>
            </a:pPr>
            <a:r>
              <a:rPr lang="en-US" b="true" sz="3820">
                <a:solidFill>
                  <a:srgbClr val="333434"/>
                </a:solidFill>
                <a:latin typeface="Quincy Bold"/>
                <a:ea typeface="Quincy Bold"/>
                <a:cs typeface="Quincy Bold"/>
                <a:sym typeface="Quincy Bold"/>
              </a:rPr>
              <a:t>MEMBERS:</a:t>
            </a:r>
          </a:p>
          <a:p>
            <a:pPr algn="ctr">
              <a:lnSpc>
                <a:spcPts val="3820"/>
              </a:lnSpc>
            </a:pPr>
            <a:r>
              <a:rPr lang="en-US" b="true" sz="3820">
                <a:solidFill>
                  <a:srgbClr val="333434"/>
                </a:solidFill>
                <a:latin typeface="Quincy Bold"/>
                <a:ea typeface="Quincy Bold"/>
                <a:cs typeface="Quincy Bold"/>
                <a:sym typeface="Quincy Bold"/>
              </a:rPr>
              <a:t>JOHN CARL SAMSON</a:t>
            </a:r>
          </a:p>
          <a:p>
            <a:pPr algn="ctr">
              <a:lnSpc>
                <a:spcPts val="3820"/>
              </a:lnSpc>
            </a:pPr>
            <a:r>
              <a:rPr lang="en-US" b="true" sz="3820">
                <a:solidFill>
                  <a:srgbClr val="333434"/>
                </a:solidFill>
                <a:latin typeface="Quincy Bold"/>
                <a:ea typeface="Quincy Bold"/>
                <a:cs typeface="Quincy Bold"/>
                <a:sym typeface="Quincy Bold"/>
              </a:rPr>
              <a:t>MARCUS YONGE RIVERA</a:t>
            </a:r>
          </a:p>
          <a:p>
            <a:pPr algn="ctr">
              <a:lnSpc>
                <a:spcPts val="3820"/>
              </a:lnSpc>
            </a:pPr>
            <a:r>
              <a:rPr lang="en-US" b="true" sz="3820">
                <a:solidFill>
                  <a:srgbClr val="333434"/>
                </a:solidFill>
                <a:latin typeface="Quincy Bold"/>
                <a:ea typeface="Quincy Bold"/>
                <a:cs typeface="Quincy Bold"/>
                <a:sym typeface="Quincy Bold"/>
              </a:rPr>
              <a:t>KAYLE MATTHEW CALAGUI</a:t>
            </a:r>
          </a:p>
          <a:p>
            <a:pPr algn="ctr" marL="0" indent="0" lvl="0">
              <a:lnSpc>
                <a:spcPts val="3820"/>
              </a:lnSpc>
              <a:spcBef>
                <a:spcPct val="0"/>
              </a:spcBef>
            </a:pPr>
            <a:r>
              <a:rPr lang="en-US" b="true" sz="3820">
                <a:solidFill>
                  <a:srgbClr val="333434"/>
                </a:solidFill>
                <a:latin typeface="Quincy Bold"/>
                <a:ea typeface="Quincy Bold"/>
                <a:cs typeface="Quincy Bold"/>
                <a:sym typeface="Quincy Bold"/>
              </a:rPr>
              <a:t>JUMILYN ANNE DE LIMA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42234" y="9098917"/>
            <a:ext cx="5440823" cy="515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20"/>
              </a:lnSpc>
              <a:spcBef>
                <a:spcPct val="0"/>
              </a:spcBef>
            </a:pPr>
            <a:r>
              <a:rPr lang="en-US" b="true" sz="3820">
                <a:solidFill>
                  <a:srgbClr val="33343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SEPTEMBER 02,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68" t="0" r="-15148" b="-1667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53951" y="3135898"/>
            <a:ext cx="7530887" cy="2622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450"/>
              </a:lnSpc>
              <a:spcBef>
                <a:spcPct val="0"/>
              </a:spcBef>
            </a:pPr>
            <a:r>
              <a:rPr lang="en-US" b="true" sz="16450" i="true">
                <a:solidFill>
                  <a:srgbClr val="333434"/>
                </a:solidFill>
                <a:latin typeface="Quincy Bold Italics"/>
                <a:ea typeface="Quincy Bold Italics"/>
                <a:cs typeface="Quincy Bold Italics"/>
                <a:sym typeface="Quincy Bold Italics"/>
              </a:rPr>
              <a:t>THANK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05717" y="5112749"/>
            <a:ext cx="4427356" cy="2343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450"/>
              </a:lnSpc>
              <a:spcBef>
                <a:spcPct val="0"/>
              </a:spcBef>
            </a:pPr>
            <a:r>
              <a:rPr lang="en-US" b="true" sz="16450" i="true">
                <a:solidFill>
                  <a:srgbClr val="333434"/>
                </a:solidFill>
                <a:latin typeface="Quincy Bold Italics"/>
                <a:ea typeface="Quincy Bold Italics"/>
                <a:cs typeface="Quincy Bold Italics"/>
                <a:sym typeface="Quincy Bold Italics"/>
              </a:rPr>
              <a:t>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3446962" y="-1737363"/>
            <a:ext cx="6893925" cy="5946010"/>
          </a:xfrm>
          <a:custGeom>
            <a:avLst/>
            <a:gdLst/>
            <a:ahLst/>
            <a:cxnLst/>
            <a:rect r="r" b="b" t="t" l="l"/>
            <a:pathLst>
              <a:path h="5946010" w="6893925">
                <a:moveTo>
                  <a:pt x="0" y="0"/>
                </a:moveTo>
                <a:lnTo>
                  <a:pt x="6893924" y="0"/>
                </a:lnTo>
                <a:lnTo>
                  <a:pt x="6893924" y="5946010"/>
                </a:lnTo>
                <a:lnTo>
                  <a:pt x="0" y="59460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53814" y="8094878"/>
            <a:ext cx="6893925" cy="5946010"/>
          </a:xfrm>
          <a:custGeom>
            <a:avLst/>
            <a:gdLst/>
            <a:ahLst/>
            <a:cxnLst/>
            <a:rect r="r" b="b" t="t" l="l"/>
            <a:pathLst>
              <a:path h="5946010" w="6893925">
                <a:moveTo>
                  <a:pt x="0" y="0"/>
                </a:moveTo>
                <a:lnTo>
                  <a:pt x="6893924" y="0"/>
                </a:lnTo>
                <a:lnTo>
                  <a:pt x="6893924" y="5946010"/>
                </a:lnTo>
                <a:lnTo>
                  <a:pt x="0" y="59460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532890">
            <a:off x="12780734" y="6938684"/>
            <a:ext cx="8957132" cy="6258796"/>
          </a:xfrm>
          <a:custGeom>
            <a:avLst/>
            <a:gdLst/>
            <a:ahLst/>
            <a:cxnLst/>
            <a:rect r="r" b="b" t="t" l="l"/>
            <a:pathLst>
              <a:path h="6258796" w="8957132">
                <a:moveTo>
                  <a:pt x="0" y="0"/>
                </a:moveTo>
                <a:lnTo>
                  <a:pt x="8957132" y="0"/>
                </a:lnTo>
                <a:lnTo>
                  <a:pt x="8957132" y="6258796"/>
                </a:lnTo>
                <a:lnTo>
                  <a:pt x="0" y="6258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46751" y="768235"/>
            <a:ext cx="14594499" cy="1023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84"/>
              </a:lnSpc>
              <a:spcBef>
                <a:spcPct val="0"/>
              </a:spcBef>
            </a:pPr>
            <a:r>
              <a:rPr lang="en-US" b="true" sz="7684">
                <a:solidFill>
                  <a:srgbClr val="333434"/>
                </a:solidFill>
                <a:latin typeface="Quincy Ultra-Bold"/>
                <a:ea typeface="Quincy Ultra-Bold"/>
                <a:cs typeface="Quincy Ultra-Bold"/>
                <a:sym typeface="Quincy Ultra-Bold"/>
              </a:rPr>
              <a:t>STATEMENT OF THE PROBLEM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2791" y="5831905"/>
            <a:ext cx="17176183" cy="68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171" indent="-436585" lvl="1">
              <a:lnSpc>
                <a:spcPts val="5662"/>
              </a:lnSpc>
              <a:buFont typeface="Arial"/>
              <a:buChar char="•"/>
            </a:pPr>
            <a:r>
              <a:rPr lang="en-US" sz="4044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US" sz="4044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eads to unde</a:t>
            </a:r>
            <a:r>
              <a:rPr lang="en-US" sz="4044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remployment, wasted time, and limited opportunities.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2791" y="2515629"/>
            <a:ext cx="17259300" cy="283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171" indent="-436585" lvl="1">
              <a:lnSpc>
                <a:spcPts val="5662"/>
              </a:lnSpc>
              <a:buFont typeface="Arial"/>
              <a:buChar char="•"/>
            </a:pPr>
            <a:r>
              <a:rPr lang="en-US" sz="4044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-US" sz="4044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ave you ever noticed how many Filipinos struggle to land jobs, not because th</a:t>
            </a:r>
            <a:r>
              <a:rPr lang="en-US" sz="4044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ey lack skills, but because they lack the right tools? Did you know that many job seekers give up simply because creating a resume or using job portals feels too complicated?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7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146726">
            <a:off x="15810342" y="428498"/>
            <a:ext cx="4540469" cy="4114800"/>
          </a:xfrm>
          <a:custGeom>
            <a:avLst/>
            <a:gdLst/>
            <a:ahLst/>
            <a:cxnLst/>
            <a:rect r="r" b="b" t="t" l="l"/>
            <a:pathLst>
              <a:path h="4114800" w="4540469">
                <a:moveTo>
                  <a:pt x="0" y="0"/>
                </a:moveTo>
                <a:lnTo>
                  <a:pt x="4540469" y="0"/>
                </a:lnTo>
                <a:lnTo>
                  <a:pt x="45404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27717" y="557898"/>
            <a:ext cx="11432566" cy="1094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96"/>
              </a:lnSpc>
              <a:spcBef>
                <a:spcPct val="0"/>
              </a:spcBef>
            </a:pPr>
            <a:r>
              <a:rPr lang="en-US" b="true" sz="8196">
                <a:solidFill>
                  <a:srgbClr val="333434"/>
                </a:solidFill>
                <a:latin typeface="Quincy Ultra-Bold"/>
                <a:ea typeface="Quincy Ultra-Bold"/>
                <a:cs typeface="Quincy Ultra-Bold"/>
                <a:sym typeface="Quincy Ultra-Bold"/>
              </a:rPr>
              <a:t>PROPOSED SOLUTION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94235"/>
            <a:ext cx="14420416" cy="598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5493" indent="-357747" lvl="1">
              <a:lnSpc>
                <a:spcPts val="6826"/>
              </a:lnSpc>
              <a:buFont typeface="Arial"/>
              <a:buChar char="•"/>
            </a:pPr>
            <a:r>
              <a:rPr lang="en-US" sz="3314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TaraTrabaho: Your Job-Hunting Buddy is a web app focused on simplicity, AI, and security.</a:t>
            </a:r>
          </a:p>
          <a:p>
            <a:pPr algn="l" marL="715493" indent="-357747" lvl="1">
              <a:lnSpc>
                <a:spcPts val="6826"/>
              </a:lnSpc>
              <a:buFont typeface="Arial"/>
              <a:buChar char="•"/>
            </a:pPr>
            <a:r>
              <a:rPr lang="en-US" sz="3314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It guides users step-by-step, especially those with limited technical knowledge.</a:t>
            </a:r>
          </a:p>
          <a:p>
            <a:pPr algn="l" marL="715493" indent="-357747" lvl="1">
              <a:lnSpc>
                <a:spcPts val="6826"/>
              </a:lnSpc>
              <a:buFont typeface="Arial"/>
              <a:buChar char="•"/>
            </a:pPr>
            <a:r>
              <a:rPr lang="en-US" sz="3314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Features include AI-powered resume generation, job-matching, and secure data handling.</a:t>
            </a:r>
          </a:p>
          <a:p>
            <a:pPr algn="l" marL="715493" indent="-357747" lvl="1">
              <a:lnSpc>
                <a:spcPts val="6826"/>
              </a:lnSpc>
              <a:buFont typeface="Arial"/>
              <a:buChar char="•"/>
            </a:pPr>
            <a:r>
              <a:rPr lang="en-US" sz="3314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With TaraTrabaho, finding work becomes faster, smarter, and safer.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5D7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8817" y="2598055"/>
            <a:ext cx="16490483" cy="6032194"/>
            <a:chOff x="0" y="0"/>
            <a:chExt cx="4343173" cy="1588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43172" cy="1588726"/>
            </a:xfrm>
            <a:custGeom>
              <a:avLst/>
              <a:gdLst/>
              <a:ahLst/>
              <a:cxnLst/>
              <a:rect r="r" b="b" t="t" l="l"/>
              <a:pathLst>
                <a:path h="1588726" w="4343172">
                  <a:moveTo>
                    <a:pt x="46948" y="0"/>
                  </a:moveTo>
                  <a:lnTo>
                    <a:pt x="4296225" y="0"/>
                  </a:lnTo>
                  <a:cubicBezTo>
                    <a:pt x="4322153" y="0"/>
                    <a:pt x="4343172" y="21019"/>
                    <a:pt x="4343172" y="46948"/>
                  </a:cubicBezTo>
                  <a:lnTo>
                    <a:pt x="4343172" y="1541778"/>
                  </a:lnTo>
                  <a:cubicBezTo>
                    <a:pt x="4343172" y="1554230"/>
                    <a:pt x="4338226" y="1566171"/>
                    <a:pt x="4329422" y="1574975"/>
                  </a:cubicBezTo>
                  <a:cubicBezTo>
                    <a:pt x="4320617" y="1583780"/>
                    <a:pt x="4308676" y="1588726"/>
                    <a:pt x="4296225" y="1588726"/>
                  </a:cubicBezTo>
                  <a:lnTo>
                    <a:pt x="46948" y="1588726"/>
                  </a:lnTo>
                  <a:cubicBezTo>
                    <a:pt x="34496" y="1588726"/>
                    <a:pt x="22555" y="1583780"/>
                    <a:pt x="13751" y="1574975"/>
                  </a:cubicBezTo>
                  <a:cubicBezTo>
                    <a:pt x="4946" y="1566171"/>
                    <a:pt x="0" y="1554230"/>
                    <a:pt x="0" y="1541778"/>
                  </a:cubicBezTo>
                  <a:lnTo>
                    <a:pt x="0" y="46948"/>
                  </a:lnTo>
                  <a:cubicBezTo>
                    <a:pt x="0" y="34496"/>
                    <a:pt x="4946" y="22555"/>
                    <a:pt x="13751" y="13751"/>
                  </a:cubicBezTo>
                  <a:cubicBezTo>
                    <a:pt x="22555" y="4946"/>
                    <a:pt x="34496" y="0"/>
                    <a:pt x="46948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43173" cy="1626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59657" y="8076266"/>
            <a:ext cx="3132337" cy="688260"/>
            <a:chOff x="0" y="0"/>
            <a:chExt cx="824978" cy="1812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4978" cy="181270"/>
            </a:xfrm>
            <a:custGeom>
              <a:avLst/>
              <a:gdLst/>
              <a:ahLst/>
              <a:cxnLst/>
              <a:rect r="r" b="b" t="t" l="l"/>
              <a:pathLst>
                <a:path h="181270" w="824978">
                  <a:moveTo>
                    <a:pt x="90635" y="0"/>
                  </a:moveTo>
                  <a:lnTo>
                    <a:pt x="734343" y="0"/>
                  </a:lnTo>
                  <a:cubicBezTo>
                    <a:pt x="784399" y="0"/>
                    <a:pt x="824978" y="40579"/>
                    <a:pt x="824978" y="90635"/>
                  </a:cubicBezTo>
                  <a:lnTo>
                    <a:pt x="824978" y="90635"/>
                  </a:lnTo>
                  <a:cubicBezTo>
                    <a:pt x="824978" y="140691"/>
                    <a:pt x="784399" y="181270"/>
                    <a:pt x="734343" y="181270"/>
                  </a:cubicBezTo>
                  <a:lnTo>
                    <a:pt x="90635" y="181270"/>
                  </a:lnTo>
                  <a:cubicBezTo>
                    <a:pt x="40579" y="181270"/>
                    <a:pt x="0" y="140691"/>
                    <a:pt x="0" y="90635"/>
                  </a:cubicBezTo>
                  <a:lnTo>
                    <a:pt x="0" y="90635"/>
                  </a:lnTo>
                  <a:cubicBezTo>
                    <a:pt x="0" y="40579"/>
                    <a:pt x="40579" y="0"/>
                    <a:pt x="90635" y="0"/>
                  </a:cubicBezTo>
                  <a:close/>
                </a:path>
              </a:pathLst>
            </a:custGeom>
            <a:solidFill>
              <a:srgbClr val="D5D7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24978" cy="21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68817" y="529425"/>
            <a:ext cx="9340058" cy="116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88"/>
              </a:lnSpc>
              <a:spcBef>
                <a:spcPct val="0"/>
              </a:spcBef>
            </a:pPr>
            <a:r>
              <a:rPr lang="en-US" b="true" sz="8688">
                <a:solidFill>
                  <a:srgbClr val="333434"/>
                </a:solidFill>
                <a:latin typeface="Quincy Ultra-Bold"/>
                <a:ea typeface="Quincy Ultra-Bold"/>
                <a:cs typeface="Quincy Ultra-Bold"/>
                <a:sym typeface="Quincy Ultra-Bold"/>
              </a:rPr>
              <a:t>CORE FEATURES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4391" y="3263323"/>
            <a:ext cx="16079334" cy="39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5"/>
              </a:lnSpc>
            </a:pPr>
            <a:r>
              <a:rPr lang="en-US" b="true" sz="2830" spc="6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AI Resume Builder</a:t>
            </a:r>
            <a:r>
              <a:rPr lang="en-US" sz="2830" spc="6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– Users answer questions, and AI generates a professional resume.</a:t>
            </a:r>
          </a:p>
          <a:p>
            <a:pPr algn="ctr">
              <a:lnSpc>
                <a:spcPts val="6425"/>
              </a:lnSpc>
            </a:pPr>
            <a:r>
              <a:rPr lang="en-US" b="true" sz="2830" spc="6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Smart Job-Matching </a:t>
            </a:r>
            <a:r>
              <a:rPr lang="en-US" sz="2830" spc="6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Jobs recommended based on skills, experience, and preferences.</a:t>
            </a:r>
          </a:p>
          <a:p>
            <a:pPr algn="ctr">
              <a:lnSpc>
                <a:spcPts val="6425"/>
              </a:lnSpc>
            </a:pPr>
            <a:r>
              <a:rPr lang="en-US" b="true" sz="2830" spc="6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Easy Applications </a:t>
            </a:r>
            <a:r>
              <a:rPr lang="en-US" sz="2830" spc="6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One-click job applications through the app.</a:t>
            </a:r>
          </a:p>
          <a:p>
            <a:pPr algn="ctr">
              <a:lnSpc>
                <a:spcPts val="6425"/>
              </a:lnSpc>
            </a:pPr>
            <a:r>
              <a:rPr lang="en-US" b="true" sz="2830" spc="6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Resume Distribution</a:t>
            </a:r>
            <a:r>
              <a:rPr lang="en-US" sz="2830" spc="6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– Premium users can send resumes to multiple employers at once.</a:t>
            </a:r>
          </a:p>
          <a:p>
            <a:pPr algn="ctr">
              <a:lnSpc>
                <a:spcPts val="6425"/>
              </a:lnSpc>
            </a:pPr>
            <a:r>
              <a:rPr lang="en-US" b="true" sz="2830" spc="6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Search Filters </a:t>
            </a:r>
            <a:r>
              <a:rPr lang="en-US" sz="2830" spc="6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Options for location, salary expectations, and job type.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7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8817" y="2598055"/>
            <a:ext cx="16490483" cy="3961123"/>
            <a:chOff x="0" y="0"/>
            <a:chExt cx="4343173" cy="10432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43172" cy="1043259"/>
            </a:xfrm>
            <a:custGeom>
              <a:avLst/>
              <a:gdLst/>
              <a:ahLst/>
              <a:cxnLst/>
              <a:rect r="r" b="b" t="t" l="l"/>
              <a:pathLst>
                <a:path h="1043259" w="4343172">
                  <a:moveTo>
                    <a:pt x="46948" y="0"/>
                  </a:moveTo>
                  <a:lnTo>
                    <a:pt x="4296225" y="0"/>
                  </a:lnTo>
                  <a:cubicBezTo>
                    <a:pt x="4322153" y="0"/>
                    <a:pt x="4343172" y="21019"/>
                    <a:pt x="4343172" y="46948"/>
                  </a:cubicBezTo>
                  <a:lnTo>
                    <a:pt x="4343172" y="996311"/>
                  </a:lnTo>
                  <a:cubicBezTo>
                    <a:pt x="4343172" y="1022240"/>
                    <a:pt x="4322153" y="1043259"/>
                    <a:pt x="4296225" y="1043259"/>
                  </a:cubicBezTo>
                  <a:lnTo>
                    <a:pt x="46948" y="1043259"/>
                  </a:lnTo>
                  <a:cubicBezTo>
                    <a:pt x="34496" y="1043259"/>
                    <a:pt x="22555" y="1038313"/>
                    <a:pt x="13751" y="1029508"/>
                  </a:cubicBezTo>
                  <a:cubicBezTo>
                    <a:pt x="4946" y="1020704"/>
                    <a:pt x="0" y="1008762"/>
                    <a:pt x="0" y="996311"/>
                  </a:cubicBezTo>
                  <a:lnTo>
                    <a:pt x="0" y="46948"/>
                  </a:lnTo>
                  <a:cubicBezTo>
                    <a:pt x="0" y="34496"/>
                    <a:pt x="4946" y="22555"/>
                    <a:pt x="13751" y="13751"/>
                  </a:cubicBezTo>
                  <a:cubicBezTo>
                    <a:pt x="22555" y="4946"/>
                    <a:pt x="34496" y="0"/>
                    <a:pt x="46948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43173" cy="10813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59657" y="8076266"/>
            <a:ext cx="3132337" cy="688260"/>
            <a:chOff x="0" y="0"/>
            <a:chExt cx="824978" cy="1812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4978" cy="181270"/>
            </a:xfrm>
            <a:custGeom>
              <a:avLst/>
              <a:gdLst/>
              <a:ahLst/>
              <a:cxnLst/>
              <a:rect r="r" b="b" t="t" l="l"/>
              <a:pathLst>
                <a:path h="181270" w="824978">
                  <a:moveTo>
                    <a:pt x="90635" y="0"/>
                  </a:moveTo>
                  <a:lnTo>
                    <a:pt x="734343" y="0"/>
                  </a:lnTo>
                  <a:cubicBezTo>
                    <a:pt x="784399" y="0"/>
                    <a:pt x="824978" y="40579"/>
                    <a:pt x="824978" y="90635"/>
                  </a:cubicBezTo>
                  <a:lnTo>
                    <a:pt x="824978" y="90635"/>
                  </a:lnTo>
                  <a:cubicBezTo>
                    <a:pt x="824978" y="140691"/>
                    <a:pt x="784399" y="181270"/>
                    <a:pt x="734343" y="181270"/>
                  </a:cubicBezTo>
                  <a:lnTo>
                    <a:pt x="90635" y="181270"/>
                  </a:lnTo>
                  <a:cubicBezTo>
                    <a:pt x="40579" y="181270"/>
                    <a:pt x="0" y="140691"/>
                    <a:pt x="0" y="90635"/>
                  </a:cubicBezTo>
                  <a:lnTo>
                    <a:pt x="0" y="90635"/>
                  </a:lnTo>
                  <a:cubicBezTo>
                    <a:pt x="0" y="40579"/>
                    <a:pt x="40579" y="0"/>
                    <a:pt x="90635" y="0"/>
                  </a:cubicBezTo>
                  <a:close/>
                </a:path>
              </a:pathLst>
            </a:custGeom>
            <a:solidFill>
              <a:srgbClr val="D5D7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24978" cy="21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35678" y="7100578"/>
            <a:ext cx="2696945" cy="2639635"/>
          </a:xfrm>
          <a:custGeom>
            <a:avLst/>
            <a:gdLst/>
            <a:ahLst/>
            <a:cxnLst/>
            <a:rect r="r" b="b" t="t" l="l"/>
            <a:pathLst>
              <a:path h="2639635" w="2696945">
                <a:moveTo>
                  <a:pt x="0" y="0"/>
                </a:moveTo>
                <a:lnTo>
                  <a:pt x="2696945" y="0"/>
                </a:lnTo>
                <a:lnTo>
                  <a:pt x="2696945" y="2639636"/>
                </a:lnTo>
                <a:lnTo>
                  <a:pt x="0" y="2639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44095" y="7304828"/>
            <a:ext cx="7315200" cy="2231136"/>
          </a:xfrm>
          <a:custGeom>
            <a:avLst/>
            <a:gdLst/>
            <a:ahLst/>
            <a:cxnLst/>
            <a:rect r="r" b="b" t="t" l="l"/>
            <a:pathLst>
              <a:path h="2231136" w="7315200">
                <a:moveTo>
                  <a:pt x="0" y="0"/>
                </a:moveTo>
                <a:lnTo>
                  <a:pt x="7315200" y="0"/>
                </a:lnTo>
                <a:lnTo>
                  <a:pt x="7315200" y="2231136"/>
                </a:lnTo>
                <a:lnTo>
                  <a:pt x="0" y="2231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68817" y="529425"/>
            <a:ext cx="9340058" cy="116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88"/>
              </a:lnSpc>
              <a:spcBef>
                <a:spcPct val="0"/>
              </a:spcBef>
            </a:pPr>
            <a:r>
              <a:rPr lang="en-US" b="true" sz="8688">
                <a:solidFill>
                  <a:srgbClr val="333434"/>
                </a:solidFill>
                <a:latin typeface="Quincy Ultra-Bold"/>
                <a:ea typeface="Quincy Ultra-Bold"/>
                <a:cs typeface="Quincy Ultra-Bold"/>
                <a:sym typeface="Quincy Ultra-Bold"/>
              </a:rPr>
              <a:t>AI  INTEGRATION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4413" y="2949813"/>
            <a:ext cx="15399290" cy="360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b="true" sz="2643" spc="6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AI Text Generation: Creates polished resumes automatically.</a:t>
            </a:r>
          </a:p>
          <a:p>
            <a:pPr algn="ctr">
              <a:lnSpc>
                <a:spcPts val="5841"/>
              </a:lnSpc>
            </a:pPr>
            <a:r>
              <a:rPr lang="en-US" b="true" sz="2643" spc="6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AI Job Recommendations: Matches users with roles that fit their background.</a:t>
            </a:r>
          </a:p>
          <a:p>
            <a:pPr algn="ctr">
              <a:lnSpc>
                <a:spcPts val="5841"/>
              </a:lnSpc>
            </a:pPr>
            <a:r>
              <a:rPr lang="en-US" b="true" sz="2643" spc="6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Future AI Features: Interview practice, career guidance, and skill development advice.</a:t>
            </a:r>
          </a:p>
          <a:p>
            <a:pPr algn="ctr">
              <a:lnSpc>
                <a:spcPts val="5841"/>
              </a:lnSpc>
            </a:pPr>
            <a:r>
              <a:rPr lang="en-US" b="true" sz="2643" spc="6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AI helps reduce barriers for job seekers who are not confident in technology.</a:t>
            </a:r>
          </a:p>
          <a:p>
            <a:pPr algn="ctr">
              <a:lnSpc>
                <a:spcPts val="584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10157" y="-2973005"/>
            <a:ext cx="6893925" cy="5946010"/>
          </a:xfrm>
          <a:custGeom>
            <a:avLst/>
            <a:gdLst/>
            <a:ahLst/>
            <a:cxnLst/>
            <a:rect r="r" b="b" t="t" l="l"/>
            <a:pathLst>
              <a:path h="5946010" w="6893925">
                <a:moveTo>
                  <a:pt x="0" y="0"/>
                </a:moveTo>
                <a:lnTo>
                  <a:pt x="6893925" y="0"/>
                </a:lnTo>
                <a:lnTo>
                  <a:pt x="6893925" y="5946010"/>
                </a:lnTo>
                <a:lnTo>
                  <a:pt x="0" y="5946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006143" y="-2176987"/>
            <a:ext cx="6893925" cy="5946010"/>
          </a:xfrm>
          <a:custGeom>
            <a:avLst/>
            <a:gdLst/>
            <a:ahLst/>
            <a:cxnLst/>
            <a:rect r="r" b="b" t="t" l="l"/>
            <a:pathLst>
              <a:path h="5946010" w="6893925">
                <a:moveTo>
                  <a:pt x="0" y="0"/>
                </a:moveTo>
                <a:lnTo>
                  <a:pt x="6893925" y="0"/>
                </a:lnTo>
                <a:lnTo>
                  <a:pt x="6893925" y="5946010"/>
                </a:lnTo>
                <a:lnTo>
                  <a:pt x="0" y="5946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08790" y="812029"/>
            <a:ext cx="12670419" cy="1733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950"/>
              </a:lnSpc>
              <a:spcBef>
                <a:spcPct val="0"/>
              </a:spcBef>
            </a:pPr>
            <a:r>
              <a:rPr lang="en-US" b="true" sz="12950">
                <a:solidFill>
                  <a:srgbClr val="333434"/>
                </a:solidFill>
                <a:latin typeface="Quincy Ultra-Bold"/>
                <a:ea typeface="Quincy Ultra-Bold"/>
                <a:cs typeface="Quincy Ultra-Bold"/>
                <a:sym typeface="Quincy Ultra-Bold"/>
              </a:rPr>
              <a:t>TARGET USERS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3708" y="3930108"/>
            <a:ext cx="16940585" cy="4726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32"/>
              </a:lnSpc>
            </a:pPr>
            <a:r>
              <a:rPr lang="en-US" b="true" sz="4059">
                <a:solidFill>
                  <a:srgbClr val="333434"/>
                </a:solidFill>
                <a:latin typeface="Quincy Bold"/>
                <a:ea typeface="Quincy Bold"/>
                <a:cs typeface="Quincy Bold"/>
                <a:sym typeface="Quincy Bold"/>
              </a:rPr>
              <a:t>Fresh Graduates</a:t>
            </a:r>
            <a:r>
              <a:rPr lang="en-US" sz="4059">
                <a:solidFill>
                  <a:srgbClr val="333434"/>
                </a:solidFill>
                <a:latin typeface="Quincy"/>
                <a:ea typeface="Quincy"/>
                <a:cs typeface="Quincy"/>
                <a:sym typeface="Quincy"/>
              </a:rPr>
              <a:t> – entering the workforce for the first time.</a:t>
            </a:r>
          </a:p>
          <a:p>
            <a:pPr algn="l">
              <a:lnSpc>
                <a:spcPts val="7632"/>
              </a:lnSpc>
            </a:pPr>
            <a:r>
              <a:rPr lang="en-US" b="true" sz="4059">
                <a:solidFill>
                  <a:srgbClr val="333434"/>
                </a:solidFill>
                <a:latin typeface="Quincy Bold"/>
                <a:ea typeface="Quincy Bold"/>
                <a:cs typeface="Quincy Bold"/>
                <a:sym typeface="Quincy Bold"/>
              </a:rPr>
              <a:t>Job Seekers with Limited Digital Skills</a:t>
            </a:r>
            <a:r>
              <a:rPr lang="en-US" sz="4059">
                <a:solidFill>
                  <a:srgbClr val="333434"/>
                </a:solidFill>
                <a:latin typeface="Quincy"/>
                <a:ea typeface="Quincy"/>
                <a:cs typeface="Quincy"/>
                <a:sym typeface="Quincy"/>
              </a:rPr>
              <a:t> – those who find existing job portals overwhelming.</a:t>
            </a:r>
          </a:p>
          <a:p>
            <a:pPr algn="l">
              <a:lnSpc>
                <a:spcPts val="7632"/>
              </a:lnSpc>
            </a:pPr>
            <a:r>
              <a:rPr lang="en-US" b="true" sz="4059">
                <a:solidFill>
                  <a:srgbClr val="333434"/>
                </a:solidFill>
                <a:latin typeface="Quincy Bold"/>
                <a:ea typeface="Quincy Bold"/>
                <a:cs typeface="Quincy Bold"/>
                <a:sym typeface="Quincy Bold"/>
              </a:rPr>
              <a:t>Career Shifters</a:t>
            </a:r>
            <a:r>
              <a:rPr lang="en-US" sz="4059">
                <a:solidFill>
                  <a:srgbClr val="333434"/>
                </a:solidFill>
                <a:latin typeface="Quincy"/>
                <a:ea typeface="Quincy"/>
                <a:cs typeface="Quincy"/>
                <a:sym typeface="Quincy"/>
              </a:rPr>
              <a:t> – workers exploring new industries.</a:t>
            </a:r>
          </a:p>
          <a:p>
            <a:pPr algn="l">
              <a:lnSpc>
                <a:spcPts val="7632"/>
              </a:lnSpc>
            </a:pPr>
            <a:r>
              <a:rPr lang="en-US" b="true" sz="4059">
                <a:solidFill>
                  <a:srgbClr val="333434"/>
                </a:solidFill>
                <a:latin typeface="Quincy Bold"/>
                <a:ea typeface="Quincy Bold"/>
                <a:cs typeface="Quincy Bold"/>
                <a:sym typeface="Quincy Bold"/>
              </a:rPr>
              <a:t>Employers</a:t>
            </a:r>
            <a:r>
              <a:rPr lang="en-US" sz="4059">
                <a:solidFill>
                  <a:srgbClr val="333434"/>
                </a:solidFill>
                <a:latin typeface="Quincy"/>
                <a:ea typeface="Quincy"/>
                <a:cs typeface="Quincy"/>
                <a:sym typeface="Quincy"/>
              </a:rPr>
              <a:t> – looking for qualified applicants through a secure system.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10157" y="-2973005"/>
            <a:ext cx="6893925" cy="5946010"/>
          </a:xfrm>
          <a:custGeom>
            <a:avLst/>
            <a:gdLst/>
            <a:ahLst/>
            <a:cxnLst/>
            <a:rect r="r" b="b" t="t" l="l"/>
            <a:pathLst>
              <a:path h="5946010" w="6893925">
                <a:moveTo>
                  <a:pt x="0" y="0"/>
                </a:moveTo>
                <a:lnTo>
                  <a:pt x="6893925" y="0"/>
                </a:lnTo>
                <a:lnTo>
                  <a:pt x="6893925" y="5946010"/>
                </a:lnTo>
                <a:lnTo>
                  <a:pt x="0" y="5946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006143" y="-2176987"/>
            <a:ext cx="6893925" cy="5946010"/>
          </a:xfrm>
          <a:custGeom>
            <a:avLst/>
            <a:gdLst/>
            <a:ahLst/>
            <a:cxnLst/>
            <a:rect r="r" b="b" t="t" l="l"/>
            <a:pathLst>
              <a:path h="5946010" w="6893925">
                <a:moveTo>
                  <a:pt x="0" y="0"/>
                </a:moveTo>
                <a:lnTo>
                  <a:pt x="6893925" y="0"/>
                </a:lnTo>
                <a:lnTo>
                  <a:pt x="6893925" y="5946010"/>
                </a:lnTo>
                <a:lnTo>
                  <a:pt x="0" y="5946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26386" y="838900"/>
            <a:ext cx="12835229" cy="1402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29"/>
              </a:lnSpc>
              <a:spcBef>
                <a:spcPct val="0"/>
              </a:spcBef>
            </a:pPr>
            <a:r>
              <a:rPr lang="en-US" b="true" sz="10529">
                <a:solidFill>
                  <a:srgbClr val="333434"/>
                </a:solidFill>
                <a:latin typeface="Quincy Ultra-Bold"/>
                <a:ea typeface="Quincy Ultra-Bold"/>
                <a:cs typeface="Quincy Ultra-Bold"/>
                <a:sym typeface="Quincy Ultra-Bold"/>
              </a:rPr>
              <a:t>EXPECTED IMPACT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73778" y="3502323"/>
            <a:ext cx="13540445" cy="4726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6511" indent="-438256" lvl="1">
              <a:lnSpc>
                <a:spcPts val="7632"/>
              </a:lnSpc>
              <a:buFont typeface="Arial"/>
              <a:buChar char="•"/>
            </a:pPr>
            <a:r>
              <a:rPr lang="en-US" b="true" sz="4059">
                <a:solidFill>
                  <a:srgbClr val="333434"/>
                </a:solidFill>
                <a:latin typeface="Quincy Bold"/>
                <a:ea typeface="Quincy Bold"/>
                <a:cs typeface="Quincy Bold"/>
                <a:sym typeface="Quincy Bold"/>
              </a:rPr>
              <a:t>Ea</a:t>
            </a:r>
            <a:r>
              <a:rPr lang="en-US" b="true" sz="4059">
                <a:solidFill>
                  <a:srgbClr val="333434"/>
                </a:solidFill>
                <a:latin typeface="Quincy Bold"/>
                <a:ea typeface="Quincy Bold"/>
                <a:cs typeface="Quincy Bold"/>
                <a:sym typeface="Quincy Bold"/>
              </a:rPr>
              <a:t>sier access to job opportunities</a:t>
            </a:r>
          </a:p>
          <a:p>
            <a:pPr algn="l" marL="876511" indent="-438256" lvl="1">
              <a:lnSpc>
                <a:spcPts val="7632"/>
              </a:lnSpc>
              <a:buFont typeface="Arial"/>
              <a:buChar char="•"/>
            </a:pPr>
            <a:r>
              <a:rPr lang="en-US" b="true" sz="4059">
                <a:solidFill>
                  <a:srgbClr val="333434"/>
                </a:solidFill>
                <a:latin typeface="Quincy Bold"/>
                <a:ea typeface="Quincy Bold"/>
                <a:cs typeface="Quincy Bold"/>
                <a:sym typeface="Quincy Bold"/>
              </a:rPr>
              <a:t>Reduced underemployment and mismatched jobs</a:t>
            </a:r>
          </a:p>
          <a:p>
            <a:pPr algn="l" marL="876511" indent="-438256" lvl="1">
              <a:lnSpc>
                <a:spcPts val="7632"/>
              </a:lnSpc>
              <a:buFont typeface="Arial"/>
              <a:buChar char="•"/>
            </a:pPr>
            <a:r>
              <a:rPr lang="en-US" b="true" sz="4059">
                <a:solidFill>
                  <a:srgbClr val="333434"/>
                </a:solidFill>
                <a:latin typeface="Quincy Bold"/>
                <a:ea typeface="Quincy Bold"/>
                <a:cs typeface="Quincy Bold"/>
                <a:sym typeface="Quincy Bold"/>
              </a:rPr>
              <a:t>Empowering Filipinos with AI-assisted career tools</a:t>
            </a:r>
          </a:p>
          <a:p>
            <a:pPr algn="l" marL="876511" indent="-438256" lvl="1">
              <a:lnSpc>
                <a:spcPts val="7632"/>
              </a:lnSpc>
              <a:buFont typeface="Arial"/>
              <a:buChar char="•"/>
            </a:pPr>
            <a:r>
              <a:rPr lang="en-US" b="true" sz="4059">
                <a:solidFill>
                  <a:srgbClr val="333434"/>
                </a:solidFill>
                <a:latin typeface="Quincy Bold"/>
                <a:ea typeface="Quincy Bold"/>
                <a:cs typeface="Quincy Bold"/>
                <a:sym typeface="Quincy Bold"/>
              </a:rPr>
              <a:t>Safer, more trustworthy platform for job seekers</a:t>
            </a:r>
          </a:p>
          <a:p>
            <a:pPr algn="l">
              <a:lnSpc>
                <a:spcPts val="763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46962" y="-1618112"/>
            <a:ext cx="6893925" cy="5946010"/>
          </a:xfrm>
          <a:custGeom>
            <a:avLst/>
            <a:gdLst/>
            <a:ahLst/>
            <a:cxnLst/>
            <a:rect r="r" b="b" t="t" l="l"/>
            <a:pathLst>
              <a:path h="5946010" w="6893925">
                <a:moveTo>
                  <a:pt x="0" y="0"/>
                </a:moveTo>
                <a:lnTo>
                  <a:pt x="6893924" y="0"/>
                </a:lnTo>
                <a:lnTo>
                  <a:pt x="6893924" y="5946010"/>
                </a:lnTo>
                <a:lnTo>
                  <a:pt x="0" y="5946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7137" y="5369375"/>
            <a:ext cx="4314338" cy="4114800"/>
          </a:xfrm>
          <a:custGeom>
            <a:avLst/>
            <a:gdLst/>
            <a:ahLst/>
            <a:cxnLst/>
            <a:rect r="r" b="b" t="t" l="l"/>
            <a:pathLst>
              <a:path h="4114800" w="4314338">
                <a:moveTo>
                  <a:pt x="0" y="0"/>
                </a:moveTo>
                <a:lnTo>
                  <a:pt x="4314338" y="0"/>
                </a:lnTo>
                <a:lnTo>
                  <a:pt x="43143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43699" y="6556688"/>
            <a:ext cx="4470397" cy="3153662"/>
          </a:xfrm>
          <a:custGeom>
            <a:avLst/>
            <a:gdLst/>
            <a:ahLst/>
            <a:cxnLst/>
            <a:rect r="r" b="b" t="t" l="l"/>
            <a:pathLst>
              <a:path h="3153662" w="4470397">
                <a:moveTo>
                  <a:pt x="0" y="0"/>
                </a:moveTo>
                <a:lnTo>
                  <a:pt x="4470397" y="0"/>
                </a:lnTo>
                <a:lnTo>
                  <a:pt x="4470397" y="3153661"/>
                </a:lnTo>
                <a:lnTo>
                  <a:pt x="0" y="31536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22055" y="787622"/>
            <a:ext cx="12945838" cy="1315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832"/>
              </a:lnSpc>
              <a:spcBef>
                <a:spcPct val="0"/>
              </a:spcBef>
            </a:pPr>
            <a:r>
              <a:rPr lang="en-US" b="true" sz="9832" i="true">
                <a:solidFill>
                  <a:srgbClr val="333434"/>
                </a:solidFill>
                <a:latin typeface="Quincy Ultra-Bold Italics"/>
                <a:ea typeface="Quincy Ultra-Bold Italics"/>
                <a:cs typeface="Quincy Ultra-Bold Italics"/>
                <a:sym typeface="Quincy Ultra-Bold Italics"/>
              </a:rPr>
              <a:t>PROJECT 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22800" y="2803959"/>
            <a:ext cx="13744348" cy="2981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9696" indent="-364848" lvl="1">
              <a:lnSpc>
                <a:spcPts val="4731"/>
              </a:lnSpc>
              <a:buFont typeface="Arial"/>
              <a:buChar char="•"/>
            </a:pPr>
            <a:r>
              <a:rPr lang="en-US" sz="3379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Provide a simple and secure platform for job seekers.</a:t>
            </a:r>
          </a:p>
          <a:p>
            <a:pPr algn="l" marL="729696" indent="-364848" lvl="1">
              <a:lnSpc>
                <a:spcPts val="4731"/>
              </a:lnSpc>
              <a:buFont typeface="Arial"/>
              <a:buChar char="•"/>
            </a:pPr>
            <a:r>
              <a:rPr lang="en-US" sz="3379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Help users create professional resumes using AI.</a:t>
            </a:r>
          </a:p>
          <a:p>
            <a:pPr algn="l" marL="729696" indent="-364848" lvl="1">
              <a:lnSpc>
                <a:spcPts val="4731"/>
              </a:lnSpc>
              <a:buFont typeface="Arial"/>
              <a:buChar char="•"/>
            </a:pPr>
            <a:r>
              <a:rPr lang="en-US" sz="3379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Match applicants with suitable job opportunities.</a:t>
            </a:r>
          </a:p>
          <a:p>
            <a:pPr algn="l" marL="729696" indent="-364848" lvl="1">
              <a:lnSpc>
                <a:spcPts val="4731"/>
              </a:lnSpc>
              <a:buFont typeface="Arial"/>
              <a:buChar char="•"/>
            </a:pPr>
            <a:r>
              <a:rPr lang="en-US" sz="3379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Protect user data with proper security measures.</a:t>
            </a:r>
          </a:p>
          <a:p>
            <a:pPr algn="l" marL="729696" indent="-364848" lvl="1">
              <a:lnSpc>
                <a:spcPts val="4731"/>
              </a:lnSpc>
              <a:buFont typeface="Arial"/>
              <a:buChar char="•"/>
            </a:pPr>
            <a:r>
              <a:rPr lang="en-US" sz="3379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Encourage equal opportunities by making job-hunting accessible.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92097" y="6492442"/>
            <a:ext cx="3795903" cy="4114800"/>
          </a:xfrm>
          <a:custGeom>
            <a:avLst/>
            <a:gdLst/>
            <a:ahLst/>
            <a:cxnLst/>
            <a:rect r="r" b="b" t="t" l="l"/>
            <a:pathLst>
              <a:path h="4114800" w="3795903">
                <a:moveTo>
                  <a:pt x="0" y="0"/>
                </a:moveTo>
                <a:lnTo>
                  <a:pt x="3795903" y="0"/>
                </a:lnTo>
                <a:lnTo>
                  <a:pt x="37959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16287">
            <a:off x="361811" y="6613392"/>
            <a:ext cx="3580538" cy="3580538"/>
          </a:xfrm>
          <a:custGeom>
            <a:avLst/>
            <a:gdLst/>
            <a:ahLst/>
            <a:cxnLst/>
            <a:rect r="r" b="b" t="t" l="l"/>
            <a:pathLst>
              <a:path h="3580538" w="3580538">
                <a:moveTo>
                  <a:pt x="0" y="0"/>
                </a:moveTo>
                <a:lnTo>
                  <a:pt x="3580538" y="0"/>
                </a:lnTo>
                <a:lnTo>
                  <a:pt x="3580538" y="3580537"/>
                </a:lnTo>
                <a:lnTo>
                  <a:pt x="0" y="3580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52080" y="955006"/>
            <a:ext cx="13983839" cy="10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38"/>
              </a:lnSpc>
              <a:spcBef>
                <a:spcPct val="0"/>
              </a:spcBef>
            </a:pPr>
            <a:r>
              <a:rPr lang="en-US" b="true" sz="8038">
                <a:solidFill>
                  <a:srgbClr val="333434"/>
                </a:solidFill>
                <a:latin typeface="Quincy Ultra-Bold"/>
                <a:ea typeface="Quincy Ultra-Bold"/>
                <a:cs typeface="Quincy Ultra-Bold"/>
                <a:sym typeface="Quincy Ultra-Bold"/>
              </a:rPr>
              <a:t>DIFFERENTIATE YOURSELF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6181" y="2787034"/>
            <a:ext cx="16915638" cy="2888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0"/>
              </a:lnSpc>
            </a:pPr>
            <a:r>
              <a:rPr lang="en-US" sz="3292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TaraT</a:t>
            </a:r>
            <a:r>
              <a:rPr lang="en-US" sz="3292">
                <a:solidFill>
                  <a:srgbClr val="333434"/>
                </a:solidFill>
                <a:latin typeface="Open Sans"/>
                <a:ea typeface="Open Sans"/>
                <a:cs typeface="Open Sans"/>
                <a:sym typeface="Open Sans"/>
              </a:rPr>
              <a:t>rabaho stands out by combining AI-powered resume creation and smart job matching with strong security features. Unlike other portals, it is simple, beginner-friendly, and designed for non-tech-savvy users. With encrypted data and guided job applications, we ensure users are not only matched to the right jobs but also feel safe and confident using our platform.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DAGxyD2u2JE</dc:identifier>
  <dcterms:modified xsi:type="dcterms:W3CDTF">2011-08-01T06:04:30Z</dcterms:modified>
  <cp:revision>1</cp:revision>
  <dc:title>Act3_ProposalPitch_ITS120L_Grp7</dc:title>
</cp:coreProperties>
</file>