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017"/>
    <p:restoredTop sz="94648"/>
  </p:normalViewPr>
  <p:slideViewPr>
    <p:cSldViewPr snapToGrid="0" snapToObjects="1">
      <p:cViewPr varScale="1">
        <p:scale>
          <a:sx n="107" d="100"/>
          <a:sy n="107" d="100"/>
        </p:scale>
        <p:origin x="200" y="3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FA313-C8D6-2344-2931-96F672A752E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9035C3A-AC20-F482-4B0C-7B91DA4C77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4983B714-AF88-ABA1-692D-A394B2F2D5CA}"/>
              </a:ext>
            </a:extLst>
          </p:cNvPr>
          <p:cNvSpPr>
            <a:spLocks noGrp="1"/>
          </p:cNvSpPr>
          <p:nvPr>
            <p:ph type="dt" sz="half" idx="10"/>
          </p:nvPr>
        </p:nvSpPr>
        <p:spPr/>
        <p:txBody>
          <a:bodyPr/>
          <a:lstStyle/>
          <a:p>
            <a:fld id="{2A31B3B3-982A-EE43-AA99-8CD875316F35}" type="datetimeFigureOut">
              <a:rPr lang="en-US" smtClean="0"/>
              <a:t>7/18/22</a:t>
            </a:fld>
            <a:endParaRPr lang="en-US"/>
          </a:p>
        </p:txBody>
      </p:sp>
      <p:sp>
        <p:nvSpPr>
          <p:cNvPr id="5" name="Footer Placeholder 4">
            <a:extLst>
              <a:ext uri="{FF2B5EF4-FFF2-40B4-BE49-F238E27FC236}">
                <a16:creationId xmlns:a16="http://schemas.microsoft.com/office/drawing/2014/main" id="{94B8E16A-A670-D1BE-DF42-99204B6B8D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F69B73-BBDC-B74D-CEF9-D7FF89A8035A}"/>
              </a:ext>
            </a:extLst>
          </p:cNvPr>
          <p:cNvSpPr>
            <a:spLocks noGrp="1"/>
          </p:cNvSpPr>
          <p:nvPr>
            <p:ph type="sldNum" sz="quarter" idx="12"/>
          </p:nvPr>
        </p:nvSpPr>
        <p:spPr/>
        <p:txBody>
          <a:bodyPr/>
          <a:lstStyle/>
          <a:p>
            <a:fld id="{6598E15A-E90C-B340-96F5-E1005D41D562}" type="slidenum">
              <a:rPr lang="en-US" smtClean="0"/>
              <a:t>‹#›</a:t>
            </a:fld>
            <a:endParaRPr lang="en-US"/>
          </a:p>
        </p:txBody>
      </p:sp>
    </p:spTree>
    <p:extLst>
      <p:ext uri="{BB962C8B-B14F-4D97-AF65-F5344CB8AC3E}">
        <p14:creationId xmlns:p14="http://schemas.microsoft.com/office/powerpoint/2010/main" val="1824411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B8F4B-67DA-95CF-9BC0-FC3642962727}"/>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BAE5CB3-3839-3AE8-2358-3B2942C7316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DEAE9A0-AC48-8ED1-A3BE-812F7C183359}"/>
              </a:ext>
            </a:extLst>
          </p:cNvPr>
          <p:cNvSpPr>
            <a:spLocks noGrp="1"/>
          </p:cNvSpPr>
          <p:nvPr>
            <p:ph type="dt" sz="half" idx="10"/>
          </p:nvPr>
        </p:nvSpPr>
        <p:spPr/>
        <p:txBody>
          <a:bodyPr/>
          <a:lstStyle/>
          <a:p>
            <a:fld id="{2A31B3B3-982A-EE43-AA99-8CD875316F35}" type="datetimeFigureOut">
              <a:rPr lang="en-US" smtClean="0"/>
              <a:t>7/18/22</a:t>
            </a:fld>
            <a:endParaRPr lang="en-US"/>
          </a:p>
        </p:txBody>
      </p:sp>
      <p:sp>
        <p:nvSpPr>
          <p:cNvPr id="5" name="Footer Placeholder 4">
            <a:extLst>
              <a:ext uri="{FF2B5EF4-FFF2-40B4-BE49-F238E27FC236}">
                <a16:creationId xmlns:a16="http://schemas.microsoft.com/office/drawing/2014/main" id="{12476E3A-1E03-0BEC-0205-A4271A4F8E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B3E790-7C00-CA51-CEDA-38B86427CDB1}"/>
              </a:ext>
            </a:extLst>
          </p:cNvPr>
          <p:cNvSpPr>
            <a:spLocks noGrp="1"/>
          </p:cNvSpPr>
          <p:nvPr>
            <p:ph type="sldNum" sz="quarter" idx="12"/>
          </p:nvPr>
        </p:nvSpPr>
        <p:spPr/>
        <p:txBody>
          <a:bodyPr/>
          <a:lstStyle/>
          <a:p>
            <a:fld id="{6598E15A-E90C-B340-96F5-E1005D41D562}" type="slidenum">
              <a:rPr lang="en-US" smtClean="0"/>
              <a:t>‹#›</a:t>
            </a:fld>
            <a:endParaRPr lang="en-US"/>
          </a:p>
        </p:txBody>
      </p:sp>
    </p:spTree>
    <p:extLst>
      <p:ext uri="{BB962C8B-B14F-4D97-AF65-F5344CB8AC3E}">
        <p14:creationId xmlns:p14="http://schemas.microsoft.com/office/powerpoint/2010/main" val="3899306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FA4FB1-32D7-2D3E-F499-158E3B5039B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17DECF1-6B55-5D59-17A1-6D673262257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A045A94-F44B-8C82-B8B6-B3443AF18540}"/>
              </a:ext>
            </a:extLst>
          </p:cNvPr>
          <p:cNvSpPr>
            <a:spLocks noGrp="1"/>
          </p:cNvSpPr>
          <p:nvPr>
            <p:ph type="dt" sz="half" idx="10"/>
          </p:nvPr>
        </p:nvSpPr>
        <p:spPr/>
        <p:txBody>
          <a:bodyPr/>
          <a:lstStyle/>
          <a:p>
            <a:fld id="{2A31B3B3-982A-EE43-AA99-8CD875316F35}" type="datetimeFigureOut">
              <a:rPr lang="en-US" smtClean="0"/>
              <a:t>7/18/22</a:t>
            </a:fld>
            <a:endParaRPr lang="en-US"/>
          </a:p>
        </p:txBody>
      </p:sp>
      <p:sp>
        <p:nvSpPr>
          <p:cNvPr id="5" name="Footer Placeholder 4">
            <a:extLst>
              <a:ext uri="{FF2B5EF4-FFF2-40B4-BE49-F238E27FC236}">
                <a16:creationId xmlns:a16="http://schemas.microsoft.com/office/drawing/2014/main" id="{6E9E339E-1FA7-2D47-3F13-7DE74728C4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4C313B-4C85-54FE-F427-734967F337DB}"/>
              </a:ext>
            </a:extLst>
          </p:cNvPr>
          <p:cNvSpPr>
            <a:spLocks noGrp="1"/>
          </p:cNvSpPr>
          <p:nvPr>
            <p:ph type="sldNum" sz="quarter" idx="12"/>
          </p:nvPr>
        </p:nvSpPr>
        <p:spPr/>
        <p:txBody>
          <a:bodyPr/>
          <a:lstStyle/>
          <a:p>
            <a:fld id="{6598E15A-E90C-B340-96F5-E1005D41D562}" type="slidenum">
              <a:rPr lang="en-US" smtClean="0"/>
              <a:t>‹#›</a:t>
            </a:fld>
            <a:endParaRPr lang="en-US"/>
          </a:p>
        </p:txBody>
      </p:sp>
    </p:spTree>
    <p:extLst>
      <p:ext uri="{BB962C8B-B14F-4D97-AF65-F5344CB8AC3E}">
        <p14:creationId xmlns:p14="http://schemas.microsoft.com/office/powerpoint/2010/main" val="3003003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C3466-751D-D19A-1E1C-4B4A3D9D53E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30CD5DF-4EB6-971B-1B1A-BB734B04ADD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8103FD9-0461-8756-9084-6E6D0B535C66}"/>
              </a:ext>
            </a:extLst>
          </p:cNvPr>
          <p:cNvSpPr>
            <a:spLocks noGrp="1"/>
          </p:cNvSpPr>
          <p:nvPr>
            <p:ph type="dt" sz="half" idx="10"/>
          </p:nvPr>
        </p:nvSpPr>
        <p:spPr/>
        <p:txBody>
          <a:bodyPr/>
          <a:lstStyle/>
          <a:p>
            <a:fld id="{2A31B3B3-982A-EE43-AA99-8CD875316F35}" type="datetimeFigureOut">
              <a:rPr lang="en-US" smtClean="0"/>
              <a:t>7/18/22</a:t>
            </a:fld>
            <a:endParaRPr lang="en-US"/>
          </a:p>
        </p:txBody>
      </p:sp>
      <p:sp>
        <p:nvSpPr>
          <p:cNvPr id="5" name="Footer Placeholder 4">
            <a:extLst>
              <a:ext uri="{FF2B5EF4-FFF2-40B4-BE49-F238E27FC236}">
                <a16:creationId xmlns:a16="http://schemas.microsoft.com/office/drawing/2014/main" id="{A1E40663-F80E-9EF9-6D1B-F93413B660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562FB3-469A-0D40-1134-C8CEE07ACE24}"/>
              </a:ext>
            </a:extLst>
          </p:cNvPr>
          <p:cNvSpPr>
            <a:spLocks noGrp="1"/>
          </p:cNvSpPr>
          <p:nvPr>
            <p:ph type="sldNum" sz="quarter" idx="12"/>
          </p:nvPr>
        </p:nvSpPr>
        <p:spPr/>
        <p:txBody>
          <a:bodyPr/>
          <a:lstStyle/>
          <a:p>
            <a:fld id="{6598E15A-E90C-B340-96F5-E1005D41D562}" type="slidenum">
              <a:rPr lang="en-US" smtClean="0"/>
              <a:t>‹#›</a:t>
            </a:fld>
            <a:endParaRPr lang="en-US"/>
          </a:p>
        </p:txBody>
      </p:sp>
    </p:spTree>
    <p:extLst>
      <p:ext uri="{BB962C8B-B14F-4D97-AF65-F5344CB8AC3E}">
        <p14:creationId xmlns:p14="http://schemas.microsoft.com/office/powerpoint/2010/main" val="4056554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3AD59-852C-9BA1-EAAE-F1DA2724BDA2}"/>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6802042A-C6A5-8C62-4B23-6E9E15E951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CB2313F-F27C-D84D-8DE6-4A6E87688E62}"/>
              </a:ext>
            </a:extLst>
          </p:cNvPr>
          <p:cNvSpPr>
            <a:spLocks noGrp="1"/>
          </p:cNvSpPr>
          <p:nvPr>
            <p:ph type="dt" sz="half" idx="10"/>
          </p:nvPr>
        </p:nvSpPr>
        <p:spPr/>
        <p:txBody>
          <a:bodyPr/>
          <a:lstStyle/>
          <a:p>
            <a:fld id="{2A31B3B3-982A-EE43-AA99-8CD875316F35}" type="datetimeFigureOut">
              <a:rPr lang="en-US" smtClean="0"/>
              <a:t>7/18/22</a:t>
            </a:fld>
            <a:endParaRPr lang="en-US"/>
          </a:p>
        </p:txBody>
      </p:sp>
      <p:sp>
        <p:nvSpPr>
          <p:cNvPr id="5" name="Footer Placeholder 4">
            <a:extLst>
              <a:ext uri="{FF2B5EF4-FFF2-40B4-BE49-F238E27FC236}">
                <a16:creationId xmlns:a16="http://schemas.microsoft.com/office/drawing/2014/main" id="{545D9D7D-48DF-C78E-2A4A-AF019E6A1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C0B009-1484-7F7A-CD19-36866F22FD6D}"/>
              </a:ext>
            </a:extLst>
          </p:cNvPr>
          <p:cNvSpPr>
            <a:spLocks noGrp="1"/>
          </p:cNvSpPr>
          <p:nvPr>
            <p:ph type="sldNum" sz="quarter" idx="12"/>
          </p:nvPr>
        </p:nvSpPr>
        <p:spPr/>
        <p:txBody>
          <a:bodyPr/>
          <a:lstStyle/>
          <a:p>
            <a:fld id="{6598E15A-E90C-B340-96F5-E1005D41D562}" type="slidenum">
              <a:rPr lang="en-US" smtClean="0"/>
              <a:t>‹#›</a:t>
            </a:fld>
            <a:endParaRPr lang="en-US"/>
          </a:p>
        </p:txBody>
      </p:sp>
    </p:spTree>
    <p:extLst>
      <p:ext uri="{BB962C8B-B14F-4D97-AF65-F5344CB8AC3E}">
        <p14:creationId xmlns:p14="http://schemas.microsoft.com/office/powerpoint/2010/main" val="4109465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F90FD-7421-A4CE-5F1E-5D62BF69066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5E73916-CB8C-E766-FA6E-3C684059DC3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8D9AD1EC-314E-6DCD-1063-0E609924BA5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005D1529-3AE9-CCAE-DEE4-B513FF0C8F9F}"/>
              </a:ext>
            </a:extLst>
          </p:cNvPr>
          <p:cNvSpPr>
            <a:spLocks noGrp="1"/>
          </p:cNvSpPr>
          <p:nvPr>
            <p:ph type="dt" sz="half" idx="10"/>
          </p:nvPr>
        </p:nvSpPr>
        <p:spPr/>
        <p:txBody>
          <a:bodyPr/>
          <a:lstStyle/>
          <a:p>
            <a:fld id="{2A31B3B3-982A-EE43-AA99-8CD875316F35}" type="datetimeFigureOut">
              <a:rPr lang="en-US" smtClean="0"/>
              <a:t>7/18/22</a:t>
            </a:fld>
            <a:endParaRPr lang="en-US"/>
          </a:p>
        </p:txBody>
      </p:sp>
      <p:sp>
        <p:nvSpPr>
          <p:cNvPr id="6" name="Footer Placeholder 5">
            <a:extLst>
              <a:ext uri="{FF2B5EF4-FFF2-40B4-BE49-F238E27FC236}">
                <a16:creationId xmlns:a16="http://schemas.microsoft.com/office/drawing/2014/main" id="{6005D296-C2E1-DB18-D69A-5A17467F8E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3CCF37-0EED-2BAB-4767-8371FCC08674}"/>
              </a:ext>
            </a:extLst>
          </p:cNvPr>
          <p:cNvSpPr>
            <a:spLocks noGrp="1"/>
          </p:cNvSpPr>
          <p:nvPr>
            <p:ph type="sldNum" sz="quarter" idx="12"/>
          </p:nvPr>
        </p:nvSpPr>
        <p:spPr/>
        <p:txBody>
          <a:bodyPr/>
          <a:lstStyle/>
          <a:p>
            <a:fld id="{6598E15A-E90C-B340-96F5-E1005D41D562}" type="slidenum">
              <a:rPr lang="en-US" smtClean="0"/>
              <a:t>‹#›</a:t>
            </a:fld>
            <a:endParaRPr lang="en-US"/>
          </a:p>
        </p:txBody>
      </p:sp>
    </p:spTree>
    <p:extLst>
      <p:ext uri="{BB962C8B-B14F-4D97-AF65-F5344CB8AC3E}">
        <p14:creationId xmlns:p14="http://schemas.microsoft.com/office/powerpoint/2010/main" val="3094207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FF5D8-659B-BDB2-2D60-801A723E6AF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376584D-27D0-E6C3-089D-5519B6427A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EF5DB09-C8F4-8E60-16E8-41909FEDB65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9DAE6753-A1D2-A47D-09C6-D66E1737F0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889D5CBA-8E57-15F9-4366-1D5B954C91C3}"/>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E7322310-800A-F5BD-AEE0-D27733B6D7EC}"/>
              </a:ext>
            </a:extLst>
          </p:cNvPr>
          <p:cNvSpPr>
            <a:spLocks noGrp="1"/>
          </p:cNvSpPr>
          <p:nvPr>
            <p:ph type="dt" sz="half" idx="10"/>
          </p:nvPr>
        </p:nvSpPr>
        <p:spPr/>
        <p:txBody>
          <a:bodyPr/>
          <a:lstStyle/>
          <a:p>
            <a:fld id="{2A31B3B3-982A-EE43-AA99-8CD875316F35}" type="datetimeFigureOut">
              <a:rPr lang="en-US" smtClean="0"/>
              <a:t>7/18/22</a:t>
            </a:fld>
            <a:endParaRPr lang="en-US"/>
          </a:p>
        </p:txBody>
      </p:sp>
      <p:sp>
        <p:nvSpPr>
          <p:cNvPr id="8" name="Footer Placeholder 7">
            <a:extLst>
              <a:ext uri="{FF2B5EF4-FFF2-40B4-BE49-F238E27FC236}">
                <a16:creationId xmlns:a16="http://schemas.microsoft.com/office/drawing/2014/main" id="{A26A81C5-726B-E46E-6B9F-98BEA4C6D3D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BEFEB44-4062-9521-9FBF-BCFC4B3F3C0A}"/>
              </a:ext>
            </a:extLst>
          </p:cNvPr>
          <p:cNvSpPr>
            <a:spLocks noGrp="1"/>
          </p:cNvSpPr>
          <p:nvPr>
            <p:ph type="sldNum" sz="quarter" idx="12"/>
          </p:nvPr>
        </p:nvSpPr>
        <p:spPr/>
        <p:txBody>
          <a:bodyPr/>
          <a:lstStyle/>
          <a:p>
            <a:fld id="{6598E15A-E90C-B340-96F5-E1005D41D562}" type="slidenum">
              <a:rPr lang="en-US" smtClean="0"/>
              <a:t>‹#›</a:t>
            </a:fld>
            <a:endParaRPr lang="en-US"/>
          </a:p>
        </p:txBody>
      </p:sp>
    </p:spTree>
    <p:extLst>
      <p:ext uri="{BB962C8B-B14F-4D97-AF65-F5344CB8AC3E}">
        <p14:creationId xmlns:p14="http://schemas.microsoft.com/office/powerpoint/2010/main" val="3492502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6C7D5-B5B3-A8E8-ABA0-DF5D5BF50327}"/>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C2A196A8-1E55-6FB4-FAC2-FB3E350CB132}"/>
              </a:ext>
            </a:extLst>
          </p:cNvPr>
          <p:cNvSpPr>
            <a:spLocks noGrp="1"/>
          </p:cNvSpPr>
          <p:nvPr>
            <p:ph type="dt" sz="half" idx="10"/>
          </p:nvPr>
        </p:nvSpPr>
        <p:spPr/>
        <p:txBody>
          <a:bodyPr/>
          <a:lstStyle/>
          <a:p>
            <a:fld id="{2A31B3B3-982A-EE43-AA99-8CD875316F35}" type="datetimeFigureOut">
              <a:rPr lang="en-US" smtClean="0"/>
              <a:t>7/18/22</a:t>
            </a:fld>
            <a:endParaRPr lang="en-US"/>
          </a:p>
        </p:txBody>
      </p:sp>
      <p:sp>
        <p:nvSpPr>
          <p:cNvPr id="4" name="Footer Placeholder 3">
            <a:extLst>
              <a:ext uri="{FF2B5EF4-FFF2-40B4-BE49-F238E27FC236}">
                <a16:creationId xmlns:a16="http://schemas.microsoft.com/office/drawing/2014/main" id="{86D19B4E-1114-29B9-E1B3-A6D2ECAC298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74222EA-7ABF-F63D-D560-ED0354348C4B}"/>
              </a:ext>
            </a:extLst>
          </p:cNvPr>
          <p:cNvSpPr>
            <a:spLocks noGrp="1"/>
          </p:cNvSpPr>
          <p:nvPr>
            <p:ph type="sldNum" sz="quarter" idx="12"/>
          </p:nvPr>
        </p:nvSpPr>
        <p:spPr/>
        <p:txBody>
          <a:bodyPr/>
          <a:lstStyle/>
          <a:p>
            <a:fld id="{6598E15A-E90C-B340-96F5-E1005D41D562}" type="slidenum">
              <a:rPr lang="en-US" smtClean="0"/>
              <a:t>‹#›</a:t>
            </a:fld>
            <a:endParaRPr lang="en-US"/>
          </a:p>
        </p:txBody>
      </p:sp>
    </p:spTree>
    <p:extLst>
      <p:ext uri="{BB962C8B-B14F-4D97-AF65-F5344CB8AC3E}">
        <p14:creationId xmlns:p14="http://schemas.microsoft.com/office/powerpoint/2010/main" val="974464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B30CBB-AC4F-B9E5-DC6B-BDBA42A85CA2}"/>
              </a:ext>
            </a:extLst>
          </p:cNvPr>
          <p:cNvSpPr>
            <a:spLocks noGrp="1"/>
          </p:cNvSpPr>
          <p:nvPr>
            <p:ph type="dt" sz="half" idx="10"/>
          </p:nvPr>
        </p:nvSpPr>
        <p:spPr/>
        <p:txBody>
          <a:bodyPr/>
          <a:lstStyle/>
          <a:p>
            <a:fld id="{2A31B3B3-982A-EE43-AA99-8CD875316F35}" type="datetimeFigureOut">
              <a:rPr lang="en-US" smtClean="0"/>
              <a:t>7/18/22</a:t>
            </a:fld>
            <a:endParaRPr lang="en-US"/>
          </a:p>
        </p:txBody>
      </p:sp>
      <p:sp>
        <p:nvSpPr>
          <p:cNvPr id="3" name="Footer Placeholder 2">
            <a:extLst>
              <a:ext uri="{FF2B5EF4-FFF2-40B4-BE49-F238E27FC236}">
                <a16:creationId xmlns:a16="http://schemas.microsoft.com/office/drawing/2014/main" id="{FDABADBD-6B1A-52FD-840A-CCDFFE4314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998E708-9945-C25D-21ED-ED3C71CC0965}"/>
              </a:ext>
            </a:extLst>
          </p:cNvPr>
          <p:cNvSpPr>
            <a:spLocks noGrp="1"/>
          </p:cNvSpPr>
          <p:nvPr>
            <p:ph type="sldNum" sz="quarter" idx="12"/>
          </p:nvPr>
        </p:nvSpPr>
        <p:spPr/>
        <p:txBody>
          <a:bodyPr/>
          <a:lstStyle/>
          <a:p>
            <a:fld id="{6598E15A-E90C-B340-96F5-E1005D41D562}" type="slidenum">
              <a:rPr lang="en-US" smtClean="0"/>
              <a:t>‹#›</a:t>
            </a:fld>
            <a:endParaRPr lang="en-US"/>
          </a:p>
        </p:txBody>
      </p:sp>
    </p:spTree>
    <p:extLst>
      <p:ext uri="{BB962C8B-B14F-4D97-AF65-F5344CB8AC3E}">
        <p14:creationId xmlns:p14="http://schemas.microsoft.com/office/powerpoint/2010/main" val="1851105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F1B64-69D2-F21B-B6C8-31C47F2E663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E6B0FD1E-E7A9-553C-95C1-2A3487A235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B4232C33-820C-CE76-E599-FE187454A9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84F4A76-3CD0-F79A-F513-13B28AAEE1B1}"/>
              </a:ext>
            </a:extLst>
          </p:cNvPr>
          <p:cNvSpPr>
            <a:spLocks noGrp="1"/>
          </p:cNvSpPr>
          <p:nvPr>
            <p:ph type="dt" sz="half" idx="10"/>
          </p:nvPr>
        </p:nvSpPr>
        <p:spPr/>
        <p:txBody>
          <a:bodyPr/>
          <a:lstStyle/>
          <a:p>
            <a:fld id="{2A31B3B3-982A-EE43-AA99-8CD875316F35}" type="datetimeFigureOut">
              <a:rPr lang="en-US" smtClean="0"/>
              <a:t>7/18/22</a:t>
            </a:fld>
            <a:endParaRPr lang="en-US"/>
          </a:p>
        </p:txBody>
      </p:sp>
      <p:sp>
        <p:nvSpPr>
          <p:cNvPr id="6" name="Footer Placeholder 5">
            <a:extLst>
              <a:ext uri="{FF2B5EF4-FFF2-40B4-BE49-F238E27FC236}">
                <a16:creationId xmlns:a16="http://schemas.microsoft.com/office/drawing/2014/main" id="{BAB709B9-92BB-8971-1D9A-CDD4A5E317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73E6E2-BFE2-094C-EAFB-1E029378D82A}"/>
              </a:ext>
            </a:extLst>
          </p:cNvPr>
          <p:cNvSpPr>
            <a:spLocks noGrp="1"/>
          </p:cNvSpPr>
          <p:nvPr>
            <p:ph type="sldNum" sz="quarter" idx="12"/>
          </p:nvPr>
        </p:nvSpPr>
        <p:spPr/>
        <p:txBody>
          <a:bodyPr/>
          <a:lstStyle/>
          <a:p>
            <a:fld id="{6598E15A-E90C-B340-96F5-E1005D41D562}" type="slidenum">
              <a:rPr lang="en-US" smtClean="0"/>
              <a:t>‹#›</a:t>
            </a:fld>
            <a:endParaRPr lang="en-US"/>
          </a:p>
        </p:txBody>
      </p:sp>
    </p:spTree>
    <p:extLst>
      <p:ext uri="{BB962C8B-B14F-4D97-AF65-F5344CB8AC3E}">
        <p14:creationId xmlns:p14="http://schemas.microsoft.com/office/powerpoint/2010/main" val="224398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B761A-DC9D-4CA8-F295-6D5C16161B9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6B69BA2A-1DA7-B50D-D690-79EF830D8C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6F98F2B-C43B-ECFD-D919-2C36AF2843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78FF758-0218-19A9-9C2A-116B5FC8FC2F}"/>
              </a:ext>
            </a:extLst>
          </p:cNvPr>
          <p:cNvSpPr>
            <a:spLocks noGrp="1"/>
          </p:cNvSpPr>
          <p:nvPr>
            <p:ph type="dt" sz="half" idx="10"/>
          </p:nvPr>
        </p:nvSpPr>
        <p:spPr/>
        <p:txBody>
          <a:bodyPr/>
          <a:lstStyle/>
          <a:p>
            <a:fld id="{2A31B3B3-982A-EE43-AA99-8CD875316F35}" type="datetimeFigureOut">
              <a:rPr lang="en-US" smtClean="0"/>
              <a:t>7/18/22</a:t>
            </a:fld>
            <a:endParaRPr lang="en-US"/>
          </a:p>
        </p:txBody>
      </p:sp>
      <p:sp>
        <p:nvSpPr>
          <p:cNvPr id="6" name="Footer Placeholder 5">
            <a:extLst>
              <a:ext uri="{FF2B5EF4-FFF2-40B4-BE49-F238E27FC236}">
                <a16:creationId xmlns:a16="http://schemas.microsoft.com/office/drawing/2014/main" id="{0F31BD9E-BA44-222D-692A-C8A417B39A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0EB066-2C33-D166-F402-2E1FC77F733B}"/>
              </a:ext>
            </a:extLst>
          </p:cNvPr>
          <p:cNvSpPr>
            <a:spLocks noGrp="1"/>
          </p:cNvSpPr>
          <p:nvPr>
            <p:ph type="sldNum" sz="quarter" idx="12"/>
          </p:nvPr>
        </p:nvSpPr>
        <p:spPr/>
        <p:txBody>
          <a:bodyPr/>
          <a:lstStyle/>
          <a:p>
            <a:fld id="{6598E15A-E90C-B340-96F5-E1005D41D562}" type="slidenum">
              <a:rPr lang="en-US" smtClean="0"/>
              <a:t>‹#›</a:t>
            </a:fld>
            <a:endParaRPr lang="en-US"/>
          </a:p>
        </p:txBody>
      </p:sp>
    </p:spTree>
    <p:extLst>
      <p:ext uri="{BB962C8B-B14F-4D97-AF65-F5344CB8AC3E}">
        <p14:creationId xmlns:p14="http://schemas.microsoft.com/office/powerpoint/2010/main" val="2869724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25BF08-18AC-54A3-D56C-FE72D31BFD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75E63BD-839E-DE7A-EE16-574C3DDC13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2898571-141C-7636-D145-24194437A7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31B3B3-982A-EE43-AA99-8CD875316F35}" type="datetimeFigureOut">
              <a:rPr lang="en-US" smtClean="0"/>
              <a:t>7/18/22</a:t>
            </a:fld>
            <a:endParaRPr lang="en-US"/>
          </a:p>
        </p:txBody>
      </p:sp>
      <p:sp>
        <p:nvSpPr>
          <p:cNvPr id="5" name="Footer Placeholder 4">
            <a:extLst>
              <a:ext uri="{FF2B5EF4-FFF2-40B4-BE49-F238E27FC236}">
                <a16:creationId xmlns:a16="http://schemas.microsoft.com/office/drawing/2014/main" id="{BB70A19B-D1E5-48C8-9E7A-8B78872551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531A2D2-6EC8-75AF-9610-F0A996D0BA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98E15A-E90C-B340-96F5-E1005D41D562}" type="slidenum">
              <a:rPr lang="en-US" smtClean="0"/>
              <a:t>‹#›</a:t>
            </a:fld>
            <a:endParaRPr lang="en-US"/>
          </a:p>
        </p:txBody>
      </p:sp>
    </p:spTree>
    <p:extLst>
      <p:ext uri="{BB962C8B-B14F-4D97-AF65-F5344CB8AC3E}">
        <p14:creationId xmlns:p14="http://schemas.microsoft.com/office/powerpoint/2010/main" val="11063345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6591E-6750-83D3-A0BE-B626D579C3A2}"/>
              </a:ext>
            </a:extLst>
          </p:cNvPr>
          <p:cNvSpPr>
            <a:spLocks noGrp="1"/>
          </p:cNvSpPr>
          <p:nvPr>
            <p:ph type="ctrTitle"/>
          </p:nvPr>
        </p:nvSpPr>
        <p:spPr/>
        <p:txBody>
          <a:bodyPr>
            <a:normAutofit fontScale="90000"/>
          </a:bodyPr>
          <a:lstStyle/>
          <a:p>
            <a:r>
              <a:rPr lang="en-US" dirty="0"/>
              <a:t>Q1) Do movies become profitable with longer runtime?</a:t>
            </a:r>
          </a:p>
        </p:txBody>
      </p:sp>
    </p:spTree>
    <p:extLst>
      <p:ext uri="{BB962C8B-B14F-4D97-AF65-F5344CB8AC3E}">
        <p14:creationId xmlns:p14="http://schemas.microsoft.com/office/powerpoint/2010/main" val="953644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Content Placeholder 13">
            <a:extLst>
              <a:ext uri="{FF2B5EF4-FFF2-40B4-BE49-F238E27FC236}">
                <a16:creationId xmlns:a16="http://schemas.microsoft.com/office/drawing/2014/main" id="{DD54A876-9628-B419-7428-2D580A006C9C}"/>
              </a:ext>
            </a:extLst>
          </p:cNvPr>
          <p:cNvSpPr>
            <a:spLocks noGrp="1"/>
          </p:cNvSpPr>
          <p:nvPr>
            <p:ph idx="1"/>
          </p:nvPr>
        </p:nvSpPr>
        <p:spPr>
          <a:xfrm>
            <a:off x="317500" y="413459"/>
            <a:ext cx="10845800" cy="1635266"/>
          </a:xfrm>
        </p:spPr>
        <p:txBody>
          <a:bodyPr anchor="ctr">
            <a:normAutofit/>
          </a:bodyPr>
          <a:lstStyle/>
          <a:p>
            <a:pPr marL="0" indent="0">
              <a:buNone/>
            </a:pPr>
            <a:endParaRPr lang="en-US" sz="1800" dirty="0"/>
          </a:p>
          <a:p>
            <a:pPr marL="0" indent="0">
              <a:buNone/>
            </a:pPr>
            <a:r>
              <a:rPr lang="en-US" sz="1800" dirty="0"/>
              <a:t>Analyzing movie runtime effect on profit%, Box office collections and number of releases. Here we can see that 90-115 range has the highest box office collection and maximum no. of releases while 160-185 made the highest profit% so we don’t find any direct relation here.</a:t>
            </a:r>
          </a:p>
        </p:txBody>
      </p:sp>
      <p:pic>
        <p:nvPicPr>
          <p:cNvPr id="9" name="Picture 8" descr="Chart, waterfall chart&#10;&#10;Description automatically generated">
            <a:extLst>
              <a:ext uri="{FF2B5EF4-FFF2-40B4-BE49-F238E27FC236}">
                <a16:creationId xmlns:a16="http://schemas.microsoft.com/office/drawing/2014/main" id="{B1107D0F-3E50-C995-8AAF-E0065C452F98}"/>
              </a:ext>
            </a:extLst>
          </p:cNvPr>
          <p:cNvPicPr>
            <a:picLocks noChangeAspect="1"/>
          </p:cNvPicPr>
          <p:nvPr/>
        </p:nvPicPr>
        <p:blipFill>
          <a:blip r:embed="rId2"/>
          <a:stretch>
            <a:fillRect/>
          </a:stretch>
        </p:blipFill>
        <p:spPr>
          <a:xfrm>
            <a:off x="557783" y="2832099"/>
            <a:ext cx="3882741" cy="2960589"/>
          </a:xfrm>
          <a:prstGeom prst="rect">
            <a:avLst/>
          </a:prstGeom>
        </p:spPr>
      </p:pic>
      <p:pic>
        <p:nvPicPr>
          <p:cNvPr id="7" name="Picture 6" descr="Chart, histogram&#10;&#10;Description automatically generated">
            <a:extLst>
              <a:ext uri="{FF2B5EF4-FFF2-40B4-BE49-F238E27FC236}">
                <a16:creationId xmlns:a16="http://schemas.microsoft.com/office/drawing/2014/main" id="{593F66FE-8ADD-9EAD-E79D-917EDAF4A317}"/>
              </a:ext>
            </a:extLst>
          </p:cNvPr>
          <p:cNvPicPr>
            <a:picLocks noChangeAspect="1"/>
          </p:cNvPicPr>
          <p:nvPr/>
        </p:nvPicPr>
        <p:blipFill>
          <a:blip r:embed="rId3"/>
          <a:stretch>
            <a:fillRect/>
          </a:stretch>
        </p:blipFill>
        <p:spPr>
          <a:xfrm>
            <a:off x="4330546" y="3023703"/>
            <a:ext cx="3772763" cy="2603205"/>
          </a:xfrm>
          <a:prstGeom prst="rect">
            <a:avLst/>
          </a:prstGeom>
        </p:spPr>
      </p:pic>
      <p:pic>
        <p:nvPicPr>
          <p:cNvPr id="5" name="Content Placeholder 4" descr="Chart, histogram&#10;&#10;Description automatically generated">
            <a:extLst>
              <a:ext uri="{FF2B5EF4-FFF2-40B4-BE49-F238E27FC236}">
                <a16:creationId xmlns:a16="http://schemas.microsoft.com/office/drawing/2014/main" id="{4857D738-3858-498B-3C57-6DE1D1C1F7C7}"/>
              </a:ext>
            </a:extLst>
          </p:cNvPr>
          <p:cNvPicPr>
            <a:picLocks noChangeAspect="1"/>
          </p:cNvPicPr>
          <p:nvPr/>
        </p:nvPicPr>
        <p:blipFill>
          <a:blip r:embed="rId4"/>
          <a:stretch>
            <a:fillRect/>
          </a:stretch>
        </p:blipFill>
        <p:spPr>
          <a:xfrm>
            <a:off x="7696200" y="2929715"/>
            <a:ext cx="4025663" cy="2697193"/>
          </a:xfrm>
          <a:prstGeom prst="rect">
            <a:avLst/>
          </a:prstGeom>
        </p:spPr>
      </p:pic>
    </p:spTree>
    <p:extLst>
      <p:ext uri="{BB962C8B-B14F-4D97-AF65-F5344CB8AC3E}">
        <p14:creationId xmlns:p14="http://schemas.microsoft.com/office/powerpoint/2010/main" val="2509492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1BBB2-7241-1ADA-6729-A182F02050EE}"/>
              </a:ext>
            </a:extLst>
          </p:cNvPr>
          <p:cNvSpPr>
            <a:spLocks noGrp="1"/>
          </p:cNvSpPr>
          <p:nvPr>
            <p:ph type="title"/>
          </p:nvPr>
        </p:nvSpPr>
        <p:spPr/>
        <p:txBody>
          <a:bodyPr>
            <a:normAutofit/>
          </a:bodyPr>
          <a:lstStyle/>
          <a:p>
            <a:r>
              <a:rPr lang="en-US" sz="2400" dirty="0"/>
              <a:t>Correlation Analysis between Movie runtime range and Box Office collections</a:t>
            </a:r>
          </a:p>
        </p:txBody>
      </p:sp>
      <p:pic>
        <p:nvPicPr>
          <p:cNvPr id="5" name="Content Placeholder 4" descr="Chart, scatter chart&#10;&#10;Description automatically generated">
            <a:extLst>
              <a:ext uri="{FF2B5EF4-FFF2-40B4-BE49-F238E27FC236}">
                <a16:creationId xmlns:a16="http://schemas.microsoft.com/office/drawing/2014/main" id="{4E7DBDE2-CCA6-A715-331A-C8A3745B03BB}"/>
              </a:ext>
            </a:extLst>
          </p:cNvPr>
          <p:cNvPicPr>
            <a:picLocks noGrp="1" noChangeAspect="1"/>
          </p:cNvPicPr>
          <p:nvPr>
            <p:ph idx="1"/>
          </p:nvPr>
        </p:nvPicPr>
        <p:blipFill>
          <a:blip r:embed="rId2"/>
          <a:stretch>
            <a:fillRect/>
          </a:stretch>
        </p:blipFill>
        <p:spPr>
          <a:xfrm>
            <a:off x="838200" y="1893888"/>
            <a:ext cx="8643393" cy="4351338"/>
          </a:xfrm>
        </p:spPr>
      </p:pic>
    </p:spTree>
    <p:extLst>
      <p:ext uri="{BB962C8B-B14F-4D97-AF65-F5344CB8AC3E}">
        <p14:creationId xmlns:p14="http://schemas.microsoft.com/office/powerpoint/2010/main" val="2481034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1">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bar chart&#10;&#10;Description automatically generated">
            <a:extLst>
              <a:ext uri="{FF2B5EF4-FFF2-40B4-BE49-F238E27FC236}">
                <a16:creationId xmlns:a16="http://schemas.microsoft.com/office/drawing/2014/main" id="{31F60831-9617-F6A4-36BC-2049367112A8}"/>
              </a:ext>
            </a:extLst>
          </p:cNvPr>
          <p:cNvPicPr>
            <a:picLocks noGrp="1" noChangeAspect="1"/>
          </p:cNvPicPr>
          <p:nvPr>
            <p:ph idx="1"/>
          </p:nvPr>
        </p:nvPicPr>
        <p:blipFill>
          <a:blip r:embed="rId2"/>
          <a:stretch>
            <a:fillRect/>
          </a:stretch>
        </p:blipFill>
        <p:spPr>
          <a:xfrm>
            <a:off x="1187450" y="1844675"/>
            <a:ext cx="5194300" cy="4449763"/>
          </a:xfrm>
        </p:spPr>
      </p:pic>
      <p:pic>
        <p:nvPicPr>
          <p:cNvPr id="7" name="Picture 6" descr="Chart, bar chart&#10;&#10;Description automatically generated">
            <a:extLst>
              <a:ext uri="{FF2B5EF4-FFF2-40B4-BE49-F238E27FC236}">
                <a16:creationId xmlns:a16="http://schemas.microsoft.com/office/drawing/2014/main" id="{216976CA-01D4-ACC0-0AC9-319833F9D1E5}"/>
              </a:ext>
            </a:extLst>
          </p:cNvPr>
          <p:cNvPicPr>
            <a:picLocks noChangeAspect="1"/>
          </p:cNvPicPr>
          <p:nvPr/>
        </p:nvPicPr>
        <p:blipFill>
          <a:blip r:embed="rId3"/>
          <a:stretch>
            <a:fillRect/>
          </a:stretch>
        </p:blipFill>
        <p:spPr>
          <a:xfrm>
            <a:off x="6448425" y="1844675"/>
            <a:ext cx="4551363" cy="4449763"/>
          </a:xfrm>
          <a:prstGeom prst="rect">
            <a:avLst/>
          </a:prstGeom>
        </p:spPr>
      </p:pic>
      <p:sp>
        <p:nvSpPr>
          <p:cNvPr id="2" name="Title 1">
            <a:extLst>
              <a:ext uri="{FF2B5EF4-FFF2-40B4-BE49-F238E27FC236}">
                <a16:creationId xmlns:a16="http://schemas.microsoft.com/office/drawing/2014/main" id="{FCC571F5-3CD5-43D2-9D21-2B023BF02175}"/>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1700" kern="1200" dirty="0">
                <a:solidFill>
                  <a:schemeClr val="tx1"/>
                </a:solidFill>
                <a:latin typeface="+mj-lt"/>
                <a:ea typeface="+mj-ea"/>
                <a:cs typeface="+mj-cs"/>
              </a:rPr>
              <a:t>It clearly shows in </a:t>
            </a:r>
            <a:r>
              <a:rPr lang="en-US" sz="1700" dirty="0"/>
              <a:t>a</a:t>
            </a:r>
            <a:r>
              <a:rPr lang="en-US" sz="1700" kern="1200" dirty="0">
                <a:solidFill>
                  <a:schemeClr val="tx1"/>
                </a:solidFill>
                <a:latin typeface="+mj-lt"/>
                <a:ea typeface="+mj-ea"/>
                <a:cs typeface="+mj-cs"/>
              </a:rPr>
              <a:t>ctors, Robert Downey </a:t>
            </a:r>
            <a:r>
              <a:rPr lang="en-US" sz="1700" kern="1200" dirty="0" err="1">
                <a:solidFill>
                  <a:schemeClr val="tx1"/>
                </a:solidFill>
                <a:latin typeface="+mj-lt"/>
                <a:ea typeface="+mj-ea"/>
                <a:cs typeface="+mj-cs"/>
              </a:rPr>
              <a:t>jr</a:t>
            </a:r>
            <a:r>
              <a:rPr lang="en-US" sz="1700" kern="1200" dirty="0">
                <a:solidFill>
                  <a:schemeClr val="tx1"/>
                </a:solidFill>
                <a:latin typeface="+mj-lt"/>
                <a:ea typeface="+mj-ea"/>
                <a:cs typeface="+mj-cs"/>
              </a:rPr>
              <a:t> is the most successful who has done 3 while Ewan  </a:t>
            </a:r>
            <a:r>
              <a:rPr lang="en-US" sz="1700" kern="1200" dirty="0" err="1">
                <a:solidFill>
                  <a:schemeClr val="tx1"/>
                </a:solidFill>
                <a:latin typeface="+mj-lt"/>
                <a:ea typeface="+mj-ea"/>
                <a:cs typeface="+mj-cs"/>
              </a:rPr>
              <a:t>Mcgregor</a:t>
            </a:r>
            <a:r>
              <a:rPr lang="en-US" sz="1700" kern="1200" dirty="0">
                <a:solidFill>
                  <a:schemeClr val="tx1"/>
                </a:solidFill>
                <a:latin typeface="+mj-lt"/>
                <a:ea typeface="+mj-ea"/>
                <a:cs typeface="+mj-cs"/>
              </a:rPr>
              <a:t>,  </a:t>
            </a:r>
            <a:r>
              <a:rPr lang="en-US" sz="1700" kern="1200" dirty="0" err="1">
                <a:solidFill>
                  <a:schemeClr val="tx1"/>
                </a:solidFill>
                <a:latin typeface="+mj-lt"/>
                <a:ea typeface="+mj-ea"/>
                <a:cs typeface="+mj-cs"/>
              </a:rPr>
              <a:t>Johny</a:t>
            </a:r>
            <a:r>
              <a:rPr lang="en-US" sz="1700" kern="1200" dirty="0">
                <a:solidFill>
                  <a:schemeClr val="tx1"/>
                </a:solidFill>
                <a:latin typeface="+mj-lt"/>
                <a:ea typeface="+mj-ea"/>
                <a:cs typeface="+mj-cs"/>
              </a:rPr>
              <a:t> Depp and Mark Hamill has 2 biggest blockbuster movies while Anthony Russo, Joe Russo are on the top with 3 and Gore </a:t>
            </a:r>
            <a:r>
              <a:rPr lang="en-US" sz="1700" kern="1200" dirty="0" err="1">
                <a:solidFill>
                  <a:schemeClr val="tx1"/>
                </a:solidFill>
                <a:latin typeface="+mj-lt"/>
                <a:ea typeface="+mj-ea"/>
                <a:cs typeface="+mj-cs"/>
              </a:rPr>
              <a:t>Verbinski</a:t>
            </a:r>
            <a:r>
              <a:rPr lang="en-US" sz="1700" kern="1200" dirty="0">
                <a:solidFill>
                  <a:schemeClr val="tx1"/>
                </a:solidFill>
                <a:latin typeface="+mj-lt"/>
                <a:ea typeface="+mj-ea"/>
                <a:cs typeface="+mj-cs"/>
              </a:rPr>
              <a:t> is the second most successful director with 2 biggest blockbuster. </a:t>
            </a:r>
            <a:br>
              <a:rPr lang="en-US" sz="1700" kern="1200" dirty="0">
                <a:solidFill>
                  <a:schemeClr val="tx1"/>
                </a:solidFill>
                <a:latin typeface="+mj-lt"/>
                <a:ea typeface="+mj-ea"/>
                <a:cs typeface="+mj-cs"/>
              </a:rPr>
            </a:br>
            <a:br>
              <a:rPr lang="en-US" sz="1700" kern="1200" dirty="0">
                <a:solidFill>
                  <a:schemeClr val="tx1"/>
                </a:solidFill>
                <a:latin typeface="+mj-lt"/>
                <a:ea typeface="+mj-ea"/>
                <a:cs typeface="+mj-cs"/>
              </a:rPr>
            </a:br>
            <a:r>
              <a:rPr lang="en-US" sz="1700" kern="1200" dirty="0">
                <a:solidFill>
                  <a:schemeClr val="tx1"/>
                </a:solidFill>
                <a:latin typeface="+mj-lt"/>
                <a:ea typeface="+mj-ea"/>
                <a:cs typeface="+mj-cs"/>
              </a:rPr>
              <a:t>Note- Biggest blockbuster is the movie which has the highest box office collection and profit.</a:t>
            </a:r>
          </a:p>
        </p:txBody>
      </p:sp>
    </p:spTree>
    <p:extLst>
      <p:ext uri="{BB962C8B-B14F-4D97-AF65-F5344CB8AC3E}">
        <p14:creationId xmlns:p14="http://schemas.microsoft.com/office/powerpoint/2010/main" val="3141939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6" name="Rectangle 85">
            <a:extLst>
              <a:ext uri="{FF2B5EF4-FFF2-40B4-BE49-F238E27FC236}">
                <a16:creationId xmlns:a16="http://schemas.microsoft.com/office/drawing/2014/main" id="{3EEB8ED6-9142-4A11-B029-18DDE98C49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itle 1">
            <a:extLst>
              <a:ext uri="{FF2B5EF4-FFF2-40B4-BE49-F238E27FC236}">
                <a16:creationId xmlns:a16="http://schemas.microsoft.com/office/drawing/2014/main" id="{CD89F0C2-2F05-4C0E-301D-3CD5D1AF970C}"/>
              </a:ext>
            </a:extLst>
          </p:cNvPr>
          <p:cNvSpPr>
            <a:spLocks noGrp="1"/>
          </p:cNvSpPr>
          <p:nvPr>
            <p:ph type="title"/>
          </p:nvPr>
        </p:nvSpPr>
        <p:spPr>
          <a:xfrm>
            <a:off x="838200" y="365126"/>
            <a:ext cx="10515600" cy="1288784"/>
          </a:xfrm>
        </p:spPr>
        <p:txBody>
          <a:bodyPr vert="horz" lIns="91440" tIns="45720" rIns="91440" bIns="45720" rtlCol="0">
            <a:normAutofit/>
          </a:bodyPr>
          <a:lstStyle/>
          <a:p>
            <a:r>
              <a:rPr lang="en-US" sz="1600" dirty="0"/>
              <a:t>The income of the biggest blockbuster of the year is increasing increasing every year with an exceptional drop in 2020 due to global pandemic. </a:t>
            </a:r>
            <a:endParaRPr lang="en-US" sz="1600" kern="1200" dirty="0">
              <a:latin typeface="+mj-lt"/>
              <a:ea typeface="+mj-ea"/>
              <a:cs typeface="+mj-cs"/>
            </a:endParaRPr>
          </a:p>
        </p:txBody>
      </p:sp>
      <p:pic>
        <p:nvPicPr>
          <p:cNvPr id="10" name="Content Placeholder 9" descr="Chart, line chart&#10;&#10;Description automatically generated">
            <a:extLst>
              <a:ext uri="{FF2B5EF4-FFF2-40B4-BE49-F238E27FC236}">
                <a16:creationId xmlns:a16="http://schemas.microsoft.com/office/drawing/2014/main" id="{D1C4049A-7024-C038-89DB-5B6356D761A0}"/>
              </a:ext>
            </a:extLst>
          </p:cNvPr>
          <p:cNvPicPr>
            <a:picLocks noGrp="1" noChangeAspect="1"/>
          </p:cNvPicPr>
          <p:nvPr>
            <p:ph idx="1"/>
          </p:nvPr>
        </p:nvPicPr>
        <p:blipFill>
          <a:blip r:embed="rId2"/>
          <a:stretch>
            <a:fillRect/>
          </a:stretch>
        </p:blipFill>
        <p:spPr>
          <a:xfrm>
            <a:off x="838200" y="2260468"/>
            <a:ext cx="9261475" cy="3990974"/>
          </a:xfrm>
        </p:spPr>
      </p:pic>
    </p:spTree>
    <p:extLst>
      <p:ext uri="{BB962C8B-B14F-4D97-AF65-F5344CB8AC3E}">
        <p14:creationId xmlns:p14="http://schemas.microsoft.com/office/powerpoint/2010/main" val="1461346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B2306-6398-58CD-A608-7616F86D848C}"/>
              </a:ext>
            </a:extLst>
          </p:cNvPr>
          <p:cNvSpPr>
            <a:spLocks noGrp="1"/>
          </p:cNvSpPr>
          <p:nvPr>
            <p:ph type="title"/>
          </p:nvPr>
        </p:nvSpPr>
        <p:spPr>
          <a:xfrm>
            <a:off x="578651" y="1122363"/>
            <a:ext cx="11034695" cy="3174690"/>
          </a:xfrm>
        </p:spPr>
        <p:txBody>
          <a:bodyPr vert="horz" lIns="91440" tIns="45720" rIns="91440" bIns="45720" rtlCol="0" anchor="b">
            <a:normAutofit fontScale="90000"/>
          </a:bodyPr>
          <a:lstStyle/>
          <a:p>
            <a:r>
              <a:rPr lang="en-US" sz="8000" dirty="0"/>
              <a:t>Does the movie release time affect the profitability the movie?</a:t>
            </a:r>
            <a:endParaRPr lang="en-US" sz="8000" kern="1200" dirty="0">
              <a:solidFill>
                <a:schemeClr val="tx1"/>
              </a:solidFill>
              <a:latin typeface="+mj-lt"/>
              <a:ea typeface="+mj-ea"/>
              <a:cs typeface="+mj-cs"/>
            </a:endParaRPr>
          </a:p>
        </p:txBody>
      </p:sp>
    </p:spTree>
    <p:extLst>
      <p:ext uri="{BB962C8B-B14F-4D97-AF65-F5344CB8AC3E}">
        <p14:creationId xmlns:p14="http://schemas.microsoft.com/office/powerpoint/2010/main" val="2742064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9394E-0FE8-1440-F212-42457C1C7249}"/>
              </a:ext>
            </a:extLst>
          </p:cNvPr>
          <p:cNvSpPr>
            <a:spLocks noGrp="1"/>
          </p:cNvSpPr>
          <p:nvPr>
            <p:ph type="title"/>
          </p:nvPr>
        </p:nvSpPr>
        <p:spPr>
          <a:xfrm>
            <a:off x="797386" y="2444760"/>
            <a:ext cx="4047746" cy="1569100"/>
          </a:xfrm>
        </p:spPr>
        <p:txBody>
          <a:bodyPr>
            <a:normAutofit fontScale="90000"/>
          </a:bodyPr>
          <a:lstStyle/>
          <a:p>
            <a:r>
              <a:rPr lang="en-US" sz="1600" dirty="0"/>
              <a:t>Analyzing release time and profitability here. </a:t>
            </a:r>
            <a:br>
              <a:rPr lang="en-US" sz="1600" dirty="0"/>
            </a:br>
            <a:r>
              <a:rPr lang="en-US" sz="1600" dirty="0"/>
              <a:t>Looking at graphs we can say that  </a:t>
            </a:r>
            <a:r>
              <a:rPr lang="en-US" sz="1600" b="1" dirty="0"/>
              <a:t>May</a:t>
            </a:r>
            <a:r>
              <a:rPr lang="en-US" sz="1600" dirty="0"/>
              <a:t>, </a:t>
            </a:r>
            <a:r>
              <a:rPr lang="en-US" sz="1600" b="1" dirty="0"/>
              <a:t>December </a:t>
            </a:r>
            <a:r>
              <a:rPr lang="en-US" sz="1600" dirty="0"/>
              <a:t>months are best for the release of movies as it has given </a:t>
            </a:r>
            <a:r>
              <a:rPr lang="en-US" sz="1600" b="1" dirty="0"/>
              <a:t>four</a:t>
            </a:r>
            <a:r>
              <a:rPr lang="en-US" sz="1600" dirty="0"/>
              <a:t> biggest  blockbusters more than </a:t>
            </a:r>
            <a:r>
              <a:rPr lang="en-US" sz="1600" b="1" dirty="0"/>
              <a:t>twenty</a:t>
            </a:r>
            <a:r>
              <a:rPr lang="en-US" sz="1600" dirty="0"/>
              <a:t> blockbusters and the </a:t>
            </a:r>
            <a:r>
              <a:rPr lang="en-US" sz="1600" b="1" dirty="0"/>
              <a:t>lowest</a:t>
            </a:r>
            <a:r>
              <a:rPr lang="en-US" sz="1600" dirty="0"/>
              <a:t> flops while </a:t>
            </a:r>
            <a:r>
              <a:rPr lang="en-US" sz="1600" b="1" dirty="0"/>
              <a:t>July </a:t>
            </a:r>
            <a:r>
              <a:rPr lang="en-US" sz="1600" dirty="0"/>
              <a:t>and</a:t>
            </a:r>
            <a:r>
              <a:rPr lang="en-US" sz="1600" b="1" dirty="0"/>
              <a:t> October </a:t>
            </a:r>
            <a:r>
              <a:rPr lang="en-US" sz="1600" dirty="0"/>
              <a:t>are not the best time to release movies since they produced high no. of flops and low no. of blockbusters.</a:t>
            </a:r>
          </a:p>
        </p:txBody>
      </p:sp>
      <p:pic>
        <p:nvPicPr>
          <p:cNvPr id="7" name="Picture 6" descr="Chart, bar chart&#10;&#10;Description automatically generated">
            <a:extLst>
              <a:ext uri="{FF2B5EF4-FFF2-40B4-BE49-F238E27FC236}">
                <a16:creationId xmlns:a16="http://schemas.microsoft.com/office/drawing/2014/main" id="{EA736E6D-BCD2-3F65-2650-88C01674267B}"/>
              </a:ext>
            </a:extLst>
          </p:cNvPr>
          <p:cNvPicPr>
            <a:picLocks noChangeAspect="1"/>
          </p:cNvPicPr>
          <p:nvPr/>
        </p:nvPicPr>
        <p:blipFill>
          <a:blip r:embed="rId2"/>
          <a:stretch>
            <a:fillRect/>
          </a:stretch>
        </p:blipFill>
        <p:spPr>
          <a:xfrm>
            <a:off x="5004271" y="651538"/>
            <a:ext cx="3364047" cy="2396883"/>
          </a:xfrm>
          <a:prstGeom prst="rect">
            <a:avLst/>
          </a:prstGeom>
        </p:spPr>
      </p:pic>
      <p:pic>
        <p:nvPicPr>
          <p:cNvPr id="9" name="Picture 8" descr="Chart, bar chart&#10;&#10;Description automatically generated">
            <a:extLst>
              <a:ext uri="{FF2B5EF4-FFF2-40B4-BE49-F238E27FC236}">
                <a16:creationId xmlns:a16="http://schemas.microsoft.com/office/drawing/2014/main" id="{321AD15E-45DC-4171-BFF9-03F4E51691EC}"/>
              </a:ext>
            </a:extLst>
          </p:cNvPr>
          <p:cNvPicPr>
            <a:picLocks noChangeAspect="1"/>
          </p:cNvPicPr>
          <p:nvPr/>
        </p:nvPicPr>
        <p:blipFill>
          <a:blip r:embed="rId3"/>
          <a:stretch>
            <a:fillRect/>
          </a:stretch>
        </p:blipFill>
        <p:spPr>
          <a:xfrm>
            <a:off x="8215918" y="701986"/>
            <a:ext cx="3414107" cy="2295986"/>
          </a:xfrm>
          <a:prstGeom prst="rect">
            <a:avLst/>
          </a:prstGeom>
        </p:spPr>
      </p:pic>
      <p:pic>
        <p:nvPicPr>
          <p:cNvPr id="5" name="Content Placeholder 4" descr="Chart, bar chart, histogram&#10;&#10;Description automatically generated">
            <a:extLst>
              <a:ext uri="{FF2B5EF4-FFF2-40B4-BE49-F238E27FC236}">
                <a16:creationId xmlns:a16="http://schemas.microsoft.com/office/drawing/2014/main" id="{E583895C-CB3F-9797-2C0E-5F0FEC83D2BD}"/>
              </a:ext>
            </a:extLst>
          </p:cNvPr>
          <p:cNvPicPr>
            <a:picLocks noChangeAspect="1"/>
          </p:cNvPicPr>
          <p:nvPr/>
        </p:nvPicPr>
        <p:blipFill>
          <a:blip r:embed="rId4"/>
          <a:stretch>
            <a:fillRect/>
          </a:stretch>
        </p:blipFill>
        <p:spPr>
          <a:xfrm>
            <a:off x="6542765" y="3109523"/>
            <a:ext cx="4597207" cy="3057143"/>
          </a:xfrm>
          <a:prstGeom prst="rect">
            <a:avLst/>
          </a:prstGeom>
        </p:spPr>
      </p:pic>
    </p:spTree>
    <p:extLst>
      <p:ext uri="{BB962C8B-B14F-4D97-AF65-F5344CB8AC3E}">
        <p14:creationId xmlns:p14="http://schemas.microsoft.com/office/powerpoint/2010/main" val="3897891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352</TotalTime>
  <Words>249</Words>
  <Application>Microsoft Macintosh PowerPoint</Application>
  <PresentationFormat>Widescreen</PresentationFormat>
  <Paragraphs>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Q1) Do movies become profitable with longer runtime?</vt:lpstr>
      <vt:lpstr>PowerPoint Presentation</vt:lpstr>
      <vt:lpstr>Correlation Analysis between Movie runtime range and Box Office collections</vt:lpstr>
      <vt:lpstr>It clearly shows in actors, Robert Downey jr is the most successful who has done 3 while Ewan  Mcgregor,  Johny Depp and Mark Hamill has 2 biggest blockbuster movies while Anthony Russo, Joe Russo are on the top with 3 and Gore Verbinski is the second most successful director with 2 biggest blockbuster.   Note- Biggest blockbuster is the movie which has the highest box office collection and profit.</vt:lpstr>
      <vt:lpstr>The income of the biggest blockbuster of the year is increasing increasing every year with an exceptional drop in 2020 due to global pandemic. </vt:lpstr>
      <vt:lpstr>Does the movie release time affect the profitability the movie?</vt:lpstr>
      <vt:lpstr>Analyzing release time and profitability here.  Looking at graphs we can say that  May, December months are best for the release of movies as it has given four biggest  blockbusters more than twenty blockbusters and the lowest flops while July and October are not the best time to release movies since they produced high no. of flops and low no. of blockbusters.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Q1) Do movies become profitable with longer runtime?</dc:title>
  <dc:creator>Ruchi Sharma</dc:creator>
  <cp:lastModifiedBy>Ruchi Sharma</cp:lastModifiedBy>
  <cp:revision>3</cp:revision>
  <dcterms:created xsi:type="dcterms:W3CDTF">2022-07-18T11:55:24Z</dcterms:created>
  <dcterms:modified xsi:type="dcterms:W3CDTF">2022-07-18T17:59:49Z</dcterms:modified>
</cp:coreProperties>
</file>