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8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F511-F89A-2176-7E3C-69790467B3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F63A51-8DF8-889E-0C91-149E7EAD4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D6D369-0AEE-5302-D968-BE7055F9D55E}"/>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5" name="Footer Placeholder 4">
            <a:extLst>
              <a:ext uri="{FF2B5EF4-FFF2-40B4-BE49-F238E27FC236}">
                <a16:creationId xmlns:a16="http://schemas.microsoft.com/office/drawing/2014/main" id="{4868243B-5A5B-E3FA-FB02-B12F11FCBE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EE5BE6-CAA8-BC1E-7F90-D5A30AD0C917}"/>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166706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496A-3A5E-FE35-2365-3A2EB205FD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661203-0D91-F351-47CE-8C2F937326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C1FA3F-8938-B298-5171-A4F5C2F4BC70}"/>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5" name="Footer Placeholder 4">
            <a:extLst>
              <a:ext uri="{FF2B5EF4-FFF2-40B4-BE49-F238E27FC236}">
                <a16:creationId xmlns:a16="http://schemas.microsoft.com/office/drawing/2014/main" id="{228C0660-072E-DE75-0B7D-2895C1D39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8C2BC8-8F3A-45F1-6A28-2151CC31F4FD}"/>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101585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11B62-282C-C4B0-8D2D-010DE84734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8D5530-B53A-AD3C-11B6-A0FB94F937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9A4AC5-8842-E69F-CF49-8F536D9C1343}"/>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5" name="Footer Placeholder 4">
            <a:extLst>
              <a:ext uri="{FF2B5EF4-FFF2-40B4-BE49-F238E27FC236}">
                <a16:creationId xmlns:a16="http://schemas.microsoft.com/office/drawing/2014/main" id="{82EC13C7-B4BD-6095-630C-7D4EE3D11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2F5044-1013-9B3F-1AC8-953B9FC80EF7}"/>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416220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FA81-4661-06BE-1255-61A5292018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774C85-7929-C05F-6971-2D7BA0005B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161760-3B2F-868F-C6DE-A648FA3ED973}"/>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5" name="Footer Placeholder 4">
            <a:extLst>
              <a:ext uri="{FF2B5EF4-FFF2-40B4-BE49-F238E27FC236}">
                <a16:creationId xmlns:a16="http://schemas.microsoft.com/office/drawing/2014/main" id="{EBB6AD28-52F4-94E5-05B3-30980F2E6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DFAD66-59DE-1BFD-6444-81204BEAC690}"/>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231924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88A5-9A6E-EFDF-3D71-778C0F216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3D2BAD-FDA7-3516-2608-A0C7F5527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C83B65-1568-A924-CB9A-5F9372C385EE}"/>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5" name="Footer Placeholder 4">
            <a:extLst>
              <a:ext uri="{FF2B5EF4-FFF2-40B4-BE49-F238E27FC236}">
                <a16:creationId xmlns:a16="http://schemas.microsoft.com/office/drawing/2014/main" id="{474DE6E2-C34A-D14A-E0BC-76BF6F9A7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0A105C-5DA6-B9A6-05B7-5F42B42D04FA}"/>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72769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A56A-5817-9A99-5088-CAA4715104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FF39C5-F797-4D91-DFD5-7DF75FA3E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5E15CD-DF4D-1B7D-9AA7-ED9D6229CC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B813B9-FEED-B246-576D-D6AFF808278E}"/>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6" name="Footer Placeholder 5">
            <a:extLst>
              <a:ext uri="{FF2B5EF4-FFF2-40B4-BE49-F238E27FC236}">
                <a16:creationId xmlns:a16="http://schemas.microsoft.com/office/drawing/2014/main" id="{7A48EE97-3326-B8DA-637E-38B2E0CB2C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C512EB-04FA-A296-EA65-0135BEE05EDB}"/>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12387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111D-F3DD-CC8D-086D-BF90DF273D4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BCB782-ECFA-D78F-5350-839BC5BEE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364D0-B82F-1F10-DC96-69EAED47A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09B18C-F42C-2EDA-5BCB-1B3D7FE1C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D5C57-DEF1-6E9A-DBEE-2CC3C2613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C16F07-34BE-495C-1D3A-7C8249C6A97F}"/>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8" name="Footer Placeholder 7">
            <a:extLst>
              <a:ext uri="{FF2B5EF4-FFF2-40B4-BE49-F238E27FC236}">
                <a16:creationId xmlns:a16="http://schemas.microsoft.com/office/drawing/2014/main" id="{6F381803-8036-1CA3-630E-32965EB464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309266-3675-4948-A673-7DCAF8AA2CFA}"/>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114270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0D2B-25CF-BC3B-4710-F42A5645B2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5A2F6C-5AB5-6631-9572-1ADCACB21239}"/>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4" name="Footer Placeholder 3">
            <a:extLst>
              <a:ext uri="{FF2B5EF4-FFF2-40B4-BE49-F238E27FC236}">
                <a16:creationId xmlns:a16="http://schemas.microsoft.com/office/drawing/2014/main" id="{317E53F6-11DC-3F4E-B72E-63807686EE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38FF9C-0251-B6B9-07AF-9A0DE18EB3FE}"/>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280959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F2EF5-C3FB-EF49-EC17-66F60A4294A8}"/>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3" name="Footer Placeholder 2">
            <a:extLst>
              <a:ext uri="{FF2B5EF4-FFF2-40B4-BE49-F238E27FC236}">
                <a16:creationId xmlns:a16="http://schemas.microsoft.com/office/drawing/2014/main" id="{022D43EF-1961-0030-41C3-86DEF7F9EBE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316AB0-502D-DC2F-0636-181AC06181F0}"/>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292710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F125-D16C-DE3B-9E98-C8CE8B8A0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75E72E-4D20-7058-5212-60294A288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497110-7E27-D462-877D-D059C2189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0D5DA-C963-458C-0045-0D5E84DE67C8}"/>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6" name="Footer Placeholder 5">
            <a:extLst>
              <a:ext uri="{FF2B5EF4-FFF2-40B4-BE49-F238E27FC236}">
                <a16:creationId xmlns:a16="http://schemas.microsoft.com/office/drawing/2014/main" id="{18B1B60A-2CD3-CFB9-3FC8-398FAA03EF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8F653A-2931-D128-ECFE-EAF3E210DA28}"/>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20735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99F3-6275-731A-A920-E8CEFCB20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61C990-1560-435C-5692-5082B3F65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3817E1A-2BA5-D799-8B21-63BA30A55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418F2-2E3F-59BA-5B66-307DC0639E2A}"/>
              </a:ext>
            </a:extLst>
          </p:cNvPr>
          <p:cNvSpPr>
            <a:spLocks noGrp="1"/>
          </p:cNvSpPr>
          <p:nvPr>
            <p:ph type="dt" sz="half" idx="10"/>
          </p:nvPr>
        </p:nvSpPr>
        <p:spPr/>
        <p:txBody>
          <a:bodyPr/>
          <a:lstStyle/>
          <a:p>
            <a:fld id="{4EEAB5F3-18A8-4F07-A967-491E6A82D3EF}" type="datetimeFigureOut">
              <a:rPr lang="en-GB" smtClean="0"/>
              <a:t>18/07/2022</a:t>
            </a:fld>
            <a:endParaRPr lang="en-GB"/>
          </a:p>
        </p:txBody>
      </p:sp>
      <p:sp>
        <p:nvSpPr>
          <p:cNvPr id="6" name="Footer Placeholder 5">
            <a:extLst>
              <a:ext uri="{FF2B5EF4-FFF2-40B4-BE49-F238E27FC236}">
                <a16:creationId xmlns:a16="http://schemas.microsoft.com/office/drawing/2014/main" id="{BFAED717-68F2-91A8-6B73-E9BA044018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BE44CE-3137-AFDD-6FBC-3DABDBC3C32A}"/>
              </a:ext>
            </a:extLst>
          </p:cNvPr>
          <p:cNvSpPr>
            <a:spLocks noGrp="1"/>
          </p:cNvSpPr>
          <p:nvPr>
            <p:ph type="sldNum" sz="quarter" idx="12"/>
          </p:nvPr>
        </p:nvSpPr>
        <p:spPr/>
        <p:txBody>
          <a:bodyPr/>
          <a:lstStyle/>
          <a:p>
            <a:fld id="{61D4C6A8-1EBE-4E6F-8314-57BA67D3D0AC}" type="slidenum">
              <a:rPr lang="en-GB" smtClean="0"/>
              <a:t>‹#›</a:t>
            </a:fld>
            <a:endParaRPr lang="en-GB"/>
          </a:p>
        </p:txBody>
      </p:sp>
    </p:spTree>
    <p:extLst>
      <p:ext uri="{BB962C8B-B14F-4D97-AF65-F5344CB8AC3E}">
        <p14:creationId xmlns:p14="http://schemas.microsoft.com/office/powerpoint/2010/main" val="124826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A7984-4EBC-2F8F-9FA2-225262DD7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3E6625-9B9F-DCBE-5879-0B190A865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9BAADA-847F-D4BF-8A23-75A4E226F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AB5F3-18A8-4F07-A967-491E6A82D3EF}" type="datetimeFigureOut">
              <a:rPr lang="en-GB" smtClean="0"/>
              <a:t>18/07/2022</a:t>
            </a:fld>
            <a:endParaRPr lang="en-GB"/>
          </a:p>
        </p:txBody>
      </p:sp>
      <p:sp>
        <p:nvSpPr>
          <p:cNvPr id="5" name="Footer Placeholder 4">
            <a:extLst>
              <a:ext uri="{FF2B5EF4-FFF2-40B4-BE49-F238E27FC236}">
                <a16:creationId xmlns:a16="http://schemas.microsoft.com/office/drawing/2014/main" id="{3E1642ED-8133-4968-5F22-F2687D474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04EABC-5194-EB43-2E04-22F07A7AD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4C6A8-1EBE-4E6F-8314-57BA67D3D0AC}" type="slidenum">
              <a:rPr lang="en-GB" smtClean="0"/>
              <a:t>‹#›</a:t>
            </a:fld>
            <a:endParaRPr lang="en-GB"/>
          </a:p>
        </p:txBody>
      </p:sp>
    </p:spTree>
    <p:extLst>
      <p:ext uri="{BB962C8B-B14F-4D97-AF65-F5344CB8AC3E}">
        <p14:creationId xmlns:p14="http://schemas.microsoft.com/office/powerpoint/2010/main" val="75052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89D0-7A0B-9C4A-93C3-47FADE998A6B}"/>
              </a:ext>
            </a:extLst>
          </p:cNvPr>
          <p:cNvSpPr>
            <a:spLocks noGrp="1"/>
          </p:cNvSpPr>
          <p:nvPr>
            <p:ph type="ctrTitle"/>
          </p:nvPr>
        </p:nvSpPr>
        <p:spPr/>
        <p:txBody>
          <a:bodyPr/>
          <a:lstStyle/>
          <a:p>
            <a:r>
              <a:rPr lang="en-GB" dirty="0"/>
              <a:t>Marcus Movie Analysis</a:t>
            </a:r>
          </a:p>
        </p:txBody>
      </p:sp>
      <p:sp>
        <p:nvSpPr>
          <p:cNvPr id="3" name="Subtitle 2">
            <a:extLst>
              <a:ext uri="{FF2B5EF4-FFF2-40B4-BE49-F238E27FC236}">
                <a16:creationId xmlns:a16="http://schemas.microsoft.com/office/drawing/2014/main" id="{819344AC-9262-4ED4-658C-BD723C69B242}"/>
              </a:ext>
            </a:extLst>
          </p:cNvPr>
          <p:cNvSpPr>
            <a:spLocks noGrp="1"/>
          </p:cNvSpPr>
          <p:nvPr>
            <p:ph type="subTitle" idx="1"/>
          </p:nvPr>
        </p:nvSpPr>
        <p:spPr/>
        <p:txBody>
          <a:bodyPr/>
          <a:lstStyle/>
          <a:p>
            <a:r>
              <a:rPr lang="en-GB" dirty="0"/>
              <a:t>-Analysing Genre and Gross Income </a:t>
            </a:r>
          </a:p>
          <a:p>
            <a:r>
              <a:rPr lang="en-GB" dirty="0"/>
              <a:t>-Budget and Gross Income</a:t>
            </a:r>
          </a:p>
        </p:txBody>
      </p:sp>
    </p:spTree>
    <p:extLst>
      <p:ext uri="{BB962C8B-B14F-4D97-AF65-F5344CB8AC3E}">
        <p14:creationId xmlns:p14="http://schemas.microsoft.com/office/powerpoint/2010/main" val="402095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1D53-61A2-D152-E43A-AD971FEBB034}"/>
              </a:ext>
            </a:extLst>
          </p:cNvPr>
          <p:cNvSpPr>
            <a:spLocks noGrp="1"/>
          </p:cNvSpPr>
          <p:nvPr>
            <p:ph type="title"/>
          </p:nvPr>
        </p:nvSpPr>
        <p:spPr>
          <a:xfrm>
            <a:off x="91751" y="197174"/>
            <a:ext cx="10515600" cy="1325563"/>
          </a:xfrm>
        </p:spPr>
        <p:txBody>
          <a:bodyPr/>
          <a:lstStyle/>
          <a:p>
            <a:r>
              <a:rPr lang="en-GB" dirty="0"/>
              <a:t>Analysis Genre all Years</a:t>
            </a:r>
          </a:p>
        </p:txBody>
      </p:sp>
      <p:pic>
        <p:nvPicPr>
          <p:cNvPr id="11" name="Picture 10" descr="Chart, histogram&#10;&#10;Description automatically generated">
            <a:extLst>
              <a:ext uri="{FF2B5EF4-FFF2-40B4-BE49-F238E27FC236}">
                <a16:creationId xmlns:a16="http://schemas.microsoft.com/office/drawing/2014/main" id="{0ED445DD-25BC-E865-58D9-623CF64BD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5844887" cy="6254712"/>
          </a:xfrm>
          <a:prstGeom prst="rect">
            <a:avLst/>
          </a:prstGeom>
        </p:spPr>
      </p:pic>
      <p:sp>
        <p:nvSpPr>
          <p:cNvPr id="13" name="TextBox 12">
            <a:extLst>
              <a:ext uri="{FF2B5EF4-FFF2-40B4-BE49-F238E27FC236}">
                <a16:creationId xmlns:a16="http://schemas.microsoft.com/office/drawing/2014/main" id="{B36F75A2-F3B7-7757-4287-45968C0CF4CA}"/>
              </a:ext>
            </a:extLst>
          </p:cNvPr>
          <p:cNvSpPr txBox="1"/>
          <p:nvPr/>
        </p:nvSpPr>
        <p:spPr>
          <a:xfrm>
            <a:off x="6425967" y="6128720"/>
            <a:ext cx="4983060" cy="646331"/>
          </a:xfrm>
          <a:prstGeom prst="rect">
            <a:avLst/>
          </a:prstGeom>
          <a:noFill/>
        </p:spPr>
        <p:txBody>
          <a:bodyPr wrap="square" rtlCol="0">
            <a:spAutoFit/>
          </a:bodyPr>
          <a:lstStyle/>
          <a:p>
            <a:r>
              <a:rPr lang="en-GB" dirty="0"/>
              <a:t>Above we see the genres and what they make on average for all the years.</a:t>
            </a:r>
          </a:p>
        </p:txBody>
      </p:sp>
      <p:pic>
        <p:nvPicPr>
          <p:cNvPr id="15" name="Picture 14" descr="Chart&#10;&#10;Description automatically generated">
            <a:extLst>
              <a:ext uri="{FF2B5EF4-FFF2-40B4-BE49-F238E27FC236}">
                <a16:creationId xmlns:a16="http://schemas.microsoft.com/office/drawing/2014/main" id="{B9190143-64CE-B686-8C4C-5D1A0B63F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6327"/>
            <a:ext cx="4441371" cy="4674744"/>
          </a:xfrm>
          <a:prstGeom prst="rect">
            <a:avLst/>
          </a:prstGeom>
        </p:spPr>
      </p:pic>
      <p:pic>
        <p:nvPicPr>
          <p:cNvPr id="19" name="Picture 18">
            <a:extLst>
              <a:ext uri="{FF2B5EF4-FFF2-40B4-BE49-F238E27FC236}">
                <a16:creationId xmlns:a16="http://schemas.microsoft.com/office/drawing/2014/main" id="{8C3FACC6-D8A2-B16A-059E-FB396875B684}"/>
              </a:ext>
            </a:extLst>
          </p:cNvPr>
          <p:cNvPicPr>
            <a:picLocks noChangeAspect="1"/>
          </p:cNvPicPr>
          <p:nvPr/>
        </p:nvPicPr>
        <p:blipFill rotWithShape="1">
          <a:blip r:embed="rId4"/>
          <a:srcRect l="21965" t="25079" r="44207" b="33741"/>
          <a:stretch/>
        </p:blipFill>
        <p:spPr>
          <a:xfrm>
            <a:off x="1948788" y="1272725"/>
            <a:ext cx="4096139" cy="2804930"/>
          </a:xfrm>
          <a:prstGeom prst="rect">
            <a:avLst/>
          </a:prstGeom>
        </p:spPr>
      </p:pic>
      <p:sp>
        <p:nvSpPr>
          <p:cNvPr id="20" name="TextBox 19">
            <a:extLst>
              <a:ext uri="{FF2B5EF4-FFF2-40B4-BE49-F238E27FC236}">
                <a16:creationId xmlns:a16="http://schemas.microsoft.com/office/drawing/2014/main" id="{9F069561-29D7-F514-7AEF-BEBF6567EA1A}"/>
              </a:ext>
            </a:extLst>
          </p:cNvPr>
          <p:cNvSpPr txBox="1"/>
          <p:nvPr/>
        </p:nvSpPr>
        <p:spPr>
          <a:xfrm>
            <a:off x="251115" y="5822302"/>
            <a:ext cx="5313026" cy="646331"/>
          </a:xfrm>
          <a:prstGeom prst="rect">
            <a:avLst/>
          </a:prstGeom>
          <a:noFill/>
        </p:spPr>
        <p:txBody>
          <a:bodyPr wrap="square" rtlCol="0">
            <a:spAutoFit/>
          </a:bodyPr>
          <a:lstStyle/>
          <a:p>
            <a:r>
              <a:rPr lang="en-GB" dirty="0"/>
              <a:t>Above we see the graph when we remove movies genres that have to few data points</a:t>
            </a:r>
          </a:p>
        </p:txBody>
      </p:sp>
    </p:spTree>
    <p:extLst>
      <p:ext uri="{BB962C8B-B14F-4D97-AF65-F5344CB8AC3E}">
        <p14:creationId xmlns:p14="http://schemas.microsoft.com/office/powerpoint/2010/main" val="275110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C255-F060-AA2A-D963-BE44E9CED4C4}"/>
              </a:ext>
            </a:extLst>
          </p:cNvPr>
          <p:cNvSpPr>
            <a:spLocks noGrp="1"/>
          </p:cNvSpPr>
          <p:nvPr>
            <p:ph type="title"/>
          </p:nvPr>
        </p:nvSpPr>
        <p:spPr>
          <a:xfrm>
            <a:off x="95639" y="597159"/>
            <a:ext cx="5351106" cy="1325563"/>
          </a:xfrm>
        </p:spPr>
        <p:txBody>
          <a:bodyPr>
            <a:normAutofit fontScale="90000"/>
          </a:bodyPr>
          <a:lstStyle/>
          <a:p>
            <a:r>
              <a:rPr lang="en-GB" dirty="0"/>
              <a:t>Analysis of the two Highest earning genre with significant Data.</a:t>
            </a:r>
          </a:p>
        </p:txBody>
      </p:sp>
      <p:pic>
        <p:nvPicPr>
          <p:cNvPr id="13" name="Picture 12" descr="Chart, scatter chart&#10;&#10;Description automatically generated">
            <a:extLst>
              <a:ext uri="{FF2B5EF4-FFF2-40B4-BE49-F238E27FC236}">
                <a16:creationId xmlns:a16="http://schemas.microsoft.com/office/drawing/2014/main" id="{C374D005-8164-8B58-429A-90DF10BDE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467" y="211390"/>
            <a:ext cx="6351814" cy="6758580"/>
          </a:xfrm>
          <a:prstGeom prst="rect">
            <a:avLst/>
          </a:prstGeom>
        </p:spPr>
      </p:pic>
      <p:sp>
        <p:nvSpPr>
          <p:cNvPr id="14" name="TextBox 13">
            <a:extLst>
              <a:ext uri="{FF2B5EF4-FFF2-40B4-BE49-F238E27FC236}">
                <a16:creationId xmlns:a16="http://schemas.microsoft.com/office/drawing/2014/main" id="{4B3F4CE6-6659-E545-6FD1-BED12C14F79E}"/>
              </a:ext>
            </a:extLst>
          </p:cNvPr>
          <p:cNvSpPr txBox="1"/>
          <p:nvPr/>
        </p:nvSpPr>
        <p:spPr>
          <a:xfrm>
            <a:off x="95639" y="2621903"/>
            <a:ext cx="5159828" cy="2862322"/>
          </a:xfrm>
          <a:prstGeom prst="rect">
            <a:avLst/>
          </a:prstGeom>
          <a:noFill/>
        </p:spPr>
        <p:txBody>
          <a:bodyPr wrap="square" rtlCol="0">
            <a:spAutoFit/>
          </a:bodyPr>
          <a:lstStyle/>
          <a:p>
            <a:r>
              <a:rPr lang="en-GB" dirty="0"/>
              <a:t>Here we have the plot of the Income of the animation movies plotted against dates for the latest five years we have 2015-2020.</a:t>
            </a:r>
          </a:p>
          <a:p>
            <a:endParaRPr lang="en-GB" dirty="0"/>
          </a:p>
          <a:p>
            <a:r>
              <a:rPr lang="en-GB" dirty="0"/>
              <a:t>As we can see that animation movies income doesn’t trend up or down over the years so the genre is stable choice.</a:t>
            </a:r>
          </a:p>
          <a:p>
            <a:endParaRPr lang="en-GB" dirty="0"/>
          </a:p>
          <a:p>
            <a:r>
              <a:rPr lang="en-GB" dirty="0"/>
              <a:t>On the next page you can see the same is true for the action genre.</a:t>
            </a:r>
          </a:p>
        </p:txBody>
      </p:sp>
    </p:spTree>
    <p:extLst>
      <p:ext uri="{BB962C8B-B14F-4D97-AF65-F5344CB8AC3E}">
        <p14:creationId xmlns:p14="http://schemas.microsoft.com/office/powerpoint/2010/main" val="157865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BACCE070-B9EC-CC23-F8F3-140D168BE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074"/>
            <a:ext cx="12192000" cy="6769851"/>
          </a:xfrm>
          <a:prstGeom prst="rect">
            <a:avLst/>
          </a:prstGeom>
        </p:spPr>
      </p:pic>
    </p:spTree>
    <p:extLst>
      <p:ext uri="{BB962C8B-B14F-4D97-AF65-F5344CB8AC3E}">
        <p14:creationId xmlns:p14="http://schemas.microsoft.com/office/powerpoint/2010/main" val="363407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60BC-0474-D32D-DB34-013D36FCB200}"/>
              </a:ext>
            </a:extLst>
          </p:cNvPr>
          <p:cNvSpPr>
            <a:spLocks noGrp="1"/>
          </p:cNvSpPr>
          <p:nvPr>
            <p:ph type="title"/>
          </p:nvPr>
        </p:nvSpPr>
        <p:spPr>
          <a:xfrm>
            <a:off x="119743" y="187843"/>
            <a:ext cx="6187751" cy="1325563"/>
          </a:xfrm>
        </p:spPr>
        <p:txBody>
          <a:bodyPr>
            <a:normAutofit fontScale="90000"/>
          </a:bodyPr>
          <a:lstStyle/>
          <a:p>
            <a:r>
              <a:rPr lang="en-GB" dirty="0"/>
              <a:t>Animation Average Income of Sub genres during 2015-2020</a:t>
            </a:r>
          </a:p>
        </p:txBody>
      </p:sp>
      <p:pic>
        <p:nvPicPr>
          <p:cNvPr id="5" name="Content Placeholder 4" descr="Chart, bar chart&#10;&#10;Description automatically generated">
            <a:extLst>
              <a:ext uri="{FF2B5EF4-FFF2-40B4-BE49-F238E27FC236}">
                <a16:creationId xmlns:a16="http://schemas.microsoft.com/office/drawing/2014/main" id="{400E7268-11C3-9C1C-6852-281BE1B6F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43" y="1513406"/>
            <a:ext cx="8668774" cy="5259705"/>
          </a:xfrm>
        </p:spPr>
      </p:pic>
      <p:sp>
        <p:nvSpPr>
          <p:cNvPr id="6" name="TextBox 5">
            <a:extLst>
              <a:ext uri="{FF2B5EF4-FFF2-40B4-BE49-F238E27FC236}">
                <a16:creationId xmlns:a16="http://schemas.microsoft.com/office/drawing/2014/main" id="{B83E8CBD-3F96-C1DF-F7C5-79881111721E}"/>
              </a:ext>
            </a:extLst>
          </p:cNvPr>
          <p:cNvSpPr txBox="1"/>
          <p:nvPr/>
        </p:nvSpPr>
        <p:spPr>
          <a:xfrm>
            <a:off x="9088017" y="1513406"/>
            <a:ext cx="2640563" cy="4247317"/>
          </a:xfrm>
          <a:prstGeom prst="rect">
            <a:avLst/>
          </a:prstGeom>
          <a:noFill/>
        </p:spPr>
        <p:txBody>
          <a:bodyPr wrap="square" rtlCol="0">
            <a:spAutoFit/>
          </a:bodyPr>
          <a:lstStyle/>
          <a:p>
            <a:r>
              <a:rPr lang="en-GB" dirty="0"/>
              <a:t>In this we see which animation movies have the highest average income based on there sub genres.</a:t>
            </a:r>
          </a:p>
          <a:p>
            <a:endParaRPr lang="en-GB" dirty="0"/>
          </a:p>
          <a:p>
            <a:r>
              <a:rPr lang="en-GB" dirty="0"/>
              <a:t>We can see that Animation movies with the family and adventure sub categories do very.</a:t>
            </a:r>
          </a:p>
          <a:p>
            <a:endParaRPr lang="en-GB" dirty="0"/>
          </a:p>
          <a:p>
            <a:r>
              <a:rPr lang="en-GB" dirty="0"/>
              <a:t>While action crime animation movies do very poorly based the data we have.</a:t>
            </a:r>
          </a:p>
        </p:txBody>
      </p:sp>
    </p:spTree>
    <p:extLst>
      <p:ext uri="{BB962C8B-B14F-4D97-AF65-F5344CB8AC3E}">
        <p14:creationId xmlns:p14="http://schemas.microsoft.com/office/powerpoint/2010/main" val="60232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E63F-B7F0-7BB5-B22E-EE6743A5A8F5}"/>
              </a:ext>
            </a:extLst>
          </p:cNvPr>
          <p:cNvSpPr>
            <a:spLocks noGrp="1"/>
          </p:cNvSpPr>
          <p:nvPr>
            <p:ph type="title"/>
          </p:nvPr>
        </p:nvSpPr>
        <p:spPr>
          <a:xfrm>
            <a:off x="239835" y="153457"/>
            <a:ext cx="10515600" cy="1325563"/>
          </a:xfrm>
        </p:spPr>
        <p:txBody>
          <a:bodyPr/>
          <a:lstStyle/>
          <a:p>
            <a:r>
              <a:rPr lang="en-GB" dirty="0"/>
              <a:t>Action Movies and there sub genres Average income 2015-2020.</a:t>
            </a:r>
          </a:p>
        </p:txBody>
      </p:sp>
      <p:pic>
        <p:nvPicPr>
          <p:cNvPr id="5" name="Content Placeholder 4" descr="Chart, histogram&#10;&#10;Description automatically generated">
            <a:extLst>
              <a:ext uri="{FF2B5EF4-FFF2-40B4-BE49-F238E27FC236}">
                <a16:creationId xmlns:a16="http://schemas.microsoft.com/office/drawing/2014/main" id="{870D1188-D2AA-2424-CD78-DBCF2EB51B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35" y="1690688"/>
            <a:ext cx="8334997" cy="5013855"/>
          </a:xfrm>
        </p:spPr>
      </p:pic>
      <p:sp>
        <p:nvSpPr>
          <p:cNvPr id="6" name="TextBox 5">
            <a:extLst>
              <a:ext uri="{FF2B5EF4-FFF2-40B4-BE49-F238E27FC236}">
                <a16:creationId xmlns:a16="http://schemas.microsoft.com/office/drawing/2014/main" id="{A6A653BE-61C0-E6ED-0492-9DADCFF71AE9}"/>
              </a:ext>
            </a:extLst>
          </p:cNvPr>
          <p:cNvSpPr txBox="1"/>
          <p:nvPr/>
        </p:nvSpPr>
        <p:spPr>
          <a:xfrm>
            <a:off x="8826760" y="1626230"/>
            <a:ext cx="2855168" cy="5078313"/>
          </a:xfrm>
          <a:prstGeom prst="rect">
            <a:avLst/>
          </a:prstGeom>
          <a:noFill/>
        </p:spPr>
        <p:txBody>
          <a:bodyPr wrap="square" rtlCol="0">
            <a:spAutoFit/>
          </a:bodyPr>
          <a:lstStyle/>
          <a:p>
            <a:r>
              <a:rPr lang="en-GB" dirty="0"/>
              <a:t>Here we see action movies with the sub genres and we see that action movies only really produce high incomes with certain sub genres for the last five years.</a:t>
            </a:r>
          </a:p>
          <a:p>
            <a:endParaRPr lang="en-GB" dirty="0"/>
          </a:p>
          <a:p>
            <a:r>
              <a:rPr lang="en-GB" dirty="0"/>
              <a:t>So the average income for Action genre is being held up by only several sub genre combinations and there are many you should steer away from.</a:t>
            </a:r>
          </a:p>
          <a:p>
            <a:endParaRPr lang="en-GB" dirty="0"/>
          </a:p>
          <a:p>
            <a:r>
              <a:rPr lang="en-GB" dirty="0"/>
              <a:t>The stand out combination to go for is action, adventure, sci-fi</a:t>
            </a:r>
          </a:p>
          <a:p>
            <a:endParaRPr lang="en-GB" dirty="0"/>
          </a:p>
        </p:txBody>
      </p:sp>
    </p:spTree>
    <p:extLst>
      <p:ext uri="{BB962C8B-B14F-4D97-AF65-F5344CB8AC3E}">
        <p14:creationId xmlns:p14="http://schemas.microsoft.com/office/powerpoint/2010/main" val="114668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9142-C838-5CDA-B585-DB479A5BEA1F}"/>
              </a:ext>
            </a:extLst>
          </p:cNvPr>
          <p:cNvSpPr>
            <a:spLocks noGrp="1"/>
          </p:cNvSpPr>
          <p:nvPr>
            <p:ph type="title"/>
          </p:nvPr>
        </p:nvSpPr>
        <p:spPr>
          <a:xfrm>
            <a:off x="0" y="66545"/>
            <a:ext cx="10515600" cy="1325563"/>
          </a:xfrm>
        </p:spPr>
        <p:txBody>
          <a:bodyPr/>
          <a:lstStyle/>
          <a:p>
            <a:r>
              <a:rPr lang="en-GB" dirty="0"/>
              <a:t>Analysis genre and sub-genre 2015-2020</a:t>
            </a:r>
          </a:p>
        </p:txBody>
      </p:sp>
      <p:pic>
        <p:nvPicPr>
          <p:cNvPr id="5" name="Content Placeholder 4" descr="Chart, histogram&#10;&#10;Description automatically generated">
            <a:extLst>
              <a:ext uri="{FF2B5EF4-FFF2-40B4-BE49-F238E27FC236}">
                <a16:creationId xmlns:a16="http://schemas.microsoft.com/office/drawing/2014/main" id="{2E96C786-F3DB-1DB3-FC57-5C0D5D66C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51" y="1184988"/>
            <a:ext cx="9740398" cy="5495730"/>
          </a:xfrm>
        </p:spPr>
      </p:pic>
      <p:sp>
        <p:nvSpPr>
          <p:cNvPr id="6" name="TextBox 5">
            <a:extLst>
              <a:ext uri="{FF2B5EF4-FFF2-40B4-BE49-F238E27FC236}">
                <a16:creationId xmlns:a16="http://schemas.microsoft.com/office/drawing/2014/main" id="{486267CC-9F04-C663-17C7-C2697ECA0DF8}"/>
              </a:ext>
            </a:extLst>
          </p:cNvPr>
          <p:cNvSpPr txBox="1"/>
          <p:nvPr/>
        </p:nvSpPr>
        <p:spPr>
          <a:xfrm>
            <a:off x="9896043" y="1015068"/>
            <a:ext cx="1932166" cy="5355312"/>
          </a:xfrm>
          <a:prstGeom prst="rect">
            <a:avLst/>
          </a:prstGeom>
          <a:noFill/>
        </p:spPr>
        <p:txBody>
          <a:bodyPr wrap="square" rtlCol="0">
            <a:spAutoFit/>
          </a:bodyPr>
          <a:lstStyle/>
          <a:p>
            <a:r>
              <a:rPr lang="en-GB" dirty="0"/>
              <a:t>I decided to analysis the last five years and see if any other genres had high average sub genre earners and where being held back by other underperforming sub genres.</a:t>
            </a:r>
          </a:p>
          <a:p>
            <a:endParaRPr lang="en-GB" dirty="0"/>
          </a:p>
          <a:p>
            <a:r>
              <a:rPr lang="en-GB" dirty="0"/>
              <a:t>You can see some drama and biography movies and similar averages to some of the top genres lower earning sub genres.</a:t>
            </a:r>
          </a:p>
        </p:txBody>
      </p:sp>
    </p:spTree>
    <p:extLst>
      <p:ext uri="{BB962C8B-B14F-4D97-AF65-F5344CB8AC3E}">
        <p14:creationId xmlns:p14="http://schemas.microsoft.com/office/powerpoint/2010/main" val="235431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B1F-F363-8BA8-804D-ED74414337DF}"/>
              </a:ext>
            </a:extLst>
          </p:cNvPr>
          <p:cNvSpPr>
            <a:spLocks noGrp="1"/>
          </p:cNvSpPr>
          <p:nvPr>
            <p:ph type="title"/>
          </p:nvPr>
        </p:nvSpPr>
        <p:spPr>
          <a:xfrm>
            <a:off x="133525" y="121845"/>
            <a:ext cx="4589853" cy="1325563"/>
          </a:xfrm>
        </p:spPr>
        <p:txBody>
          <a:bodyPr/>
          <a:lstStyle/>
          <a:p>
            <a:r>
              <a:rPr lang="en-GB" dirty="0"/>
              <a:t>Budget vs Gross Income</a:t>
            </a:r>
          </a:p>
        </p:txBody>
      </p:sp>
      <p:pic>
        <p:nvPicPr>
          <p:cNvPr id="5" name="Picture 4" descr="Chart, scatter chart&#10;&#10;Description automatically generated">
            <a:extLst>
              <a:ext uri="{FF2B5EF4-FFF2-40B4-BE49-F238E27FC236}">
                <a16:creationId xmlns:a16="http://schemas.microsoft.com/office/drawing/2014/main" id="{E3C350C9-21CC-04C9-C2B3-17C667C96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378" y="0"/>
            <a:ext cx="6944018" cy="6858000"/>
          </a:xfrm>
          <a:prstGeom prst="rect">
            <a:avLst/>
          </a:prstGeom>
        </p:spPr>
      </p:pic>
      <p:sp>
        <p:nvSpPr>
          <p:cNvPr id="6" name="TextBox 5">
            <a:extLst>
              <a:ext uri="{FF2B5EF4-FFF2-40B4-BE49-F238E27FC236}">
                <a16:creationId xmlns:a16="http://schemas.microsoft.com/office/drawing/2014/main" id="{7770F198-9156-E8F2-2DB6-4C47FDC2F805}"/>
              </a:ext>
            </a:extLst>
          </p:cNvPr>
          <p:cNvSpPr txBox="1"/>
          <p:nvPr/>
        </p:nvSpPr>
        <p:spPr>
          <a:xfrm>
            <a:off x="133525" y="1772816"/>
            <a:ext cx="4037259" cy="4524315"/>
          </a:xfrm>
          <a:prstGeom prst="rect">
            <a:avLst/>
          </a:prstGeom>
          <a:noFill/>
        </p:spPr>
        <p:txBody>
          <a:bodyPr wrap="square" rtlCol="0">
            <a:spAutoFit/>
          </a:bodyPr>
          <a:lstStyle/>
          <a:p>
            <a:r>
              <a:rPr lang="en-GB" dirty="0"/>
              <a:t>Here I plotted Budget against the Gross Income to see the correlation.</a:t>
            </a:r>
          </a:p>
          <a:p>
            <a:endParaRPr lang="en-GB" dirty="0"/>
          </a:p>
          <a:p>
            <a:r>
              <a:rPr lang="en-GB" dirty="0"/>
              <a:t>As we can see there is definitely a correlation between higher budgets and higher gross income.</a:t>
            </a:r>
          </a:p>
          <a:p>
            <a:endParaRPr lang="en-GB" dirty="0"/>
          </a:p>
          <a:p>
            <a:r>
              <a:rPr lang="en-GB" dirty="0"/>
              <a:t>However once you get to the higher budgets this relation of income to budget becomes much less certain. </a:t>
            </a:r>
          </a:p>
          <a:p>
            <a:endParaRPr lang="en-GB" dirty="0"/>
          </a:p>
          <a:p>
            <a:r>
              <a:rPr lang="en-GB" dirty="0"/>
              <a:t>This means lower budget movies are more likely to make what you think they will but won’t make much above that unlike higher budget movies which are more risky but offer a greater reward.</a:t>
            </a:r>
          </a:p>
        </p:txBody>
      </p:sp>
    </p:spTree>
    <p:extLst>
      <p:ext uri="{BB962C8B-B14F-4D97-AF65-F5344CB8AC3E}">
        <p14:creationId xmlns:p14="http://schemas.microsoft.com/office/powerpoint/2010/main" val="219080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167D-44E3-F86A-BF6E-3DB13D9AE936}"/>
              </a:ext>
            </a:extLst>
          </p:cNvPr>
          <p:cNvSpPr>
            <a:spLocks noGrp="1"/>
          </p:cNvSpPr>
          <p:nvPr>
            <p:ph type="title"/>
          </p:nvPr>
        </p:nvSpPr>
        <p:spPr>
          <a:xfrm>
            <a:off x="82419" y="141190"/>
            <a:ext cx="6766250" cy="1325563"/>
          </a:xfrm>
        </p:spPr>
        <p:txBody>
          <a:bodyPr/>
          <a:lstStyle/>
          <a:p>
            <a:r>
              <a:rPr lang="en-GB" dirty="0"/>
              <a:t>Gross income last five years</a:t>
            </a:r>
          </a:p>
        </p:txBody>
      </p:sp>
      <p:pic>
        <p:nvPicPr>
          <p:cNvPr id="5" name="Picture 4" descr="Chart, line chart, scatter chart&#10;&#10;Description automatically generated">
            <a:extLst>
              <a:ext uri="{FF2B5EF4-FFF2-40B4-BE49-F238E27FC236}">
                <a16:creationId xmlns:a16="http://schemas.microsoft.com/office/drawing/2014/main" id="{4C829F7E-5914-D862-755A-AF1B6AC06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8" y="1466753"/>
            <a:ext cx="9397483" cy="4823558"/>
          </a:xfrm>
          <a:prstGeom prst="rect">
            <a:avLst/>
          </a:prstGeom>
        </p:spPr>
      </p:pic>
      <p:sp>
        <p:nvSpPr>
          <p:cNvPr id="6" name="TextBox 5">
            <a:extLst>
              <a:ext uri="{FF2B5EF4-FFF2-40B4-BE49-F238E27FC236}">
                <a16:creationId xmlns:a16="http://schemas.microsoft.com/office/drawing/2014/main" id="{B3B19B95-8C46-4071-77AA-A8FCD9EDFB0C}"/>
              </a:ext>
            </a:extLst>
          </p:cNvPr>
          <p:cNvSpPr txBox="1"/>
          <p:nvPr/>
        </p:nvSpPr>
        <p:spPr>
          <a:xfrm>
            <a:off x="9685176" y="1477400"/>
            <a:ext cx="1987420" cy="3693319"/>
          </a:xfrm>
          <a:prstGeom prst="rect">
            <a:avLst/>
          </a:prstGeom>
          <a:noFill/>
        </p:spPr>
        <p:txBody>
          <a:bodyPr wrap="square" rtlCol="0">
            <a:spAutoFit/>
          </a:bodyPr>
          <a:lstStyle/>
          <a:p>
            <a:r>
              <a:rPr lang="en-GB" dirty="0"/>
              <a:t>As we can see movie Gross incomes have remained stable during the latest years of 2015-2019</a:t>
            </a:r>
          </a:p>
          <a:p>
            <a:endParaRPr lang="en-GB" dirty="0"/>
          </a:p>
          <a:p>
            <a:r>
              <a:rPr lang="en-GB" dirty="0"/>
              <a:t>Though less movies to go by in the 2020 which is probably due to covid. So we can’t be entirely </a:t>
            </a:r>
            <a:r>
              <a:rPr lang="en-GB" dirty="0" err="1"/>
              <a:t>certian</a:t>
            </a:r>
            <a:endParaRPr lang="en-GB" dirty="0"/>
          </a:p>
        </p:txBody>
      </p:sp>
    </p:spTree>
    <p:extLst>
      <p:ext uri="{BB962C8B-B14F-4D97-AF65-F5344CB8AC3E}">
        <p14:creationId xmlns:p14="http://schemas.microsoft.com/office/powerpoint/2010/main" val="63230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449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Marcus Movie Analysis</vt:lpstr>
      <vt:lpstr>Analysis Genre all Years</vt:lpstr>
      <vt:lpstr>Analysis of the two Highest earning genre with significant Data.</vt:lpstr>
      <vt:lpstr>PowerPoint Presentation</vt:lpstr>
      <vt:lpstr>Animation Average Income of Sub genres during 2015-2020</vt:lpstr>
      <vt:lpstr>Action Movies and there sub genres Average income 2015-2020.</vt:lpstr>
      <vt:lpstr>Analysis genre and sub-genre 2015-2020</vt:lpstr>
      <vt:lpstr>Budget vs Gross Income</vt:lpstr>
      <vt:lpstr>Gross income last five years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Marcus Movie Analysis</dc:title>
  <dc:creator>marcus Garnham</dc:creator>
  <cp:lastModifiedBy>marcus Garnham</cp:lastModifiedBy>
  <cp:revision>47</cp:revision>
  <dcterms:created xsi:type="dcterms:W3CDTF">2022-07-18T15:22:27Z</dcterms:created>
  <dcterms:modified xsi:type="dcterms:W3CDTF">2022-07-18T16:26:17Z</dcterms:modified>
</cp:coreProperties>
</file>