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6" r:id="rId3"/>
    <p:sldId id="267" r:id="rId4"/>
    <p:sldId id="268" r:id="rId5"/>
    <p:sldId id="269" r:id="rId6"/>
    <p:sldId id="260" r:id="rId7"/>
    <p:sldId id="261" r:id="rId8"/>
    <p:sldId id="262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59" r:id="rId18"/>
    <p:sldId id="278" r:id="rId19"/>
    <p:sldId id="279" r:id="rId20"/>
    <p:sldId id="280" r:id="rId21"/>
    <p:sldId id="257" r:id="rId22"/>
    <p:sldId id="258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2CE47-5AE7-4CB1-93A2-0583C9DA253F}" v="1" dt="2020-10-20T21:31:50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Rodrigues Nogueira de Macedo" userId="7f8c6c2b79a6e5ea" providerId="LiveId" clId="{E432CE47-5AE7-4CB1-93A2-0583C9DA253F}"/>
    <pc:docChg chg="undo custSel modSld">
      <pc:chgData name="Marcus Rodrigues Nogueira de Macedo" userId="7f8c6c2b79a6e5ea" providerId="LiveId" clId="{E432CE47-5AE7-4CB1-93A2-0583C9DA253F}" dt="2020-11-02T23:14:43.292" v="8" actId="1076"/>
      <pc:docMkLst>
        <pc:docMk/>
      </pc:docMkLst>
      <pc:sldChg chg="addSp modSp mod">
        <pc:chgData name="Marcus Rodrigues Nogueira de Macedo" userId="7f8c6c2b79a6e5ea" providerId="LiveId" clId="{E432CE47-5AE7-4CB1-93A2-0583C9DA253F}" dt="2020-11-02T23:14:43.292" v="8" actId="1076"/>
        <pc:sldMkLst>
          <pc:docMk/>
          <pc:sldMk cId="3531797450" sldId="265"/>
        </pc:sldMkLst>
        <pc:spChg chg="add mod">
          <ac:chgData name="Marcus Rodrigues Nogueira de Macedo" userId="7f8c6c2b79a6e5ea" providerId="LiveId" clId="{E432CE47-5AE7-4CB1-93A2-0583C9DA253F}" dt="2020-11-02T23:14:43.292" v="8" actId="1076"/>
          <ac:spMkLst>
            <pc:docMk/>
            <pc:sldMk cId="3531797450" sldId="265"/>
            <ac:spMk id="26" creationId="{E798980E-9200-4F9A-8867-A6AF8F196824}"/>
          </ac:spMkLst>
        </pc:spChg>
      </pc:sldChg>
      <pc:sldChg chg="addSp delSp modSp mod">
        <pc:chgData name="Marcus Rodrigues Nogueira de Macedo" userId="7f8c6c2b79a6e5ea" providerId="LiveId" clId="{E432CE47-5AE7-4CB1-93A2-0583C9DA253F}" dt="2020-10-20T21:41:02.876" v="6" actId="21"/>
        <pc:sldMkLst>
          <pc:docMk/>
          <pc:sldMk cId="3324292092" sldId="268"/>
        </pc:sldMkLst>
        <pc:picChg chg="add del mod">
          <ac:chgData name="Marcus Rodrigues Nogueira de Macedo" userId="7f8c6c2b79a6e5ea" providerId="LiveId" clId="{E432CE47-5AE7-4CB1-93A2-0583C9DA253F}" dt="2020-10-20T21:41:02.876" v="6" actId="21"/>
          <ac:picMkLst>
            <pc:docMk/>
            <pc:sldMk cId="3324292092" sldId="268"/>
            <ac:picMk id="11" creationId="{7ABB6C74-FA17-4EC3-8925-2A87114617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D3E9113-84F6-404A-8811-DADFCA3D4A9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86600" cy="914400"/>
          </a:xfrm>
        </p:spPr>
        <p:txBody>
          <a:bodyPr>
            <a:noAutofit/>
          </a:bodyPr>
          <a:lstStyle/>
          <a:p>
            <a:r>
              <a:rPr lang="pt-BR" sz="5400" b="1" dirty="0"/>
              <a:t>Music</a:t>
            </a:r>
            <a:r>
              <a:rPr lang="pt-BR" sz="6000" b="1" dirty="0"/>
              <a:t> </a:t>
            </a:r>
            <a:r>
              <a:rPr lang="pt-BR" sz="6000" b="1" dirty="0" err="1"/>
              <a:t>History</a:t>
            </a:r>
            <a:r>
              <a:rPr lang="pt-BR" sz="6600" dirty="0"/>
              <a:t> </a:t>
            </a:r>
            <a:endParaRPr lang="en-AU" sz="6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514600"/>
            <a:ext cx="2133600" cy="685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/>
              <a:t>  </a:t>
            </a:r>
            <a:r>
              <a:rPr lang="pt-BR" sz="3200" b="1" dirty="0" err="1"/>
              <a:t>Timeline</a:t>
            </a:r>
            <a:r>
              <a:rPr lang="pt-BR" sz="3200" dirty="0"/>
              <a:t>;</a:t>
            </a:r>
            <a:endParaRPr lang="en-AU" sz="3200" dirty="0"/>
          </a:p>
        </p:txBody>
      </p:sp>
      <p:sp>
        <p:nvSpPr>
          <p:cNvPr id="4" name="Seta para a direita 3"/>
          <p:cNvSpPr/>
          <p:nvPr/>
        </p:nvSpPr>
        <p:spPr bwMode="gray">
          <a:xfrm>
            <a:off x="1735540" y="3733800"/>
            <a:ext cx="6019800" cy="685800"/>
          </a:xfrm>
          <a:prstGeom prst="rightArrow">
            <a:avLst>
              <a:gd name="adj1" fmla="val 33334"/>
              <a:gd name="adj2" fmla="val 11758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 rot="19205995">
            <a:off x="863670" y="4377954"/>
            <a:ext cx="147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Prehistory</a:t>
            </a:r>
            <a:endParaRPr lang="en-AU" sz="2400" dirty="0"/>
          </a:p>
        </p:txBody>
      </p:sp>
      <p:sp>
        <p:nvSpPr>
          <p:cNvPr id="7" name="CaixaDeTexto 6"/>
          <p:cNvSpPr txBox="1"/>
          <p:nvPr/>
        </p:nvSpPr>
        <p:spPr>
          <a:xfrm rot="19205995">
            <a:off x="1427441" y="4481553"/>
            <a:ext cx="178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Medium</a:t>
            </a:r>
            <a:r>
              <a:rPr lang="pt-BR" sz="2400" dirty="0"/>
              <a:t> Age</a:t>
            </a:r>
            <a:endParaRPr lang="en-AU" sz="2400" dirty="0"/>
          </a:p>
        </p:txBody>
      </p:sp>
      <p:sp>
        <p:nvSpPr>
          <p:cNvPr id="8" name="CaixaDeTexto 7"/>
          <p:cNvSpPr txBox="1"/>
          <p:nvPr/>
        </p:nvSpPr>
        <p:spPr>
          <a:xfrm rot="19205995">
            <a:off x="2154560" y="4483464"/>
            <a:ext cx="179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Renasciment</a:t>
            </a:r>
            <a:endParaRPr lang="en-AU" sz="2400" dirty="0"/>
          </a:p>
        </p:txBody>
      </p:sp>
      <p:sp>
        <p:nvSpPr>
          <p:cNvPr id="9" name="CaixaDeTexto 8"/>
          <p:cNvSpPr txBox="1"/>
          <p:nvPr/>
        </p:nvSpPr>
        <p:spPr>
          <a:xfrm rot="19205995">
            <a:off x="3193826" y="4334685"/>
            <a:ext cx="132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Barroque</a:t>
            </a:r>
            <a:endParaRPr lang="en-AU" sz="2400" dirty="0"/>
          </a:p>
        </p:txBody>
      </p:sp>
      <p:sp>
        <p:nvSpPr>
          <p:cNvPr id="10" name="CaixaDeTexto 9"/>
          <p:cNvSpPr txBox="1"/>
          <p:nvPr/>
        </p:nvSpPr>
        <p:spPr>
          <a:xfrm rot="19205995">
            <a:off x="4148836" y="4362795"/>
            <a:ext cx="15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Classicism</a:t>
            </a:r>
            <a:endParaRPr lang="en-AU" sz="2400" dirty="0"/>
          </a:p>
        </p:txBody>
      </p:sp>
      <p:sp>
        <p:nvSpPr>
          <p:cNvPr id="11" name="CaixaDeTexto 10"/>
          <p:cNvSpPr txBox="1"/>
          <p:nvPr/>
        </p:nvSpPr>
        <p:spPr>
          <a:xfrm rot="19205995">
            <a:off x="5196478" y="4275586"/>
            <a:ext cx="114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Modern</a:t>
            </a:r>
            <a:endParaRPr lang="en-AU" sz="2400" dirty="0"/>
          </a:p>
        </p:txBody>
      </p:sp>
      <p:sp>
        <p:nvSpPr>
          <p:cNvPr id="12" name="CaixaDeTexto 11"/>
          <p:cNvSpPr txBox="1"/>
          <p:nvPr/>
        </p:nvSpPr>
        <p:spPr>
          <a:xfrm rot="19205995">
            <a:off x="5177270" y="4591572"/>
            <a:ext cx="199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Contemporary</a:t>
            </a:r>
            <a:endParaRPr lang="en-AU" sz="2400" dirty="0"/>
          </a:p>
        </p:txBody>
      </p:sp>
      <p:sp>
        <p:nvSpPr>
          <p:cNvPr id="13" name="CaixaDeTexto 12"/>
          <p:cNvSpPr txBox="1"/>
          <p:nvPr/>
        </p:nvSpPr>
        <p:spPr>
          <a:xfrm rot="19115975">
            <a:off x="2850768" y="370960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5th</a:t>
            </a:r>
            <a:endParaRPr lang="en-AU" sz="2000" dirty="0"/>
          </a:p>
        </p:txBody>
      </p:sp>
      <p:sp>
        <p:nvSpPr>
          <p:cNvPr id="17" name="CaixaDeTexto 16"/>
          <p:cNvSpPr txBox="1"/>
          <p:nvPr/>
        </p:nvSpPr>
        <p:spPr>
          <a:xfrm rot="19115975">
            <a:off x="3126564" y="366268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15th</a:t>
            </a:r>
            <a:endParaRPr lang="en-AU" sz="2000" dirty="0"/>
          </a:p>
        </p:txBody>
      </p:sp>
      <p:sp>
        <p:nvSpPr>
          <p:cNvPr id="18" name="CaixaDeTexto 17"/>
          <p:cNvSpPr txBox="1"/>
          <p:nvPr/>
        </p:nvSpPr>
        <p:spPr>
          <a:xfrm rot="19115975">
            <a:off x="35075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16th</a:t>
            </a:r>
            <a:endParaRPr lang="en-AU" sz="2000" dirty="0"/>
          </a:p>
        </p:txBody>
      </p:sp>
      <p:sp>
        <p:nvSpPr>
          <p:cNvPr id="19" name="CaixaDeTexto 18"/>
          <p:cNvSpPr txBox="1"/>
          <p:nvPr/>
        </p:nvSpPr>
        <p:spPr>
          <a:xfrm rot="19115975">
            <a:off x="4048683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17th</a:t>
            </a:r>
            <a:endParaRPr lang="en-AU" sz="2000" dirty="0"/>
          </a:p>
        </p:txBody>
      </p:sp>
      <p:sp>
        <p:nvSpPr>
          <p:cNvPr id="20" name="CaixaDeTexto 19"/>
          <p:cNvSpPr txBox="1"/>
          <p:nvPr/>
        </p:nvSpPr>
        <p:spPr>
          <a:xfrm rot="19115975">
            <a:off x="44219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18th</a:t>
            </a:r>
            <a:endParaRPr lang="en-AU" sz="2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93701" y="3276600"/>
            <a:ext cx="107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century</a:t>
            </a:r>
            <a:endParaRPr lang="en-AU" sz="2400" dirty="0"/>
          </a:p>
        </p:txBody>
      </p:sp>
      <p:sp>
        <p:nvSpPr>
          <p:cNvPr id="22" name="CaixaDeTexto 21"/>
          <p:cNvSpPr txBox="1"/>
          <p:nvPr/>
        </p:nvSpPr>
        <p:spPr>
          <a:xfrm rot="19115975">
            <a:off x="52601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19th</a:t>
            </a:r>
            <a:endParaRPr lang="en-AU" sz="2000" dirty="0"/>
          </a:p>
        </p:txBody>
      </p:sp>
      <p:sp>
        <p:nvSpPr>
          <p:cNvPr id="23" name="CaixaDeTexto 22"/>
          <p:cNvSpPr txBox="1"/>
          <p:nvPr/>
        </p:nvSpPr>
        <p:spPr>
          <a:xfrm rot="19115975">
            <a:off x="60983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20th</a:t>
            </a:r>
            <a:endParaRPr lang="en-AU" sz="2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858000" y="5168635"/>
            <a:ext cx="145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movement</a:t>
            </a:r>
            <a:endParaRPr lang="en-AU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64279" y="34290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actually</a:t>
            </a:r>
            <a:endParaRPr lang="en-AU" sz="2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98980E-9200-4F9A-8867-A6AF8F196824}"/>
              </a:ext>
            </a:extLst>
          </p:cNvPr>
          <p:cNvSpPr txBox="1"/>
          <p:nvPr/>
        </p:nvSpPr>
        <p:spPr>
          <a:xfrm>
            <a:off x="2975260" y="2634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https://youtu.be/6JVq6gwIBOQ</a:t>
            </a:r>
          </a:p>
        </p:txBody>
      </p:sp>
    </p:spTree>
    <p:extLst>
      <p:ext uri="{BB962C8B-B14F-4D97-AF65-F5344CB8AC3E}">
        <p14:creationId xmlns:p14="http://schemas.microsoft.com/office/powerpoint/2010/main" val="353179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219200"/>
            <a:ext cx="6342888" cy="762000"/>
          </a:xfrm>
        </p:spPr>
        <p:txBody>
          <a:bodyPr>
            <a:noAutofit/>
          </a:bodyPr>
          <a:lstStyle/>
          <a:p>
            <a:r>
              <a:rPr lang="pt-BR" sz="5400" b="1" dirty="0"/>
              <a:t>William </a:t>
            </a:r>
            <a:r>
              <a:rPr lang="pt-BR" sz="5400" b="1" dirty="0" err="1"/>
              <a:t>byrd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1542/1623</a:t>
            </a:r>
            <a:r>
              <a:rPr lang="pt-BR" dirty="0"/>
              <a:t>)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8" y="2590800"/>
            <a:ext cx="1574302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95400" y="51816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https://www.youtube.com/watch?v=kIit-s9mlGQ</a:t>
            </a:r>
          </a:p>
        </p:txBody>
      </p:sp>
    </p:spTree>
    <p:extLst>
      <p:ext uri="{BB962C8B-B14F-4D97-AF65-F5344CB8AC3E}">
        <p14:creationId xmlns:p14="http://schemas.microsoft.com/office/powerpoint/2010/main" val="30959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7086600" cy="762000"/>
          </a:xfrm>
        </p:spPr>
        <p:txBody>
          <a:bodyPr>
            <a:noAutofit/>
          </a:bodyPr>
          <a:lstStyle/>
          <a:p>
            <a:r>
              <a:rPr lang="pt-BR" sz="4400" b="1" dirty="0"/>
              <a:t>Giovanni </a:t>
            </a:r>
            <a:r>
              <a:rPr lang="pt-BR" sz="4400" b="1" dirty="0" err="1"/>
              <a:t>gabrielli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1555/1612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74373"/>
            <a:ext cx="1775179" cy="21786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97317" y="5181600"/>
            <a:ext cx="45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https://www.youtube.com/watch?v=olIrf-uioD8</a:t>
            </a:r>
          </a:p>
        </p:txBody>
      </p:sp>
    </p:spTree>
    <p:extLst>
      <p:ext uri="{BB962C8B-B14F-4D97-AF65-F5344CB8AC3E}">
        <p14:creationId xmlns:p14="http://schemas.microsoft.com/office/powerpoint/2010/main" val="35771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086600" cy="762000"/>
          </a:xfrm>
        </p:spPr>
        <p:txBody>
          <a:bodyPr>
            <a:noAutofit/>
          </a:bodyPr>
          <a:lstStyle/>
          <a:p>
            <a:r>
              <a:rPr lang="pt-BR" sz="6000" dirty="0" err="1"/>
              <a:t>montiverdi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3048000" cy="2971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1543/1643</a:t>
            </a:r>
            <a:r>
              <a:rPr lang="pt-BR" dirty="0"/>
              <a:t>)</a:t>
            </a:r>
          </a:p>
        </p:txBody>
      </p:sp>
      <p:pic>
        <p:nvPicPr>
          <p:cNvPr id="1026" name="Picture 2" descr="C:\Users\Usuario\Desktop\apresentação fca2\Claudio_Monteverdi_Bernardo_Strozzi_600x7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19050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90600" y="51054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https://www.youtube.com/watch?v=LwxcYq5WEGA&amp;index=4&amp;list=PLvPSXMVWmy3cXQIPivoC9mLnaCg75bE4I</a:t>
            </a:r>
          </a:p>
        </p:txBody>
      </p:sp>
    </p:spTree>
    <p:extLst>
      <p:ext uri="{BB962C8B-B14F-4D97-AF65-F5344CB8AC3E}">
        <p14:creationId xmlns:p14="http://schemas.microsoft.com/office/powerpoint/2010/main" val="221625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/>
              <a:t>Baroque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 From the 1600 to 1750 in Italy;</a:t>
            </a:r>
          </a:p>
          <a:p>
            <a:r>
              <a:rPr lang="en-AU" sz="2400" b="1" dirty="0"/>
              <a:t> Absolutist regime and against Reform;</a:t>
            </a:r>
          </a:p>
          <a:p>
            <a:r>
              <a:rPr lang="en-AU" sz="2400" b="1" dirty="0"/>
              <a:t> Catholic church defunded Baroque;</a:t>
            </a:r>
          </a:p>
          <a:p>
            <a:r>
              <a:rPr lang="en-AU" sz="2400" b="1" dirty="0"/>
              <a:t> Polyphonic and creation canon;</a:t>
            </a:r>
          </a:p>
          <a:p>
            <a:r>
              <a:rPr lang="en-AU" sz="2400" b="1" dirty="0"/>
              <a:t> Respecting the rhythmic musical or compass musical;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69752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Autofit/>
          </a:bodyPr>
          <a:lstStyle/>
          <a:p>
            <a:r>
              <a:rPr lang="pt-BR" sz="6000" dirty="0"/>
              <a:t>Bach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870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r>
              <a:rPr lang="pt-BR" sz="3200" dirty="0"/>
              <a:t>;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1685 - 1750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38" y="2400300"/>
            <a:ext cx="216693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 err="1"/>
              <a:t>Haendel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1685 - 1759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75275"/>
            <a:ext cx="1873250" cy="24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Vivaldi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1678 - 1741</a:t>
            </a:r>
          </a:p>
        </p:txBody>
      </p:sp>
      <p:pic>
        <p:nvPicPr>
          <p:cNvPr id="2050" name="Picture 2" descr="Resultado de imagem para vival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20" y="2458522"/>
            <a:ext cx="2153131" cy="25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/>
              <a:t>Classicism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from the 18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French Revolution;</a:t>
            </a:r>
          </a:p>
          <a:p>
            <a:r>
              <a:rPr lang="en-AU" sz="2400" b="1" dirty="0"/>
              <a:t> Change the spirit;</a:t>
            </a:r>
          </a:p>
          <a:p>
            <a:r>
              <a:rPr lang="en-AU" sz="2400" b="1" dirty="0"/>
              <a:t> Transformation of Baroque music and Classicism;</a:t>
            </a:r>
          </a:p>
          <a:p>
            <a:r>
              <a:rPr lang="en-AU" sz="2400" b="1" dirty="0"/>
              <a:t> Diversify the instruments;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268884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146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Haydn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https://www.youtube.com/watch?v=TFcONi1ynIM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1678 - 1741</a:t>
            </a:r>
          </a:p>
        </p:txBody>
      </p:sp>
      <p:pic>
        <p:nvPicPr>
          <p:cNvPr id="3074" name="Picture 2" descr="C:\Users\Usuario\Desktop\apresentação fca2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24" y="2393618"/>
            <a:ext cx="1838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5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860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Mozart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https://www.youtube.com/watch?v=YuBeBjqKSGQ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1756 - 1791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37" y="2412242"/>
            <a:ext cx="19205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5400" b="1" dirty="0"/>
              <a:t>Medieval</a:t>
            </a:r>
            <a:r>
              <a:rPr lang="pt-BR" sz="4800" b="1" dirty="0"/>
              <a:t> </a:t>
            </a:r>
            <a:r>
              <a:rPr lang="pt-BR" sz="4800" b="1" dirty="0" err="1"/>
              <a:t>period</a:t>
            </a:r>
            <a:endParaRPr lang="en-AU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4442" y="2438400"/>
            <a:ext cx="4598158" cy="3048000"/>
          </a:xfrm>
        </p:spPr>
        <p:txBody>
          <a:bodyPr>
            <a:noAutofit/>
          </a:bodyPr>
          <a:lstStyle/>
          <a:p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5th </a:t>
            </a:r>
            <a:r>
              <a:rPr lang="pt-BR" sz="2400" dirty="0" err="1"/>
              <a:t>century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15th </a:t>
            </a:r>
            <a:r>
              <a:rPr lang="pt-BR" sz="2400" dirty="0" err="1"/>
              <a:t>century</a:t>
            </a:r>
            <a:r>
              <a:rPr lang="pt-BR" sz="2400" dirty="0"/>
              <a:t>;</a:t>
            </a:r>
          </a:p>
          <a:p>
            <a:r>
              <a:rPr lang="pt-BR" sz="2400" dirty="0"/>
              <a:t> </a:t>
            </a:r>
            <a:r>
              <a:rPr lang="pt-BR" sz="2400" dirty="0" err="1"/>
              <a:t>Fall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Roman Empire;</a:t>
            </a:r>
          </a:p>
          <a:p>
            <a:r>
              <a:rPr lang="pt-BR" sz="2400" dirty="0"/>
              <a:t> Churchill Power;</a:t>
            </a:r>
          </a:p>
          <a:p>
            <a:r>
              <a:rPr lang="pt-BR" sz="2400" dirty="0"/>
              <a:t> Sacra </a:t>
            </a:r>
            <a:r>
              <a:rPr lang="pt-BR" sz="2400" dirty="0" err="1"/>
              <a:t>music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Profane </a:t>
            </a:r>
            <a:r>
              <a:rPr lang="pt-BR" sz="2400" dirty="0" err="1"/>
              <a:t>music</a:t>
            </a:r>
            <a:r>
              <a:rPr lang="pt-BR" sz="2400" dirty="0"/>
              <a:t>;</a:t>
            </a:r>
          </a:p>
          <a:p>
            <a:r>
              <a:rPr lang="pt-BR" sz="2400" dirty="0"/>
              <a:t>  Exchange-</a:t>
            </a:r>
            <a:r>
              <a:rPr lang="pt-BR" sz="2400" dirty="0" err="1"/>
              <a:t>based</a:t>
            </a:r>
            <a:r>
              <a:rPr lang="pt-BR" sz="2400" dirty="0"/>
              <a:t> </a:t>
            </a:r>
            <a:r>
              <a:rPr lang="pt-BR" sz="2400" dirty="0" err="1"/>
              <a:t>commerce</a:t>
            </a:r>
            <a:r>
              <a:rPr lang="pt-BR" sz="2400" dirty="0"/>
              <a:t>;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en-AU" sz="2400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95600"/>
            <a:ext cx="2476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5334000" cy="914400"/>
          </a:xfrm>
        </p:spPr>
        <p:txBody>
          <a:bodyPr>
            <a:noAutofit/>
          </a:bodyPr>
          <a:lstStyle/>
          <a:p>
            <a:r>
              <a:rPr lang="pt-BR" sz="6000" dirty="0" err="1"/>
              <a:t>beethoven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https://www.youtube.com/watch?v=ChygZLpJDNE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1770 - 1827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298700"/>
            <a:ext cx="2197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rmAutofit fontScale="90000"/>
          </a:bodyPr>
          <a:lstStyle/>
          <a:p>
            <a:r>
              <a:rPr lang="pt-BR" sz="9600" dirty="0" err="1"/>
              <a:t>Romantism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3048001"/>
          </a:xfrm>
        </p:spPr>
        <p:txBody>
          <a:bodyPr>
            <a:normAutofit lnSpcReduction="10000"/>
          </a:bodyPr>
          <a:lstStyle/>
          <a:p>
            <a:r>
              <a:rPr lang="en-AU" sz="2400" b="1" dirty="0"/>
              <a:t>from the 18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French Revolution;</a:t>
            </a:r>
          </a:p>
          <a:p>
            <a:r>
              <a:rPr lang="en-AU" sz="2400" b="1" dirty="0"/>
              <a:t> Change the spirit;</a:t>
            </a:r>
          </a:p>
          <a:p>
            <a:r>
              <a:rPr lang="en-AU" sz="2400" b="1" dirty="0"/>
              <a:t> Transformation of Baroque and Classicism music;</a:t>
            </a:r>
          </a:p>
          <a:p>
            <a:r>
              <a:rPr lang="en-AU" sz="2400" b="1" dirty="0"/>
              <a:t> Diversify the instruments;</a:t>
            </a:r>
          </a:p>
          <a:p>
            <a:pPr marL="514350" lvl="1" indent="0">
              <a:buNone/>
            </a:pPr>
            <a:endParaRPr lang="pt-BR" sz="2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91000" y="3124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 err="1"/>
              <a:t>Urbanism</a:t>
            </a:r>
            <a:r>
              <a:rPr lang="pt-BR" sz="2400" dirty="0"/>
              <a:t>  X </a:t>
            </a:r>
            <a:r>
              <a:rPr lang="pt-BR" sz="2400" dirty="0" err="1"/>
              <a:t>Countryside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70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rmAutofit/>
          </a:bodyPr>
          <a:lstStyle/>
          <a:p>
            <a:r>
              <a:rPr lang="pt-BR" sz="5400" dirty="0"/>
              <a:t>Chopin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622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4290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r>
              <a:rPr lang="pt-BR" sz="3200" dirty="0"/>
              <a:t>;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1714993" cy="2315241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https://www.youtube.com/watch?v=_5y2LUUwK3E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1810 - 1849</a:t>
            </a:r>
          </a:p>
        </p:txBody>
      </p:sp>
    </p:spTree>
    <p:extLst>
      <p:ext uri="{BB962C8B-B14F-4D97-AF65-F5344CB8AC3E}">
        <p14:creationId xmlns:p14="http://schemas.microsoft.com/office/powerpoint/2010/main" val="247334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743200" y="1219200"/>
            <a:ext cx="3429000" cy="914400"/>
          </a:xfrm>
        </p:spPr>
        <p:txBody>
          <a:bodyPr>
            <a:noAutofit/>
          </a:bodyPr>
          <a:lstStyle/>
          <a:p>
            <a:r>
              <a:rPr lang="pt-BR" sz="7200" dirty="0"/>
              <a:t>Verdi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https://www.youtube.com/watch?v=AssDQbaIP_I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57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1813 - 1901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395633"/>
            <a:ext cx="2400300" cy="28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4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Schubert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https://www.youtube.com/watch?v=PKUPBr0eY6Y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1897 - 1928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43150"/>
            <a:ext cx="1905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Wagner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https://www.youtube.com/watch?v=GGU1P6lBW6Q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1813 - 1883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0" y="2383215"/>
            <a:ext cx="1908579" cy="26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Wagner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https://www.youtube.com/watch?v=GGU1P6lBW6Q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1813 - 1883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0" y="2383215"/>
            <a:ext cx="1908579" cy="26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3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Autofit/>
          </a:bodyPr>
          <a:lstStyle/>
          <a:p>
            <a:r>
              <a:rPr lang="pt-BR" sz="8000" dirty="0" err="1"/>
              <a:t>Modernism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2971799"/>
          </a:xfrm>
        </p:spPr>
        <p:txBody>
          <a:bodyPr>
            <a:normAutofit fontScale="92500" lnSpcReduction="20000"/>
          </a:bodyPr>
          <a:lstStyle/>
          <a:p>
            <a:r>
              <a:rPr lang="en-AU" sz="2400" b="1" dirty="0"/>
              <a:t> From the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20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Conjunct of cultural </a:t>
            </a:r>
            <a:r>
              <a:rPr lang="en-AU" sz="2400" b="1" dirty="0" err="1"/>
              <a:t>movememt</a:t>
            </a:r>
            <a:r>
              <a:rPr lang="en-AU" sz="2400" b="1" dirty="0"/>
              <a:t>;</a:t>
            </a:r>
          </a:p>
          <a:p>
            <a:r>
              <a:rPr lang="en-AU" sz="2400" b="1" dirty="0"/>
              <a:t> Definition;</a:t>
            </a:r>
          </a:p>
          <a:p>
            <a:r>
              <a:rPr lang="en-AU" sz="2400" b="1" dirty="0"/>
              <a:t> Reality versus </a:t>
            </a:r>
            <a:r>
              <a:rPr lang="en-AU" sz="2400" b="1" u="sng" dirty="0"/>
              <a:t>Subjective</a:t>
            </a:r>
            <a:r>
              <a:rPr lang="en-AU" sz="2400" b="1" dirty="0"/>
              <a:t>;</a:t>
            </a:r>
          </a:p>
          <a:p>
            <a:pPr>
              <a:lnSpc>
                <a:spcPct val="110000"/>
              </a:lnSpc>
            </a:pPr>
            <a:r>
              <a:rPr lang="pt-BR" sz="2400" b="1" dirty="0"/>
              <a:t> </a:t>
            </a:r>
            <a:r>
              <a:rPr lang="pt-BR" sz="2400" b="1" dirty="0" err="1"/>
              <a:t>Initialy</a:t>
            </a:r>
            <a:r>
              <a:rPr lang="pt-BR" sz="2400" b="1" dirty="0"/>
              <a:t>, in </a:t>
            </a:r>
            <a:r>
              <a:rPr lang="pt-BR" sz="2400" b="1" dirty="0" err="1"/>
              <a:t>Brazil</a:t>
            </a:r>
            <a:r>
              <a:rPr lang="pt-BR" sz="2400" b="1" dirty="0"/>
              <a:t> </a:t>
            </a:r>
            <a:r>
              <a:rPr lang="pt-BR" sz="2400" b="1" dirty="0" err="1"/>
              <a:t>this</a:t>
            </a:r>
            <a:r>
              <a:rPr lang="pt-BR" sz="2400" b="1" dirty="0"/>
              <a:t> </a:t>
            </a:r>
            <a:r>
              <a:rPr lang="pt-BR" sz="2400" b="1" dirty="0" err="1"/>
              <a:t>movement</a:t>
            </a:r>
            <a:r>
              <a:rPr lang="pt-BR" sz="2400" b="1" dirty="0"/>
              <a:t> </a:t>
            </a:r>
          </a:p>
          <a:p>
            <a:pPr indent="0">
              <a:lnSpc>
                <a:spcPct val="110000"/>
              </a:lnSpc>
              <a:buNone/>
            </a:pPr>
            <a:r>
              <a:rPr lang="pt-BR" sz="2400" b="1" dirty="0" err="1"/>
              <a:t>was</a:t>
            </a:r>
            <a:r>
              <a:rPr lang="pt-BR" sz="2400" b="1" dirty="0"/>
              <a:t> </a:t>
            </a:r>
            <a:r>
              <a:rPr lang="pt-BR" sz="2400" b="1" dirty="0" err="1"/>
              <a:t>not</a:t>
            </a:r>
            <a:r>
              <a:rPr lang="pt-BR" sz="2400" b="1" dirty="0"/>
              <a:t> </a:t>
            </a:r>
            <a:r>
              <a:rPr lang="pt-BR" sz="2400" b="1" dirty="0" err="1"/>
              <a:t>accepted</a:t>
            </a:r>
            <a:r>
              <a:rPr lang="pt-BR" sz="2400" b="1" dirty="0"/>
              <a:t>;</a:t>
            </a:r>
            <a:endParaRPr lang="pt-BR" sz="22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904766" y="3688140"/>
            <a:ext cx="2096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Futurism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Dadaism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Cubism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Surrealism</a:t>
            </a:r>
            <a:r>
              <a:rPr lang="pt-BR" sz="2400" dirty="0"/>
              <a:t>;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186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Debussy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https://www.youtube.com/watch?v=CvFH_6DNRCY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1862 - 1918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26" y="2514600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1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 err="1"/>
              <a:t>ravel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https://www.youtube.com/watch?v=MTceaEzIPdY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1875 - 1937</a:t>
            </a:r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58" y="2824609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4800" b="1" dirty="0" err="1"/>
              <a:t>Gregorian</a:t>
            </a:r>
            <a:r>
              <a:rPr lang="pt-BR" sz="4400" b="1" dirty="0"/>
              <a:t> </a:t>
            </a:r>
            <a:r>
              <a:rPr lang="pt-BR" sz="4400" b="1" dirty="0" err="1"/>
              <a:t>chant</a:t>
            </a:r>
            <a:endParaRPr lang="en-AU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86000"/>
            <a:ext cx="2590800" cy="2895599"/>
          </a:xfrm>
        </p:spPr>
        <p:txBody>
          <a:bodyPr>
            <a:noAutofit/>
          </a:bodyPr>
          <a:lstStyle/>
          <a:p>
            <a:r>
              <a:rPr lang="pt-BR" sz="2400" dirty="0" err="1"/>
              <a:t>Monophonic</a:t>
            </a:r>
            <a:r>
              <a:rPr lang="pt-BR" sz="2400" dirty="0"/>
              <a:t>;</a:t>
            </a:r>
          </a:p>
          <a:p>
            <a:r>
              <a:rPr lang="pt-BR" sz="2400" dirty="0"/>
              <a:t>Sacra Music;</a:t>
            </a:r>
          </a:p>
          <a:p>
            <a:r>
              <a:rPr lang="pt-BR" sz="2400" dirty="0" err="1"/>
              <a:t>Praise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God</a:t>
            </a:r>
            <a:r>
              <a:rPr lang="pt-BR" sz="2400" dirty="0"/>
              <a:t> ;</a:t>
            </a:r>
          </a:p>
          <a:p>
            <a:r>
              <a:rPr lang="pt-BR" sz="2400" dirty="0" err="1"/>
              <a:t>Gregorio</a:t>
            </a:r>
            <a:r>
              <a:rPr lang="pt-BR" sz="2400" dirty="0"/>
              <a:t> Magno;</a:t>
            </a:r>
            <a:endParaRPr lang="en-AU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70375"/>
            <a:ext cx="4631502" cy="23588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8200" y="5117068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/>
              <a:t> </a:t>
            </a:r>
            <a:r>
              <a:rPr lang="pt-BR" sz="2400" dirty="0" err="1"/>
              <a:t>Systematization</a:t>
            </a:r>
            <a:r>
              <a:rPr lang="pt-BR" sz="2400" dirty="0"/>
              <a:t>, </a:t>
            </a:r>
            <a:r>
              <a:rPr lang="pt-BR" sz="2400" dirty="0" err="1"/>
              <a:t>unification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popularization</a:t>
            </a:r>
            <a:r>
              <a:rPr lang="pt-BR" dirty="0"/>
              <a:t>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40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6400800" cy="914400"/>
          </a:xfrm>
        </p:spPr>
        <p:txBody>
          <a:bodyPr>
            <a:noAutofit/>
          </a:bodyPr>
          <a:lstStyle/>
          <a:p>
            <a:r>
              <a:rPr lang="pt-BR" sz="7200" dirty="0" err="1"/>
              <a:t>Schönberg</a:t>
            </a:r>
            <a:r>
              <a:rPr lang="pt-BR" sz="7200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https://www.youtube.com/watch?v=DFXkc9AGoeU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1874 - 1951</a:t>
            </a:r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7" y="2514600"/>
            <a:ext cx="2374523" cy="23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3716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pt-BR" sz="4400" dirty="0" err="1"/>
              <a:t>Composers</a:t>
            </a:r>
            <a:endParaRPr lang="en-AU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2743200" cy="609600"/>
          </a:xfrm>
        </p:spPr>
        <p:txBody>
          <a:bodyPr>
            <a:noAutofit/>
          </a:bodyPr>
          <a:lstStyle/>
          <a:p>
            <a:r>
              <a:rPr lang="pt-BR" sz="2400" dirty="0"/>
              <a:t> Philippe de </a:t>
            </a:r>
            <a:r>
              <a:rPr lang="pt-BR" sz="2400" dirty="0" err="1"/>
              <a:t>Vitri</a:t>
            </a:r>
            <a:r>
              <a:rPr lang="pt-BR" sz="2400" dirty="0"/>
              <a:t>;</a:t>
            </a:r>
            <a:endParaRPr lang="en-AU" sz="2400" dirty="0"/>
          </a:p>
        </p:txBody>
      </p:sp>
      <p:sp>
        <p:nvSpPr>
          <p:cNvPr id="4" name="Retângulo 3"/>
          <p:cNvSpPr/>
          <p:nvPr/>
        </p:nvSpPr>
        <p:spPr>
          <a:xfrm>
            <a:off x="5151689" y="2209800"/>
            <a:ext cx="3535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Hildegard Von </a:t>
            </a:r>
            <a:r>
              <a:rPr lang="en-AU" sz="2400" dirty="0" err="1"/>
              <a:t>Bingen</a:t>
            </a:r>
            <a:r>
              <a:rPr lang="en-AU" sz="2400" dirty="0"/>
              <a:t>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6673"/>
            <a:ext cx="1600200" cy="21362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667000"/>
            <a:ext cx="1600200" cy="22349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66800" y="501534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created</a:t>
            </a:r>
            <a:r>
              <a:rPr lang="pt-BR" sz="2000" dirty="0"/>
              <a:t> </a:t>
            </a:r>
            <a:r>
              <a:rPr lang="pt-BR" sz="2000" dirty="0" err="1"/>
              <a:t>Ars</a:t>
            </a:r>
            <a:r>
              <a:rPr lang="pt-BR" sz="2000" dirty="0"/>
              <a:t> Nova;</a:t>
            </a:r>
            <a:endParaRPr lang="en-AU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29200" y="5015341"/>
            <a:ext cx="3428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/>
              <a:t> Break </a:t>
            </a:r>
            <a:r>
              <a:rPr lang="pt-BR" sz="2000" dirty="0" err="1"/>
              <a:t>preconception</a:t>
            </a:r>
            <a:r>
              <a:rPr lang="pt-BR" sz="2000" dirty="0"/>
              <a:t> </a:t>
            </a:r>
            <a:r>
              <a:rPr lang="pt-BR" sz="2000" dirty="0" err="1"/>
              <a:t>against</a:t>
            </a:r>
            <a:r>
              <a:rPr lang="pt-BR" sz="2000" dirty="0"/>
              <a:t> </a:t>
            </a:r>
            <a:r>
              <a:rPr lang="pt-BR" sz="2000" dirty="0" err="1"/>
              <a:t>woman</a:t>
            </a:r>
            <a:r>
              <a:rPr lang="pt-BR" sz="2000" dirty="0"/>
              <a:t>.</a:t>
            </a:r>
            <a:endParaRPr lang="en-AU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34200" y="26024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(1098 – 1170)</a:t>
            </a:r>
            <a:endParaRPr lang="en-AU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68816" y="26786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(1291 – 1361)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2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Autofit/>
          </a:bodyPr>
          <a:lstStyle/>
          <a:p>
            <a:r>
              <a:rPr lang="pt-BR" sz="3200" dirty="0" err="1"/>
              <a:t>Compositions</a:t>
            </a:r>
            <a:r>
              <a:rPr lang="pt-BR" sz="3200" dirty="0"/>
              <a:t> </a:t>
            </a:r>
            <a:r>
              <a:rPr lang="pt-BR" sz="3200" dirty="0" err="1"/>
              <a:t>monophonic</a:t>
            </a:r>
            <a:endParaRPr lang="en-AU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434235"/>
            <a:ext cx="5791200" cy="245839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AU" sz="2400" dirty="0"/>
              <a:t> </a:t>
            </a:r>
            <a:r>
              <a:rPr lang="en-AU" sz="2400" dirty="0" err="1"/>
              <a:t>Adorate</a:t>
            </a:r>
            <a:r>
              <a:rPr lang="en-AU" sz="2400" dirty="0"/>
              <a:t> Deum;</a:t>
            </a:r>
          </a:p>
          <a:p>
            <a:pPr lvl="0"/>
            <a:r>
              <a:rPr lang="en-AU" sz="2400" dirty="0"/>
              <a:t> Kyrie </a:t>
            </a:r>
            <a:r>
              <a:rPr lang="en-AU" sz="2400" dirty="0" err="1"/>
              <a:t>Eleison</a:t>
            </a:r>
            <a:r>
              <a:rPr lang="en-AU" sz="2400" dirty="0"/>
              <a:t>;</a:t>
            </a:r>
          </a:p>
          <a:p>
            <a:pPr lvl="0"/>
            <a:r>
              <a:rPr lang="pt-BR" sz="2400" dirty="0"/>
              <a:t> </a:t>
            </a:r>
            <a:r>
              <a:rPr lang="pt-BR" sz="2400" dirty="0" err="1"/>
              <a:t>Symphonia</a:t>
            </a:r>
            <a:r>
              <a:rPr lang="pt-BR" sz="2400" dirty="0"/>
              <a:t> </a:t>
            </a:r>
            <a:r>
              <a:rPr lang="pt-BR" sz="2400" dirty="0" err="1"/>
              <a:t>armonie</a:t>
            </a:r>
            <a:r>
              <a:rPr lang="pt-BR" sz="2400" dirty="0"/>
              <a:t> </a:t>
            </a:r>
            <a:r>
              <a:rPr lang="pt-BR" sz="2400" dirty="0" err="1"/>
              <a:t>celestium</a:t>
            </a:r>
            <a:r>
              <a:rPr lang="pt-BR" sz="2400" dirty="0"/>
              <a:t> </a:t>
            </a:r>
            <a:r>
              <a:rPr lang="pt-BR" sz="2400" dirty="0" err="1"/>
              <a:t>revelationum</a:t>
            </a:r>
            <a:r>
              <a:rPr lang="pt-BR" sz="2400" dirty="0"/>
              <a:t>;</a:t>
            </a:r>
          </a:p>
          <a:p>
            <a:pPr lvl="0"/>
            <a:r>
              <a:rPr lang="pt-BR" sz="2400" dirty="0"/>
              <a:t>Ordo </a:t>
            </a:r>
            <a:r>
              <a:rPr lang="pt-BR" sz="2400" dirty="0" err="1"/>
              <a:t>Virtutum</a:t>
            </a:r>
            <a:r>
              <a:rPr lang="pt-BR" sz="2400" dirty="0"/>
              <a:t>.        </a:t>
            </a:r>
          </a:p>
          <a:p>
            <a:pPr lvl="0" indent="0">
              <a:buNone/>
            </a:pPr>
            <a:r>
              <a:rPr lang="pt-BR" sz="2400" b="1" dirty="0"/>
              <a:t>                                     </a:t>
            </a:r>
            <a:r>
              <a:rPr lang="en-AU" sz="2400" b="1" dirty="0"/>
              <a:t> </a:t>
            </a:r>
          </a:p>
          <a:p>
            <a:pPr indent="0">
              <a:buNone/>
            </a:pPr>
            <a:endParaRPr lang="en-AU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00800" y="3733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Hildegard Von </a:t>
            </a:r>
            <a:r>
              <a:rPr lang="en-AU" dirty="0" err="1"/>
              <a:t>Bingen</a:t>
            </a:r>
            <a:endParaRPr lang="en-AU" dirty="0"/>
          </a:p>
        </p:txBody>
      </p:sp>
      <p:sp>
        <p:nvSpPr>
          <p:cNvPr id="8" name="Chave direita 7"/>
          <p:cNvSpPr/>
          <p:nvPr/>
        </p:nvSpPr>
        <p:spPr>
          <a:xfrm>
            <a:off x="6172200" y="3429000"/>
            <a:ext cx="304800" cy="990600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have direita 8"/>
          <p:cNvSpPr/>
          <p:nvPr/>
        </p:nvSpPr>
        <p:spPr>
          <a:xfrm>
            <a:off x="3200400" y="2590800"/>
            <a:ext cx="228600" cy="762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aixaDeTexto 9"/>
          <p:cNvSpPr txBox="1"/>
          <p:nvPr/>
        </p:nvSpPr>
        <p:spPr>
          <a:xfrm>
            <a:off x="3429000" y="278713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Male </a:t>
            </a:r>
            <a:r>
              <a:rPr lang="pt-BR" dirty="0" err="1"/>
              <a:t>Voice</a:t>
            </a:r>
            <a:r>
              <a:rPr lang="pt-B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13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52600" y="105787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/>
              <a:t>RENASCIMENT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43000" y="25908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From 16</a:t>
            </a:r>
            <a:r>
              <a:rPr lang="en-AU" sz="2400" baseline="30000" dirty="0"/>
              <a:t>th</a:t>
            </a:r>
            <a:r>
              <a:rPr lang="en-AU" sz="2400" dirty="0"/>
              <a:t> century to 17</a:t>
            </a:r>
            <a:r>
              <a:rPr lang="en-AU" sz="2400" baseline="30000" dirty="0"/>
              <a:t>th</a:t>
            </a:r>
            <a:r>
              <a:rPr lang="en-AU" sz="2400" dirty="0"/>
              <a:t> century;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Eliminate Medieval Period;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Eliminate the concept Heaven X Hell;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Study the Science as a whole;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0" y="431715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Humanist</a:t>
            </a:r>
            <a:r>
              <a:rPr lang="pt-BR" sz="2800" dirty="0"/>
              <a:t>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53000" y="4317158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Anthropocentrism</a:t>
            </a:r>
            <a:r>
              <a:rPr lang="pt-BR" sz="2800" dirty="0"/>
              <a:t>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95600" y="49631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Heliocentric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58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45895" y="2438400"/>
            <a:ext cx="32361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Dante Alighieri;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</a:t>
            </a:r>
            <a:r>
              <a:rPr lang="en-AU" sz="2800" dirty="0" err="1"/>
              <a:t>Marquiavel</a:t>
            </a:r>
            <a:r>
              <a:rPr lang="en-AU" sz="2800" dirty="0"/>
              <a:t>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Leonardo da Vinci;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Michelangelo;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Rafael;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022975" y="1219200"/>
            <a:ext cx="40062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/>
              <a:t>Philosophers: </a:t>
            </a:r>
            <a:endParaRPr lang="pt-BR" sz="5400" dirty="0"/>
          </a:p>
        </p:txBody>
      </p:sp>
      <p:sp>
        <p:nvSpPr>
          <p:cNvPr id="6" name="Retângulo 5"/>
          <p:cNvSpPr/>
          <p:nvPr/>
        </p:nvSpPr>
        <p:spPr>
          <a:xfrm>
            <a:off x="5331053" y="1143000"/>
            <a:ext cx="21365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/>
              <a:t>Artists</a:t>
            </a:r>
            <a:r>
              <a:rPr lang="en-AU" sz="6000" dirty="0"/>
              <a:t>:</a:t>
            </a:r>
            <a:endParaRPr lang="pt-BR" sz="6000" dirty="0"/>
          </a:p>
        </p:txBody>
      </p:sp>
      <p:sp>
        <p:nvSpPr>
          <p:cNvPr id="7" name="Retângulo 6"/>
          <p:cNvSpPr/>
          <p:nvPr/>
        </p:nvSpPr>
        <p:spPr>
          <a:xfrm>
            <a:off x="1828800" y="2743200"/>
            <a:ext cx="2162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Socrates;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Platan;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Aristotles;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0158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86600" cy="990600"/>
          </a:xfrm>
        </p:spPr>
        <p:txBody>
          <a:bodyPr>
            <a:noAutofit/>
          </a:bodyPr>
          <a:lstStyle/>
          <a:p>
            <a:r>
              <a:rPr lang="pt-BR" sz="4800" b="1" dirty="0" err="1"/>
              <a:t>Josquin</a:t>
            </a:r>
            <a:r>
              <a:rPr lang="pt-BR" sz="4800" b="1" dirty="0"/>
              <a:t> </a:t>
            </a:r>
            <a:r>
              <a:rPr lang="pt-BR" sz="4800" b="1" dirty="0" err="1"/>
              <a:t>des</a:t>
            </a:r>
            <a:r>
              <a:rPr lang="pt-BR" sz="4800" b="1" dirty="0"/>
              <a:t> </a:t>
            </a:r>
            <a:r>
              <a:rPr lang="pt-BR" sz="4800" b="1" dirty="0" err="1"/>
              <a:t>préz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1440/1521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38400"/>
            <a:ext cx="2527300" cy="2540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90600" y="5297943"/>
            <a:ext cx="485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https://www.youtube.com/watch?v=usUEuuUcaSg</a:t>
            </a:r>
          </a:p>
        </p:txBody>
      </p:sp>
    </p:spTree>
    <p:extLst>
      <p:ext uri="{BB962C8B-B14F-4D97-AF65-F5344CB8AC3E}">
        <p14:creationId xmlns:p14="http://schemas.microsoft.com/office/powerpoint/2010/main" val="214079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391400" cy="990600"/>
          </a:xfrm>
        </p:spPr>
        <p:txBody>
          <a:bodyPr>
            <a:noAutofit/>
          </a:bodyPr>
          <a:lstStyle/>
          <a:p>
            <a:r>
              <a:rPr lang="pt-BR" b="1" dirty="0"/>
              <a:t>Giovanni da </a:t>
            </a:r>
            <a:r>
              <a:rPr lang="pt-BR" b="1" dirty="0" err="1"/>
              <a:t>palestrina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0574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1525/1594</a:t>
            </a:r>
            <a:r>
              <a:rPr lang="pt-BR" dirty="0"/>
              <a:t>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12" y="2743200"/>
            <a:ext cx="1865376" cy="25908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90600" y="5328313"/>
            <a:ext cx="475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https://www.youtube.com/watch?v=hyDRSI1joa8</a:t>
            </a:r>
          </a:p>
        </p:txBody>
      </p:sp>
    </p:spTree>
    <p:extLst>
      <p:ext uri="{BB962C8B-B14F-4D97-AF65-F5344CB8AC3E}">
        <p14:creationId xmlns:p14="http://schemas.microsoft.com/office/powerpoint/2010/main" val="65335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stura">
  <a:themeElements>
    <a:clrScheme name="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Traje Formal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3850</TotalTime>
  <Words>959</Words>
  <Application>Microsoft Office PowerPoint</Application>
  <PresentationFormat>Apresentação na tela (4:3)</PresentationFormat>
  <Paragraphs>244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Garamond</vt:lpstr>
      <vt:lpstr>Wingdings</vt:lpstr>
      <vt:lpstr>Costura</vt:lpstr>
      <vt:lpstr>Music History </vt:lpstr>
      <vt:lpstr>Medieval period</vt:lpstr>
      <vt:lpstr>Gregorian chant</vt:lpstr>
      <vt:lpstr>Composers</vt:lpstr>
      <vt:lpstr>Compositions monophonic</vt:lpstr>
      <vt:lpstr>Apresentação do PowerPoint</vt:lpstr>
      <vt:lpstr>Apresentação do PowerPoint</vt:lpstr>
      <vt:lpstr>Josquin des préz</vt:lpstr>
      <vt:lpstr>Giovanni da palestrina</vt:lpstr>
      <vt:lpstr>William byrd</vt:lpstr>
      <vt:lpstr>Giovanni gabrielli</vt:lpstr>
      <vt:lpstr>montiverdi</vt:lpstr>
      <vt:lpstr>Baroque</vt:lpstr>
      <vt:lpstr>Bach</vt:lpstr>
      <vt:lpstr>Haendel</vt:lpstr>
      <vt:lpstr>Vivaldi</vt:lpstr>
      <vt:lpstr>Classicism</vt:lpstr>
      <vt:lpstr>Haydn</vt:lpstr>
      <vt:lpstr>Mozart</vt:lpstr>
      <vt:lpstr>beethoven</vt:lpstr>
      <vt:lpstr>Romantism </vt:lpstr>
      <vt:lpstr>Chopin</vt:lpstr>
      <vt:lpstr>Verdi</vt:lpstr>
      <vt:lpstr>Schubert</vt:lpstr>
      <vt:lpstr>Wagner</vt:lpstr>
      <vt:lpstr>Wagner</vt:lpstr>
      <vt:lpstr>Modernism</vt:lpstr>
      <vt:lpstr>Debussy</vt:lpstr>
      <vt:lpstr>ravel</vt:lpstr>
      <vt:lpstr>Schönberg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Romantism</dc:title>
  <dc:creator>Marcus Rodrigues Nogueira de Macedo</dc:creator>
  <cp:lastModifiedBy>Marcus Rodrigues Nogueira de Macedo</cp:lastModifiedBy>
  <cp:revision>87</cp:revision>
  <dcterms:created xsi:type="dcterms:W3CDTF">2018-07-14T07:39:14Z</dcterms:created>
  <dcterms:modified xsi:type="dcterms:W3CDTF">2020-11-02T23:15:08Z</dcterms:modified>
</cp:coreProperties>
</file>