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78" r:id="rId19"/>
    <p:sldId id="279" r:id="rId20"/>
    <p:sldId id="280" r:id="rId21"/>
    <p:sldId id="257" r:id="rId22"/>
    <p:sldId id="258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3E9113-84F6-404A-8811-DADFCA3D4A90}" type="datetimeFigureOut">
              <a:rPr lang="pt-BR" smtClean="0"/>
              <a:t>29/07/2018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86600" cy="914400"/>
          </a:xfrm>
        </p:spPr>
        <p:txBody>
          <a:bodyPr>
            <a:noAutofit/>
          </a:bodyPr>
          <a:lstStyle/>
          <a:p>
            <a:r>
              <a:rPr lang="pt-BR" sz="5400" b="1" dirty="0" smtClean="0"/>
              <a:t>Music</a:t>
            </a:r>
            <a:r>
              <a:rPr lang="pt-BR" sz="6000" b="1" dirty="0" smtClean="0"/>
              <a:t> </a:t>
            </a:r>
            <a:r>
              <a:rPr lang="pt-BR" sz="6000" b="1" dirty="0" err="1" smtClean="0"/>
              <a:t>History</a:t>
            </a:r>
            <a:r>
              <a:rPr lang="pt-BR" sz="6600" dirty="0" smtClean="0"/>
              <a:t> </a:t>
            </a:r>
            <a:endParaRPr lang="en-AU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4600"/>
            <a:ext cx="21336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 smtClean="0"/>
              <a:t>  </a:t>
            </a:r>
            <a:r>
              <a:rPr lang="pt-BR" sz="3200" b="1" dirty="0" err="1" smtClean="0"/>
              <a:t>Timeline</a:t>
            </a:r>
            <a:r>
              <a:rPr lang="pt-BR" sz="3200" dirty="0" smtClean="0"/>
              <a:t>;</a:t>
            </a:r>
            <a:endParaRPr lang="en-AU" sz="3200" dirty="0"/>
          </a:p>
        </p:txBody>
      </p:sp>
      <p:sp>
        <p:nvSpPr>
          <p:cNvPr id="4" name="Seta para a direita 3"/>
          <p:cNvSpPr/>
          <p:nvPr/>
        </p:nvSpPr>
        <p:spPr bwMode="gray">
          <a:xfrm>
            <a:off x="1735540" y="3733800"/>
            <a:ext cx="6019800" cy="685800"/>
          </a:xfrm>
          <a:prstGeom prst="rightArrow">
            <a:avLst>
              <a:gd name="adj1" fmla="val 33334"/>
              <a:gd name="adj2" fmla="val 11758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9205995">
            <a:off x="863670" y="4377954"/>
            <a:ext cx="14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Prehistory</a:t>
            </a:r>
            <a:endParaRPr lang="en-AU" sz="2400" dirty="0"/>
          </a:p>
        </p:txBody>
      </p:sp>
      <p:sp>
        <p:nvSpPr>
          <p:cNvPr id="7" name="CaixaDeTexto 6"/>
          <p:cNvSpPr txBox="1"/>
          <p:nvPr/>
        </p:nvSpPr>
        <p:spPr>
          <a:xfrm rot="19205995">
            <a:off x="1427441" y="4481553"/>
            <a:ext cx="178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Medium</a:t>
            </a:r>
            <a:r>
              <a:rPr lang="pt-BR" sz="2400" dirty="0" smtClean="0"/>
              <a:t> Age</a:t>
            </a:r>
            <a:endParaRPr lang="en-AU" sz="2400" dirty="0"/>
          </a:p>
        </p:txBody>
      </p:sp>
      <p:sp>
        <p:nvSpPr>
          <p:cNvPr id="8" name="CaixaDeTexto 7"/>
          <p:cNvSpPr txBox="1"/>
          <p:nvPr/>
        </p:nvSpPr>
        <p:spPr>
          <a:xfrm rot="19205995">
            <a:off x="2154560" y="4483464"/>
            <a:ext cx="17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Renasciment</a:t>
            </a:r>
            <a:endParaRPr lang="en-AU" sz="2400" dirty="0"/>
          </a:p>
        </p:txBody>
      </p:sp>
      <p:sp>
        <p:nvSpPr>
          <p:cNvPr id="9" name="CaixaDeTexto 8"/>
          <p:cNvSpPr txBox="1"/>
          <p:nvPr/>
        </p:nvSpPr>
        <p:spPr>
          <a:xfrm rot="19205995">
            <a:off x="3193826" y="4334685"/>
            <a:ext cx="13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Barroque</a:t>
            </a:r>
            <a:endParaRPr lang="en-AU" sz="2400" dirty="0"/>
          </a:p>
        </p:txBody>
      </p:sp>
      <p:sp>
        <p:nvSpPr>
          <p:cNvPr id="10" name="CaixaDeTexto 9"/>
          <p:cNvSpPr txBox="1"/>
          <p:nvPr/>
        </p:nvSpPr>
        <p:spPr>
          <a:xfrm rot="19205995">
            <a:off x="4148836" y="4362795"/>
            <a:ext cx="15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Classicism</a:t>
            </a:r>
            <a:endParaRPr lang="en-AU" sz="2400" dirty="0"/>
          </a:p>
        </p:txBody>
      </p:sp>
      <p:sp>
        <p:nvSpPr>
          <p:cNvPr id="11" name="CaixaDeTexto 10"/>
          <p:cNvSpPr txBox="1"/>
          <p:nvPr/>
        </p:nvSpPr>
        <p:spPr>
          <a:xfrm rot="19205995">
            <a:off x="5196478" y="4275586"/>
            <a:ext cx="114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Modern</a:t>
            </a:r>
            <a:endParaRPr lang="en-AU" sz="2400" dirty="0"/>
          </a:p>
        </p:txBody>
      </p:sp>
      <p:sp>
        <p:nvSpPr>
          <p:cNvPr id="12" name="CaixaDeTexto 11"/>
          <p:cNvSpPr txBox="1"/>
          <p:nvPr/>
        </p:nvSpPr>
        <p:spPr>
          <a:xfrm rot="19205995">
            <a:off x="5177270" y="4591572"/>
            <a:ext cx="19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Contemporary</a:t>
            </a:r>
            <a:endParaRPr lang="en-AU" sz="2400" dirty="0"/>
          </a:p>
        </p:txBody>
      </p:sp>
      <p:sp>
        <p:nvSpPr>
          <p:cNvPr id="13" name="CaixaDeTexto 12"/>
          <p:cNvSpPr txBox="1"/>
          <p:nvPr/>
        </p:nvSpPr>
        <p:spPr>
          <a:xfrm rot="19115975">
            <a:off x="2850768" y="370960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5th</a:t>
            </a:r>
            <a:endParaRPr lang="en-AU" sz="2000" dirty="0"/>
          </a:p>
        </p:txBody>
      </p:sp>
      <p:sp>
        <p:nvSpPr>
          <p:cNvPr id="17" name="CaixaDeTexto 16"/>
          <p:cNvSpPr txBox="1"/>
          <p:nvPr/>
        </p:nvSpPr>
        <p:spPr>
          <a:xfrm rot="19115975">
            <a:off x="3126564" y="366268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15th</a:t>
            </a:r>
            <a:endParaRPr lang="en-AU" sz="2000" dirty="0"/>
          </a:p>
        </p:txBody>
      </p:sp>
      <p:sp>
        <p:nvSpPr>
          <p:cNvPr id="18" name="CaixaDeTexto 17"/>
          <p:cNvSpPr txBox="1"/>
          <p:nvPr/>
        </p:nvSpPr>
        <p:spPr>
          <a:xfrm rot="19115975">
            <a:off x="35075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16th</a:t>
            </a:r>
            <a:endParaRPr lang="en-AU" sz="2000" dirty="0"/>
          </a:p>
        </p:txBody>
      </p:sp>
      <p:sp>
        <p:nvSpPr>
          <p:cNvPr id="19" name="CaixaDeTexto 18"/>
          <p:cNvSpPr txBox="1"/>
          <p:nvPr/>
        </p:nvSpPr>
        <p:spPr>
          <a:xfrm rot="19115975">
            <a:off x="4048683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17th</a:t>
            </a:r>
            <a:endParaRPr lang="en-AU" sz="2000" dirty="0"/>
          </a:p>
        </p:txBody>
      </p:sp>
      <p:sp>
        <p:nvSpPr>
          <p:cNvPr id="20" name="CaixaDeTexto 19"/>
          <p:cNvSpPr txBox="1"/>
          <p:nvPr/>
        </p:nvSpPr>
        <p:spPr>
          <a:xfrm rot="19115975">
            <a:off x="44219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18th</a:t>
            </a:r>
            <a:endParaRPr lang="en-AU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93701" y="3276600"/>
            <a:ext cx="10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century</a:t>
            </a:r>
            <a:endParaRPr lang="en-AU" sz="2400" dirty="0"/>
          </a:p>
        </p:txBody>
      </p:sp>
      <p:sp>
        <p:nvSpPr>
          <p:cNvPr id="22" name="CaixaDeTexto 21"/>
          <p:cNvSpPr txBox="1"/>
          <p:nvPr/>
        </p:nvSpPr>
        <p:spPr>
          <a:xfrm rot="19115975">
            <a:off x="52601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19th</a:t>
            </a:r>
            <a:endParaRPr lang="en-AU" sz="2000" dirty="0"/>
          </a:p>
        </p:txBody>
      </p:sp>
      <p:sp>
        <p:nvSpPr>
          <p:cNvPr id="23" name="CaixaDeTexto 22"/>
          <p:cNvSpPr txBox="1"/>
          <p:nvPr/>
        </p:nvSpPr>
        <p:spPr>
          <a:xfrm rot="19115975">
            <a:off x="60983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/>
              <a:t>20th</a:t>
            </a:r>
            <a:endParaRPr lang="en-AU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58000" y="5168635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movement</a:t>
            </a:r>
            <a:endParaRPr lang="en-AU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64279" y="34290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actually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17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6342888" cy="762000"/>
          </a:xfrm>
        </p:spPr>
        <p:txBody>
          <a:bodyPr>
            <a:noAutofit/>
          </a:bodyPr>
          <a:lstStyle/>
          <a:p>
            <a:r>
              <a:rPr lang="pt-BR" sz="5400" b="1" dirty="0" smtClean="0"/>
              <a:t>William </a:t>
            </a:r>
            <a:r>
              <a:rPr lang="pt-BR" sz="5400" b="1" dirty="0" err="1" smtClean="0"/>
              <a:t>byrd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r>
              <a:rPr lang="pt-BR" sz="3200" dirty="0" err="1" smtClean="0"/>
              <a:t>Skills</a:t>
            </a:r>
            <a:r>
              <a:rPr lang="pt-BR" sz="3200" dirty="0" smtClean="0"/>
              <a:t>;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 smtClean="0"/>
              <a:t>1542/1623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8" y="2590800"/>
            <a:ext cx="1574302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5400" y="5181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https://www.youtube.com/watch?v=kIit-s9mlGQ</a:t>
            </a:r>
          </a:p>
        </p:txBody>
      </p:sp>
    </p:spTree>
    <p:extLst>
      <p:ext uri="{BB962C8B-B14F-4D97-AF65-F5344CB8AC3E}">
        <p14:creationId xmlns:p14="http://schemas.microsoft.com/office/powerpoint/2010/main" val="30959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086600" cy="762000"/>
          </a:xfrm>
        </p:spPr>
        <p:txBody>
          <a:bodyPr>
            <a:noAutofit/>
          </a:bodyPr>
          <a:lstStyle/>
          <a:p>
            <a:r>
              <a:rPr lang="pt-BR" sz="4400" b="1" dirty="0" smtClean="0"/>
              <a:t>Giovanni </a:t>
            </a:r>
            <a:r>
              <a:rPr lang="pt-BR" sz="4400" b="1" dirty="0" err="1" smtClean="0"/>
              <a:t>gabrielli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r>
              <a:rPr lang="pt-BR" sz="3200" dirty="0" err="1" smtClean="0"/>
              <a:t>Skills</a:t>
            </a:r>
            <a:r>
              <a:rPr lang="pt-BR" sz="3200" dirty="0" smtClean="0"/>
              <a:t>;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 smtClean="0"/>
              <a:t>1555/1612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74373"/>
            <a:ext cx="1775179" cy="21786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97317" y="5181600"/>
            <a:ext cx="45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https://www.youtube.com/watch?v=olIrf-uioD8</a:t>
            </a:r>
          </a:p>
        </p:txBody>
      </p:sp>
    </p:spTree>
    <p:extLst>
      <p:ext uri="{BB962C8B-B14F-4D97-AF65-F5344CB8AC3E}">
        <p14:creationId xmlns:p14="http://schemas.microsoft.com/office/powerpoint/2010/main" val="35771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86600" cy="762000"/>
          </a:xfrm>
        </p:spPr>
        <p:txBody>
          <a:bodyPr>
            <a:noAutofit/>
          </a:bodyPr>
          <a:lstStyle/>
          <a:p>
            <a:r>
              <a:rPr lang="pt-BR" sz="6000" dirty="0" err="1" smtClean="0"/>
              <a:t>montiverdi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304800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smtClean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err="1" smtClean="0"/>
              <a:t>Skills</a:t>
            </a:r>
            <a:r>
              <a:rPr lang="pt-BR" sz="3200" dirty="0" smtClean="0"/>
              <a:t>;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 smtClean="0"/>
              <a:t>1543/1643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6" name="Picture 2" descr="C:\Users\Usuario\Desktop\apresentação fca2\Claudio_Monteverdi_Bernardo_Strozzi_600x7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05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90600" y="5105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https://www.youtube.com/watch?v=LwxcYq5WEGA&amp;index=4&amp;list=PLvPSXMVWmy3cXQIPivoC9mLnaCg75bE4I</a:t>
            </a:r>
          </a:p>
        </p:txBody>
      </p:sp>
    </p:spTree>
    <p:extLst>
      <p:ext uri="{BB962C8B-B14F-4D97-AF65-F5344CB8AC3E}">
        <p14:creationId xmlns:p14="http://schemas.microsoft.com/office/powerpoint/2010/main" val="22162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 smtClean="0"/>
              <a:t>Baroque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smtClean="0"/>
              <a:t> From the 1600 to 1750 in Italy;</a:t>
            </a:r>
          </a:p>
          <a:p>
            <a:r>
              <a:rPr lang="en-AU" sz="2400" b="1" dirty="0" smtClean="0"/>
              <a:t> Absolutist regime and against </a:t>
            </a:r>
            <a:r>
              <a:rPr lang="en-AU" sz="2400" b="1" dirty="0" smtClean="0"/>
              <a:t>Reform</a:t>
            </a:r>
            <a:r>
              <a:rPr lang="en-AU" sz="2400" b="1" dirty="0" smtClean="0"/>
              <a:t>;</a:t>
            </a:r>
          </a:p>
          <a:p>
            <a:r>
              <a:rPr lang="en-AU" sz="2400" b="1" dirty="0" smtClean="0"/>
              <a:t> Catholic </a:t>
            </a:r>
            <a:r>
              <a:rPr lang="en-AU" sz="2400" b="1" dirty="0" smtClean="0"/>
              <a:t>church defunded Baroque;</a:t>
            </a:r>
            <a:endParaRPr lang="en-AU" sz="2400" b="1" dirty="0" smtClean="0"/>
          </a:p>
          <a:p>
            <a:r>
              <a:rPr lang="en-AU" sz="2400" b="1" dirty="0" smtClean="0"/>
              <a:t> </a:t>
            </a:r>
            <a:r>
              <a:rPr lang="en-AU" sz="2400" b="1" dirty="0" smtClean="0"/>
              <a:t>Polyphonic </a:t>
            </a:r>
            <a:r>
              <a:rPr lang="en-AU" sz="2400" b="1" dirty="0" smtClean="0"/>
              <a:t>and creation canon;</a:t>
            </a:r>
          </a:p>
          <a:p>
            <a:r>
              <a:rPr lang="en-AU" sz="2400" b="1" dirty="0" smtClean="0"/>
              <a:t> Respecting the </a:t>
            </a:r>
            <a:r>
              <a:rPr lang="en-AU" sz="2400" b="1" dirty="0" smtClean="0"/>
              <a:t>rhythmic </a:t>
            </a:r>
            <a:r>
              <a:rPr lang="en-AU" sz="2400" b="1" dirty="0" smtClean="0"/>
              <a:t>musical or compass musical;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97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Autofit/>
          </a:bodyPr>
          <a:lstStyle/>
          <a:p>
            <a:r>
              <a:rPr lang="pt-BR" sz="6000" dirty="0" smtClean="0"/>
              <a:t>Bach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2870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1685 - 1750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8" y="2400300"/>
            <a:ext cx="21669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err="1" smtClean="0"/>
              <a:t>Haendel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1685 - 1759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5275"/>
            <a:ext cx="1873250" cy="2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smtClean="0"/>
              <a:t>Vivaldi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1678 - 1741</a:t>
            </a:r>
            <a:endParaRPr lang="pt-BR" i="1" dirty="0"/>
          </a:p>
        </p:txBody>
      </p:sp>
      <p:pic>
        <p:nvPicPr>
          <p:cNvPr id="2050" name="Picture 2" descr="Resultado de imagem para vival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0" y="2458522"/>
            <a:ext cx="2153131" cy="2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 smtClean="0"/>
              <a:t>Classicism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smtClean="0"/>
              <a:t>from the 18</a:t>
            </a:r>
            <a:r>
              <a:rPr lang="en-AU" sz="2400" b="1" baseline="30000" dirty="0" smtClean="0"/>
              <a:t>th</a:t>
            </a:r>
            <a:r>
              <a:rPr lang="en-AU" sz="2400" b="1" dirty="0" smtClean="0"/>
              <a:t> century to 19</a:t>
            </a:r>
            <a:r>
              <a:rPr lang="en-AU" sz="2400" b="1" baseline="30000" dirty="0" smtClean="0"/>
              <a:t>th</a:t>
            </a:r>
            <a:r>
              <a:rPr lang="en-AU" sz="2400" b="1" dirty="0" smtClean="0"/>
              <a:t> century in Europe;</a:t>
            </a:r>
          </a:p>
          <a:p>
            <a:r>
              <a:rPr lang="en-AU" sz="2400" b="1" dirty="0" smtClean="0"/>
              <a:t> French Revolution;</a:t>
            </a:r>
          </a:p>
          <a:p>
            <a:r>
              <a:rPr lang="en-AU" sz="2400" b="1" dirty="0" smtClean="0"/>
              <a:t> Change the spirit;</a:t>
            </a:r>
          </a:p>
          <a:p>
            <a:r>
              <a:rPr lang="en-AU" sz="2400" b="1" dirty="0" smtClean="0"/>
              <a:t> Transformation of Baroque music and Classicism;</a:t>
            </a:r>
          </a:p>
          <a:p>
            <a:r>
              <a:rPr lang="en-AU" sz="2400" b="1" dirty="0" smtClean="0"/>
              <a:t> Diversify the instruments;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6888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smtClean="0"/>
              <a:t>Haydn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https://www.youtube.com/watch?v=TFcONi1ynIM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1678 - 1741</a:t>
            </a:r>
            <a:endParaRPr lang="pt-BR" i="1" dirty="0"/>
          </a:p>
        </p:txBody>
      </p:sp>
      <p:pic>
        <p:nvPicPr>
          <p:cNvPr id="3074" name="Picture 2" descr="C:\Users\Usuario\Desktop\apresentação fca2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4" y="2393618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smtClean="0"/>
              <a:t>Mozart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https://www.youtube.com/watch?v=YuBeBjqKSGQ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1756 - 1791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37" y="2412242"/>
            <a:ext cx="19205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5400" b="1" dirty="0" smtClean="0"/>
              <a:t>Medieval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period</a:t>
            </a:r>
            <a:endParaRPr lang="en-AU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442" y="2438400"/>
            <a:ext cx="4598158" cy="3048000"/>
          </a:xfrm>
        </p:spPr>
        <p:txBody>
          <a:bodyPr>
            <a:noAutofit/>
          </a:bodyPr>
          <a:lstStyle/>
          <a:p>
            <a:r>
              <a:rPr lang="pt-BR" sz="2400" dirty="0" smtClean="0"/>
              <a:t> </a:t>
            </a:r>
            <a:r>
              <a:rPr lang="pt-BR" sz="2400" dirty="0" err="1" smtClean="0"/>
              <a:t>From</a:t>
            </a:r>
            <a:r>
              <a:rPr lang="pt-BR" sz="2400" dirty="0" smtClean="0"/>
              <a:t> 5th </a:t>
            </a:r>
            <a:r>
              <a:rPr lang="pt-BR" sz="2400" dirty="0" err="1" smtClean="0"/>
              <a:t>century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15th </a:t>
            </a:r>
            <a:r>
              <a:rPr lang="pt-BR" sz="2400" dirty="0" err="1" smtClean="0"/>
              <a:t>century</a:t>
            </a:r>
            <a:r>
              <a:rPr lang="pt-BR" sz="2400" dirty="0" smtClean="0"/>
              <a:t>;</a:t>
            </a:r>
          </a:p>
          <a:p>
            <a:r>
              <a:rPr lang="pt-BR" sz="2400" dirty="0"/>
              <a:t> </a:t>
            </a:r>
            <a:r>
              <a:rPr lang="pt-BR" sz="2400" dirty="0" err="1" smtClean="0"/>
              <a:t>Fall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Roman Empire;</a:t>
            </a:r>
          </a:p>
          <a:p>
            <a:r>
              <a:rPr lang="pt-BR" sz="2400" dirty="0" smtClean="0"/>
              <a:t> </a:t>
            </a:r>
            <a:r>
              <a:rPr lang="pt-BR" sz="2400" dirty="0" smtClean="0"/>
              <a:t>Churchill </a:t>
            </a:r>
            <a:r>
              <a:rPr lang="pt-BR" sz="2400" dirty="0" smtClean="0"/>
              <a:t>Power;</a:t>
            </a:r>
          </a:p>
          <a:p>
            <a:r>
              <a:rPr lang="pt-BR" sz="2400" dirty="0" smtClean="0"/>
              <a:t> Sacra </a:t>
            </a:r>
            <a:r>
              <a:rPr lang="pt-BR" sz="2400" dirty="0" err="1" smtClean="0"/>
              <a:t>music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Profane </a:t>
            </a:r>
            <a:r>
              <a:rPr lang="pt-BR" sz="2400" dirty="0" err="1" smtClean="0"/>
              <a:t>music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  Exchange-</a:t>
            </a:r>
            <a:r>
              <a:rPr lang="pt-BR" sz="2400" dirty="0" err="1" smtClean="0"/>
              <a:t>based</a:t>
            </a:r>
            <a:r>
              <a:rPr lang="pt-BR" sz="2400" dirty="0" smtClean="0"/>
              <a:t> </a:t>
            </a:r>
            <a:r>
              <a:rPr lang="pt-BR" sz="2400" dirty="0" err="1" smtClean="0"/>
              <a:t>commerce</a:t>
            </a:r>
            <a:r>
              <a:rPr lang="pt-BR" sz="2400" dirty="0" smtClean="0"/>
              <a:t>;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en-AU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334000" cy="914400"/>
          </a:xfrm>
        </p:spPr>
        <p:txBody>
          <a:bodyPr>
            <a:noAutofit/>
          </a:bodyPr>
          <a:lstStyle/>
          <a:p>
            <a:r>
              <a:rPr lang="pt-BR" sz="6000" dirty="0" err="1" smtClean="0"/>
              <a:t>beethoven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https://www.youtube.com/watch?v=ChygZLpJDNE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1770 - 1827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298700"/>
            <a:ext cx="2197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rmAutofit fontScale="90000"/>
          </a:bodyPr>
          <a:lstStyle/>
          <a:p>
            <a:r>
              <a:rPr lang="pt-BR" sz="9600" dirty="0" err="1" smtClean="0"/>
              <a:t>Romantism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 lnSpcReduction="10000"/>
          </a:bodyPr>
          <a:lstStyle/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</a:t>
            </a:r>
            <a:r>
              <a:rPr lang="en-AU" sz="2400" b="1" dirty="0" smtClean="0"/>
              <a:t>Europe;</a:t>
            </a:r>
          </a:p>
          <a:p>
            <a:r>
              <a:rPr lang="en-AU" sz="2400" b="1" dirty="0"/>
              <a:t> </a:t>
            </a:r>
            <a:r>
              <a:rPr lang="en-AU" sz="2400" b="1" dirty="0" smtClean="0"/>
              <a:t>French Revolution;</a:t>
            </a:r>
          </a:p>
          <a:p>
            <a:r>
              <a:rPr lang="en-AU" sz="2400" b="1" dirty="0" smtClean="0"/>
              <a:t> Change the spirit;</a:t>
            </a:r>
          </a:p>
          <a:p>
            <a:r>
              <a:rPr lang="en-AU" sz="2400" b="1" dirty="0" smtClean="0"/>
              <a:t> Transformation of Baroque </a:t>
            </a:r>
            <a:r>
              <a:rPr lang="en-AU" sz="2400" b="1" dirty="0"/>
              <a:t>and Classicism </a:t>
            </a:r>
            <a:r>
              <a:rPr lang="en-AU" sz="2400" b="1" dirty="0" smtClean="0"/>
              <a:t>music;</a:t>
            </a:r>
          </a:p>
          <a:p>
            <a:r>
              <a:rPr lang="en-AU" sz="2400" b="1" dirty="0" smtClean="0"/>
              <a:t> Diversify the instruments;</a:t>
            </a:r>
          </a:p>
          <a:p>
            <a:pPr marL="514350" lvl="1" indent="0">
              <a:buNone/>
            </a:pPr>
            <a:endParaRPr lang="pt-BR" sz="2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1000" y="3124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err="1" smtClean="0"/>
              <a:t>Urbanism</a:t>
            </a:r>
            <a:r>
              <a:rPr lang="pt-BR" sz="2400" dirty="0" smtClean="0"/>
              <a:t>  X </a:t>
            </a:r>
            <a:r>
              <a:rPr lang="pt-BR" sz="2400" dirty="0" err="1" smtClean="0"/>
              <a:t>Countryside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47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Chopin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622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4290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Skills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1714993" cy="2315241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https://www.youtube.com/watch?v=_5y2LUUwK3E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1810 - 1849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73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43200" y="1219200"/>
            <a:ext cx="3429000" cy="914400"/>
          </a:xfrm>
        </p:spPr>
        <p:txBody>
          <a:bodyPr>
            <a:noAutofit/>
          </a:bodyPr>
          <a:lstStyle/>
          <a:p>
            <a:r>
              <a:rPr lang="pt-BR" sz="7200" dirty="0" smtClean="0"/>
              <a:t>Verdi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https://www.youtube.com/watch?v=AssDQbaIP_I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57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1813 - 1901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95633"/>
            <a:ext cx="2400300" cy="2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smtClean="0"/>
              <a:t>Schubert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https://www.youtube.com/watch?v=PKUPBr0eY6Y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1897 - 1928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3150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smtClean="0"/>
              <a:t>Wagner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1813 - 1883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smtClean="0"/>
              <a:t>Wagner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1813 - 1883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Autofit/>
          </a:bodyPr>
          <a:lstStyle/>
          <a:p>
            <a:r>
              <a:rPr lang="pt-BR" sz="8000" dirty="0" err="1" smtClean="0"/>
              <a:t>Modernism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2971799"/>
          </a:xfrm>
        </p:spPr>
        <p:txBody>
          <a:bodyPr>
            <a:normAutofit fontScale="92500" lnSpcReduction="20000"/>
          </a:bodyPr>
          <a:lstStyle/>
          <a:p>
            <a:r>
              <a:rPr lang="en-AU" sz="2400" b="1" dirty="0" smtClean="0"/>
              <a:t> From </a:t>
            </a:r>
            <a:r>
              <a:rPr lang="en-AU" sz="2400" b="1" dirty="0"/>
              <a:t>the </a:t>
            </a:r>
            <a:r>
              <a:rPr lang="en-AU" sz="2400" b="1" dirty="0" smtClean="0"/>
              <a:t>19</a:t>
            </a:r>
            <a:r>
              <a:rPr lang="en-AU" sz="2400" b="1" baseline="30000" dirty="0" smtClean="0"/>
              <a:t>th</a:t>
            </a:r>
            <a:r>
              <a:rPr lang="en-AU" sz="2400" b="1" dirty="0" smtClean="0"/>
              <a:t> </a:t>
            </a:r>
            <a:r>
              <a:rPr lang="en-AU" sz="2400" b="1" dirty="0"/>
              <a:t>century to </a:t>
            </a:r>
            <a:r>
              <a:rPr lang="en-AU" sz="2400" b="1" dirty="0" smtClean="0"/>
              <a:t>20</a:t>
            </a:r>
            <a:r>
              <a:rPr lang="en-AU" sz="2400" b="1" baseline="30000" dirty="0" smtClean="0"/>
              <a:t>th</a:t>
            </a:r>
            <a:r>
              <a:rPr lang="en-AU" sz="2400" b="1" dirty="0" smtClean="0"/>
              <a:t> </a:t>
            </a:r>
            <a:r>
              <a:rPr lang="en-AU" sz="2400" b="1" dirty="0"/>
              <a:t>century in </a:t>
            </a:r>
            <a:r>
              <a:rPr lang="en-AU" sz="2400" b="1" dirty="0" smtClean="0"/>
              <a:t>Europe;</a:t>
            </a:r>
          </a:p>
          <a:p>
            <a:r>
              <a:rPr lang="en-AU" sz="2400" b="1" dirty="0"/>
              <a:t> </a:t>
            </a:r>
            <a:r>
              <a:rPr lang="en-AU" sz="2400" b="1" dirty="0" smtClean="0"/>
              <a:t>Conjunct of cultural </a:t>
            </a:r>
            <a:r>
              <a:rPr lang="en-AU" sz="2400" b="1" dirty="0" err="1" smtClean="0"/>
              <a:t>movememt</a:t>
            </a:r>
            <a:r>
              <a:rPr lang="en-AU" sz="2400" b="1" dirty="0" smtClean="0"/>
              <a:t>;</a:t>
            </a:r>
          </a:p>
          <a:p>
            <a:r>
              <a:rPr lang="en-AU" sz="2400" b="1" dirty="0" smtClean="0"/>
              <a:t> Definition;</a:t>
            </a:r>
          </a:p>
          <a:p>
            <a:r>
              <a:rPr lang="en-AU" sz="2400" b="1" dirty="0" smtClean="0"/>
              <a:t> Reality versus </a:t>
            </a:r>
            <a:r>
              <a:rPr lang="en-AU" sz="2400" b="1" u="sng" dirty="0" smtClean="0"/>
              <a:t>Subjective</a:t>
            </a:r>
            <a:r>
              <a:rPr lang="en-AU" sz="2400" b="1" dirty="0" smtClean="0"/>
              <a:t>;</a:t>
            </a:r>
          </a:p>
          <a:p>
            <a:pPr>
              <a:lnSpc>
                <a:spcPct val="110000"/>
              </a:lnSpc>
            </a:pPr>
            <a:r>
              <a:rPr lang="pt-BR" sz="2400" b="1" dirty="0"/>
              <a:t> </a:t>
            </a:r>
            <a:r>
              <a:rPr lang="pt-BR" sz="2400" b="1" dirty="0" err="1" smtClean="0"/>
              <a:t>Initialy</a:t>
            </a:r>
            <a:r>
              <a:rPr lang="pt-BR" sz="2400" b="1" dirty="0" smtClean="0"/>
              <a:t>, in </a:t>
            </a:r>
            <a:r>
              <a:rPr lang="pt-BR" sz="2400" b="1" dirty="0" err="1" smtClean="0"/>
              <a:t>Brazil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this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movement</a:t>
            </a:r>
            <a:r>
              <a:rPr lang="pt-BR" sz="2400" b="1" dirty="0" smtClean="0"/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pt-BR" sz="2400" b="1" dirty="0" err="1" smtClean="0"/>
              <a:t>was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not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accepted</a:t>
            </a:r>
            <a:r>
              <a:rPr lang="pt-BR" sz="2400" b="1" dirty="0" smtClean="0"/>
              <a:t>;</a:t>
            </a:r>
            <a:endParaRPr lang="pt-BR" sz="2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04766" y="3688140"/>
            <a:ext cx="209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/>
              <a:t>Futurism</a:t>
            </a:r>
            <a:r>
              <a:rPr lang="pt-BR" sz="2400" dirty="0" smtClean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/>
              <a:t>Dadaism</a:t>
            </a:r>
            <a:r>
              <a:rPr lang="pt-BR" sz="2400" dirty="0" smtClean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 smtClean="0"/>
              <a:t>Cubism</a:t>
            </a:r>
            <a:r>
              <a:rPr lang="pt-BR" sz="2400" dirty="0" smtClean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 smtClean="0"/>
              <a:t>Surrealism</a:t>
            </a:r>
            <a:r>
              <a:rPr lang="pt-BR" sz="2400" dirty="0" smtClean="0"/>
              <a:t>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8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smtClean="0"/>
              <a:t>Debussy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https://www.youtube.com/watch?v=CvFH_6DNRCY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1862 - 1918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5146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err="1" smtClean="0"/>
              <a:t>ravel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https://www.youtube.com/watch?v=MTceaEzIPdY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1875 - 1937</a:t>
            </a:r>
            <a:endParaRPr lang="pt-BR" i="1" dirty="0"/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8" y="282460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4800" b="1" dirty="0" err="1" smtClean="0"/>
              <a:t>Gregorian</a:t>
            </a:r>
            <a:r>
              <a:rPr lang="pt-BR" sz="4400" b="1" dirty="0" smtClean="0"/>
              <a:t> </a:t>
            </a:r>
            <a:r>
              <a:rPr lang="pt-BR" sz="4400" b="1" dirty="0" err="1" smtClean="0"/>
              <a:t>chant</a:t>
            </a:r>
            <a:endParaRPr lang="en-AU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6000"/>
            <a:ext cx="2590800" cy="2895599"/>
          </a:xfrm>
        </p:spPr>
        <p:txBody>
          <a:bodyPr>
            <a:noAutofit/>
          </a:bodyPr>
          <a:lstStyle/>
          <a:p>
            <a:r>
              <a:rPr lang="pt-BR" sz="2400" dirty="0" err="1" smtClean="0"/>
              <a:t>Monophonic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Sacra Music;</a:t>
            </a:r>
          </a:p>
          <a:p>
            <a:r>
              <a:rPr lang="pt-BR" sz="2400" dirty="0" err="1" smtClean="0"/>
              <a:t>Praise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God</a:t>
            </a:r>
            <a:r>
              <a:rPr lang="pt-BR" sz="2400" dirty="0" smtClean="0"/>
              <a:t> ;</a:t>
            </a:r>
          </a:p>
          <a:p>
            <a:r>
              <a:rPr lang="pt-BR" sz="2400" dirty="0" err="1" smtClean="0"/>
              <a:t>Gregorio</a:t>
            </a:r>
            <a:r>
              <a:rPr lang="pt-BR" sz="2400" dirty="0" smtClean="0"/>
              <a:t> Magno;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0375"/>
            <a:ext cx="4631502" cy="235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511706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 err="1" smtClean="0"/>
              <a:t>Systematization</a:t>
            </a:r>
            <a:r>
              <a:rPr lang="pt-BR" sz="2400" dirty="0" smtClean="0"/>
              <a:t>, </a:t>
            </a:r>
            <a:r>
              <a:rPr lang="pt-BR" sz="2400" dirty="0" err="1" smtClean="0"/>
              <a:t>unification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popularization</a:t>
            </a:r>
            <a:r>
              <a:rPr lang="pt-BR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6400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Schönberg</a:t>
            </a:r>
            <a:r>
              <a:rPr lang="pt-BR" sz="7200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Relationship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 smtClean="0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https://www.youtube.com/watch?v=DFXkc9AGoeU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 smtClean="0"/>
              <a:t>1874 - 1951</a:t>
            </a:r>
            <a:endParaRPr lang="pt-BR" i="1" dirty="0"/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2514600"/>
            <a:ext cx="2374523" cy="23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pt-BR" sz="4400" dirty="0" err="1" smtClean="0"/>
              <a:t>Composers</a:t>
            </a:r>
            <a:endParaRPr lang="en-AU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2743200" cy="609600"/>
          </a:xfrm>
        </p:spPr>
        <p:txBody>
          <a:bodyPr>
            <a:noAutofit/>
          </a:bodyPr>
          <a:lstStyle/>
          <a:p>
            <a:r>
              <a:rPr lang="pt-BR" sz="2400" dirty="0" smtClean="0"/>
              <a:t> Philippe de </a:t>
            </a:r>
            <a:r>
              <a:rPr lang="pt-BR" sz="2400" dirty="0" err="1" smtClean="0"/>
              <a:t>Vitri</a:t>
            </a:r>
            <a:r>
              <a:rPr lang="pt-BR" sz="2400" dirty="0" smtClean="0"/>
              <a:t>;</a:t>
            </a:r>
            <a:endParaRPr lang="en-AU" sz="2400" dirty="0"/>
          </a:p>
        </p:txBody>
      </p:sp>
      <p:sp>
        <p:nvSpPr>
          <p:cNvPr id="4" name="Retângulo 3"/>
          <p:cNvSpPr/>
          <p:nvPr/>
        </p:nvSpPr>
        <p:spPr>
          <a:xfrm>
            <a:off x="5151689" y="2209800"/>
            <a:ext cx="353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 smtClean="0"/>
              <a:t>Hildegard </a:t>
            </a:r>
            <a:r>
              <a:rPr lang="en-AU" sz="2400" dirty="0"/>
              <a:t>Von </a:t>
            </a:r>
            <a:r>
              <a:rPr lang="en-AU" sz="2400" dirty="0" err="1" smtClean="0"/>
              <a:t>Bingen</a:t>
            </a:r>
            <a:r>
              <a:rPr lang="en-AU" sz="2400" dirty="0" smtClean="0"/>
              <a:t>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6673"/>
            <a:ext cx="1600200" cy="2136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67000"/>
            <a:ext cx="1600200" cy="22349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66800" y="501534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created</a:t>
            </a:r>
            <a:r>
              <a:rPr lang="pt-BR" sz="2000" dirty="0" smtClean="0"/>
              <a:t> </a:t>
            </a:r>
            <a:r>
              <a:rPr lang="pt-BR" sz="2000" dirty="0" err="1" smtClean="0"/>
              <a:t>Ars</a:t>
            </a:r>
            <a:r>
              <a:rPr lang="pt-BR" sz="2000" dirty="0" smtClean="0"/>
              <a:t> Nova;</a:t>
            </a:r>
            <a:endParaRPr lang="en-AU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9200" y="5015341"/>
            <a:ext cx="342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 smtClean="0"/>
              <a:t> Break </a:t>
            </a:r>
            <a:r>
              <a:rPr lang="pt-BR" sz="2000" dirty="0" err="1" smtClean="0"/>
              <a:t>preconception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against</a:t>
            </a:r>
            <a:r>
              <a:rPr lang="pt-BR" sz="2000" dirty="0" smtClean="0"/>
              <a:t> </a:t>
            </a:r>
            <a:r>
              <a:rPr lang="pt-BR" sz="2000" dirty="0" err="1" smtClean="0"/>
              <a:t>woman</a:t>
            </a:r>
            <a:r>
              <a:rPr lang="pt-BR" sz="2000" dirty="0" smtClean="0"/>
              <a:t>.</a:t>
            </a:r>
            <a:endParaRPr lang="en-AU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26024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(1098 – 1170)</a:t>
            </a:r>
            <a:endParaRPr lang="en-AU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68816" y="2678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(1291 – 1361)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Autofit/>
          </a:bodyPr>
          <a:lstStyle/>
          <a:p>
            <a:r>
              <a:rPr lang="pt-BR" sz="3200" dirty="0" err="1" smtClean="0"/>
              <a:t>Compositions</a:t>
            </a:r>
            <a:r>
              <a:rPr lang="pt-BR" sz="3200" dirty="0" smtClean="0"/>
              <a:t> </a:t>
            </a:r>
            <a:r>
              <a:rPr lang="pt-BR" sz="3200" dirty="0" err="1" smtClean="0"/>
              <a:t>monophonic</a:t>
            </a:r>
            <a:endParaRPr lang="en-AU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34235"/>
            <a:ext cx="5791200" cy="2458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sz="2400" dirty="0" smtClean="0"/>
              <a:t> </a:t>
            </a:r>
            <a:r>
              <a:rPr lang="en-AU" sz="2400" dirty="0" err="1" smtClean="0"/>
              <a:t>Adorate</a:t>
            </a:r>
            <a:r>
              <a:rPr lang="en-AU" sz="2400" dirty="0" smtClean="0"/>
              <a:t> </a:t>
            </a:r>
            <a:r>
              <a:rPr lang="en-AU" sz="2400" dirty="0"/>
              <a:t>Deum;</a:t>
            </a:r>
          </a:p>
          <a:p>
            <a:pPr lvl="0"/>
            <a:r>
              <a:rPr lang="en-AU" sz="2400" dirty="0" smtClean="0"/>
              <a:t> Kyrie </a:t>
            </a:r>
            <a:r>
              <a:rPr lang="en-AU" sz="2400" dirty="0" err="1"/>
              <a:t>Eleison</a:t>
            </a:r>
            <a:r>
              <a:rPr lang="en-AU" sz="2400" dirty="0" smtClean="0"/>
              <a:t>;</a:t>
            </a:r>
          </a:p>
          <a:p>
            <a:pPr lvl="0"/>
            <a:r>
              <a:rPr lang="pt-BR" sz="2400" dirty="0"/>
              <a:t> </a:t>
            </a:r>
            <a:r>
              <a:rPr lang="pt-BR" sz="2400" dirty="0" err="1"/>
              <a:t>Symphonia</a:t>
            </a:r>
            <a:r>
              <a:rPr lang="pt-BR" sz="2400" dirty="0"/>
              <a:t> </a:t>
            </a:r>
            <a:r>
              <a:rPr lang="pt-BR" sz="2400" dirty="0" err="1"/>
              <a:t>armonie</a:t>
            </a:r>
            <a:r>
              <a:rPr lang="pt-BR" sz="2400" dirty="0"/>
              <a:t> </a:t>
            </a:r>
            <a:r>
              <a:rPr lang="pt-BR" sz="2400" dirty="0" err="1"/>
              <a:t>celestium</a:t>
            </a:r>
            <a:r>
              <a:rPr lang="pt-BR" sz="2400" dirty="0"/>
              <a:t> </a:t>
            </a:r>
            <a:r>
              <a:rPr lang="pt-BR" sz="2400" dirty="0" err="1" smtClean="0"/>
              <a:t>revelationum</a:t>
            </a:r>
            <a:r>
              <a:rPr lang="pt-BR" sz="2400" dirty="0" smtClean="0"/>
              <a:t>;</a:t>
            </a:r>
          </a:p>
          <a:p>
            <a:pPr lvl="0"/>
            <a:r>
              <a:rPr lang="pt-BR" sz="2400" dirty="0" smtClean="0"/>
              <a:t>Ordo </a:t>
            </a:r>
            <a:r>
              <a:rPr lang="pt-BR" sz="2400" dirty="0" err="1"/>
              <a:t>Virtutum</a:t>
            </a:r>
            <a:r>
              <a:rPr lang="pt-BR" sz="2400" dirty="0"/>
              <a:t>. </a:t>
            </a:r>
            <a:r>
              <a:rPr lang="pt-BR" sz="2400" dirty="0" smtClean="0"/>
              <a:t>       </a:t>
            </a:r>
          </a:p>
          <a:p>
            <a:pPr lvl="0" indent="0">
              <a:buNone/>
            </a:pPr>
            <a:r>
              <a:rPr lang="pt-BR" sz="2400" b="1" dirty="0"/>
              <a:t> </a:t>
            </a:r>
            <a:r>
              <a:rPr lang="pt-BR" sz="2400" b="1" dirty="0" smtClean="0"/>
              <a:t>                                    </a:t>
            </a:r>
            <a:r>
              <a:rPr lang="en-AU" sz="2400" b="1" dirty="0" smtClean="0"/>
              <a:t> </a:t>
            </a:r>
            <a:endParaRPr lang="en-AU" sz="2400" b="1" dirty="0"/>
          </a:p>
          <a:p>
            <a:pPr indent="0">
              <a:buNone/>
            </a:pPr>
            <a:endParaRPr lang="en-AU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08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Hildegard Von </a:t>
            </a:r>
            <a:r>
              <a:rPr lang="en-AU" dirty="0" err="1"/>
              <a:t>Bingen</a:t>
            </a:r>
            <a:endParaRPr lang="en-AU" dirty="0"/>
          </a:p>
        </p:txBody>
      </p:sp>
      <p:sp>
        <p:nvSpPr>
          <p:cNvPr id="8" name="Chave direita 7"/>
          <p:cNvSpPr/>
          <p:nvPr/>
        </p:nvSpPr>
        <p:spPr>
          <a:xfrm>
            <a:off x="6172200" y="3429000"/>
            <a:ext cx="304800" cy="990600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have direita 8"/>
          <p:cNvSpPr/>
          <p:nvPr/>
        </p:nvSpPr>
        <p:spPr>
          <a:xfrm>
            <a:off x="3200400" y="2590800"/>
            <a:ext cx="2286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ixaDeTexto 9"/>
          <p:cNvSpPr txBox="1"/>
          <p:nvPr/>
        </p:nvSpPr>
        <p:spPr>
          <a:xfrm>
            <a:off x="3429000" y="27871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Male </a:t>
            </a:r>
            <a:r>
              <a:rPr lang="pt-BR" dirty="0" err="1" smtClean="0"/>
              <a:t>Voice</a:t>
            </a:r>
            <a:r>
              <a:rPr lang="pt-BR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52600" y="105787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/>
              <a:t>RENASCIMENT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1143000" y="25908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 smtClean="0"/>
              <a:t> From </a:t>
            </a:r>
            <a:r>
              <a:rPr lang="en-AU" sz="2400" dirty="0"/>
              <a:t>16</a:t>
            </a:r>
            <a:r>
              <a:rPr lang="en-AU" sz="2400" baseline="30000" dirty="0"/>
              <a:t>th</a:t>
            </a:r>
            <a:r>
              <a:rPr lang="en-AU" sz="2400" dirty="0"/>
              <a:t> century to 17</a:t>
            </a:r>
            <a:r>
              <a:rPr lang="en-AU" sz="2400" baseline="30000" dirty="0"/>
              <a:t>th</a:t>
            </a:r>
            <a:r>
              <a:rPr lang="en-AU" sz="2400" dirty="0"/>
              <a:t> </a:t>
            </a:r>
            <a:r>
              <a:rPr lang="en-AU" sz="2400" dirty="0" smtClean="0"/>
              <a:t>century;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</a:t>
            </a:r>
            <a:r>
              <a:rPr lang="en-AU" sz="2400" dirty="0" smtClean="0"/>
              <a:t>Eliminate Medieval Period;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 smtClean="0"/>
              <a:t> Eliminate the concept Heaven X Hell;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</a:t>
            </a:r>
            <a:r>
              <a:rPr lang="en-AU" sz="2400" dirty="0" smtClean="0"/>
              <a:t>Study the Science as a whole;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0" y="431715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err="1" smtClean="0"/>
              <a:t>Humanist</a:t>
            </a:r>
            <a:r>
              <a:rPr lang="pt-BR" sz="2800" dirty="0" smtClean="0"/>
              <a:t>;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953000" y="431715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err="1" smtClean="0"/>
              <a:t>Anthropocentrism</a:t>
            </a:r>
            <a:r>
              <a:rPr lang="pt-BR" sz="2800" dirty="0" smtClean="0"/>
              <a:t>;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95600" y="49631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 smtClean="0"/>
              <a:t> </a:t>
            </a:r>
            <a:r>
              <a:rPr lang="pt-BR" sz="2800" dirty="0" err="1" smtClean="0"/>
              <a:t>Heliocentric</a:t>
            </a:r>
            <a:r>
              <a:rPr lang="pt-BR" sz="2800" dirty="0" smtClean="0"/>
              <a:t>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58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45895" y="2438400"/>
            <a:ext cx="323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800" dirty="0" smtClean="0"/>
              <a:t> Dante Alighieri;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 smtClean="0"/>
              <a:t> </a:t>
            </a:r>
            <a:r>
              <a:rPr lang="en-AU" sz="2800" dirty="0" err="1" smtClean="0"/>
              <a:t>Marquiavel</a:t>
            </a:r>
            <a:r>
              <a:rPr lang="en-AU" sz="2800" dirty="0" smtClean="0"/>
              <a:t>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 smtClean="0"/>
              <a:t> Leonardo </a:t>
            </a:r>
            <a:r>
              <a:rPr lang="en-AU" sz="2800" dirty="0"/>
              <a:t>da </a:t>
            </a:r>
            <a:r>
              <a:rPr lang="en-AU" sz="2800" dirty="0" smtClean="0"/>
              <a:t>Vinci;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 smtClean="0"/>
              <a:t> Michelangelo;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 smtClean="0"/>
              <a:t> Rafael</a:t>
            </a:r>
            <a:r>
              <a:rPr lang="en-AU" sz="2800" dirty="0"/>
              <a:t>;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022975" y="1219200"/>
            <a:ext cx="4006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Philosophers: 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331053" y="1143000"/>
            <a:ext cx="2136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 smtClean="0"/>
              <a:t>Artists</a:t>
            </a:r>
            <a:r>
              <a:rPr lang="en-AU" sz="6000" dirty="0" smtClean="0"/>
              <a:t>:</a:t>
            </a:r>
            <a:endParaRPr lang="pt-BR" sz="6000" dirty="0"/>
          </a:p>
        </p:txBody>
      </p:sp>
      <p:sp>
        <p:nvSpPr>
          <p:cNvPr id="7" name="Retângulo 6"/>
          <p:cNvSpPr/>
          <p:nvPr/>
        </p:nvSpPr>
        <p:spPr>
          <a:xfrm>
            <a:off x="1828800" y="2743200"/>
            <a:ext cx="2162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3200" dirty="0" smtClean="0"/>
              <a:t>Socrates;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 smtClean="0"/>
              <a:t>Platan;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 smtClean="0"/>
              <a:t>Aristotles</a:t>
            </a:r>
            <a:r>
              <a:rPr lang="en-AU" sz="3200" dirty="0"/>
              <a:t>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15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990600"/>
          </a:xfrm>
        </p:spPr>
        <p:txBody>
          <a:bodyPr>
            <a:noAutofit/>
          </a:bodyPr>
          <a:lstStyle/>
          <a:p>
            <a:r>
              <a:rPr lang="pt-BR" sz="4800" b="1" dirty="0" err="1" smtClean="0"/>
              <a:t>Josquin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des</a:t>
            </a:r>
            <a:r>
              <a:rPr lang="pt-BR" sz="4800" b="1" dirty="0" smtClean="0"/>
              <a:t> </a:t>
            </a:r>
            <a:r>
              <a:rPr lang="pt-BR" sz="4800" b="1" dirty="0" err="1" smtClean="0"/>
              <a:t>préz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r>
              <a:rPr lang="pt-BR" sz="3200" dirty="0" err="1" smtClean="0"/>
              <a:t>Skills</a:t>
            </a:r>
            <a:r>
              <a:rPr lang="pt-BR" sz="3200" dirty="0" smtClean="0"/>
              <a:t>;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1440/1521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527300" cy="254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90600" y="5297943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https://www.youtube.com/watch?v=usUEuuUcaSg</a:t>
            </a:r>
          </a:p>
        </p:txBody>
      </p:sp>
    </p:spTree>
    <p:extLst>
      <p:ext uri="{BB962C8B-B14F-4D97-AF65-F5344CB8AC3E}">
        <p14:creationId xmlns:p14="http://schemas.microsoft.com/office/powerpoint/2010/main" val="21407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990600"/>
          </a:xfrm>
        </p:spPr>
        <p:txBody>
          <a:bodyPr>
            <a:noAutofit/>
          </a:bodyPr>
          <a:lstStyle/>
          <a:p>
            <a:r>
              <a:rPr lang="pt-BR" b="1" dirty="0" smtClean="0"/>
              <a:t>Giovanni da </a:t>
            </a:r>
            <a:r>
              <a:rPr lang="pt-BR" b="1" dirty="0" err="1" smtClean="0"/>
              <a:t>palestrina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 smtClean="0"/>
              <a:t> </a:t>
            </a:r>
            <a:r>
              <a:rPr lang="pt-BR" sz="3200" dirty="0" err="1" smtClean="0"/>
              <a:t>Nationality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Infance</a:t>
            </a:r>
            <a:r>
              <a:rPr lang="pt-BR" sz="3200" dirty="0" smtClean="0"/>
              <a:t>;</a:t>
            </a:r>
          </a:p>
          <a:p>
            <a:r>
              <a:rPr lang="pt-BR" sz="3200" dirty="0" smtClean="0"/>
              <a:t> </a:t>
            </a:r>
            <a:r>
              <a:rPr lang="pt-BR" sz="3200" dirty="0" err="1" smtClean="0"/>
              <a:t>Compositions</a:t>
            </a:r>
            <a:r>
              <a:rPr lang="pt-BR" sz="3200" dirty="0" smtClean="0"/>
              <a:t>;</a:t>
            </a:r>
          </a:p>
          <a:p>
            <a:r>
              <a:rPr lang="pt-BR" sz="3200" dirty="0" err="1" smtClean="0"/>
              <a:t>Skills</a:t>
            </a:r>
            <a:r>
              <a:rPr lang="pt-BR" sz="3200" dirty="0" smtClean="0"/>
              <a:t>;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 smtClean="0"/>
              <a:t>1525/1594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2743200"/>
            <a:ext cx="1865376" cy="2590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0600" y="5328313"/>
            <a:ext cx="47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https://www.youtube.com/watch?v=hyDRSI1joa8</a:t>
            </a:r>
          </a:p>
        </p:txBody>
      </p:sp>
    </p:spTree>
    <p:extLst>
      <p:ext uri="{BB962C8B-B14F-4D97-AF65-F5344CB8AC3E}">
        <p14:creationId xmlns:p14="http://schemas.microsoft.com/office/powerpoint/2010/main" val="6533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2410</TotalTime>
  <Words>752</Words>
  <Application>Microsoft Office PowerPoint</Application>
  <PresentationFormat>Apresentação na tela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Costura</vt:lpstr>
      <vt:lpstr>Music History </vt:lpstr>
      <vt:lpstr>Medieval period</vt:lpstr>
      <vt:lpstr>Gregorian chant</vt:lpstr>
      <vt:lpstr>Composers</vt:lpstr>
      <vt:lpstr>Compositions monophonic</vt:lpstr>
      <vt:lpstr>Apresentação do PowerPoint</vt:lpstr>
      <vt:lpstr>Apresentação do PowerPoint</vt:lpstr>
      <vt:lpstr>Josquin des préz</vt:lpstr>
      <vt:lpstr>Giovanni da palestrina</vt:lpstr>
      <vt:lpstr>William byrd</vt:lpstr>
      <vt:lpstr>Giovanni gabrielli</vt:lpstr>
      <vt:lpstr>montiverdi</vt:lpstr>
      <vt:lpstr>Baroque</vt:lpstr>
      <vt:lpstr>Bach</vt:lpstr>
      <vt:lpstr>Haendel</vt:lpstr>
      <vt:lpstr>Vivaldi</vt:lpstr>
      <vt:lpstr>Classicism</vt:lpstr>
      <vt:lpstr>Haydn</vt:lpstr>
      <vt:lpstr>Mozart</vt:lpstr>
      <vt:lpstr>beethoven</vt:lpstr>
      <vt:lpstr>Romantism </vt:lpstr>
      <vt:lpstr>Chopin</vt:lpstr>
      <vt:lpstr>Verdi</vt:lpstr>
      <vt:lpstr>Schubert</vt:lpstr>
      <vt:lpstr>Wagner</vt:lpstr>
      <vt:lpstr>Wagner</vt:lpstr>
      <vt:lpstr>Modernism</vt:lpstr>
      <vt:lpstr>Debussy</vt:lpstr>
      <vt:lpstr>ravel</vt:lpstr>
      <vt:lpstr>Schönberg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</dc:title>
  <dc:creator>Marcus Rodrigues Nogueira de Macedo</dc:creator>
  <cp:lastModifiedBy>Marcus Rodrigues Nogueira de Macedo</cp:lastModifiedBy>
  <cp:revision>87</cp:revision>
  <dcterms:created xsi:type="dcterms:W3CDTF">2018-07-14T07:39:14Z</dcterms:created>
  <dcterms:modified xsi:type="dcterms:W3CDTF">2018-07-29T11:30:33Z</dcterms:modified>
</cp:coreProperties>
</file>