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5" r:id="rId2"/>
    <p:sldId id="266" r:id="rId3"/>
    <p:sldId id="267" r:id="rId4"/>
    <p:sldId id="268" r:id="rId5"/>
    <p:sldId id="269" r:id="rId6"/>
    <p:sldId id="260" r:id="rId7"/>
    <p:sldId id="261" r:id="rId8"/>
    <p:sldId id="262" r:id="rId9"/>
    <p:sldId id="271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59" r:id="rId18"/>
    <p:sldId id="278" r:id="rId19"/>
    <p:sldId id="279" r:id="rId20"/>
    <p:sldId id="280" r:id="rId21"/>
    <p:sldId id="257" r:id="rId22"/>
    <p:sldId id="258" r:id="rId23"/>
    <p:sldId id="281" r:id="rId24"/>
    <p:sldId id="282" r:id="rId25"/>
    <p:sldId id="283" r:id="rId26"/>
    <p:sldId id="284" r:id="rId27"/>
    <p:sldId id="286" r:id="rId28"/>
    <p:sldId id="285" r:id="rId29"/>
    <p:sldId id="287" r:id="rId30"/>
    <p:sldId id="288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32CE47-5AE7-4CB1-93A2-0583C9DA253F}" v="1" dt="2020-10-20T21:31:50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21" d="100"/>
          <a:sy n="21" d="100"/>
        </p:scale>
        <p:origin x="1128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us Rodrigues Nogueira de Macedo" userId="7f8c6c2b79a6e5ea" providerId="LiveId" clId="{E432CE47-5AE7-4CB1-93A2-0583C9DA253F}"/>
    <pc:docChg chg="undo custSel modSld">
      <pc:chgData name="Marcus Rodrigues Nogueira de Macedo" userId="7f8c6c2b79a6e5ea" providerId="LiveId" clId="{E432CE47-5AE7-4CB1-93A2-0583C9DA253F}" dt="2020-10-20T21:41:02.876" v="6" actId="21"/>
      <pc:docMkLst>
        <pc:docMk/>
      </pc:docMkLst>
      <pc:sldChg chg="addSp delSp modSp mod">
        <pc:chgData name="Marcus Rodrigues Nogueira de Macedo" userId="7f8c6c2b79a6e5ea" providerId="LiveId" clId="{E432CE47-5AE7-4CB1-93A2-0583C9DA253F}" dt="2020-10-20T21:41:02.876" v="6" actId="21"/>
        <pc:sldMkLst>
          <pc:docMk/>
          <pc:sldMk cId="3324292092" sldId="268"/>
        </pc:sldMkLst>
        <pc:picChg chg="add del mod">
          <ac:chgData name="Marcus Rodrigues Nogueira de Macedo" userId="7f8c6c2b79a6e5ea" providerId="LiveId" clId="{E432CE47-5AE7-4CB1-93A2-0583C9DA253F}" dt="2020-10-20T21:41:02.876" v="6" actId="21"/>
          <ac:picMkLst>
            <pc:docMk/>
            <pc:sldMk cId="3324292092" sldId="268"/>
            <ac:picMk id="11" creationId="{7ABB6C74-FA17-4EC3-8925-2A871146177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8D3E9113-84F6-404A-8811-DADFCA3D4A90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8D3E9113-84F6-404A-8811-DADFCA3D4A90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1295400"/>
            <a:ext cx="7086600" cy="914400"/>
          </a:xfrm>
        </p:spPr>
        <p:txBody>
          <a:bodyPr>
            <a:noAutofit/>
          </a:bodyPr>
          <a:lstStyle/>
          <a:p>
            <a:r>
              <a:rPr lang="pt-BR" sz="5400" b="1" dirty="0"/>
              <a:t>Music</a:t>
            </a:r>
            <a:r>
              <a:rPr lang="pt-BR" sz="6000" b="1" dirty="0"/>
              <a:t> </a:t>
            </a:r>
            <a:r>
              <a:rPr lang="pt-BR" sz="6000" b="1" dirty="0" err="1"/>
              <a:t>History</a:t>
            </a:r>
            <a:r>
              <a:rPr lang="pt-BR" sz="6600" dirty="0"/>
              <a:t> </a:t>
            </a:r>
            <a:endParaRPr lang="en-AU" sz="6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514600"/>
            <a:ext cx="2133600" cy="685800"/>
          </a:xfrm>
        </p:spPr>
        <p:txBody>
          <a:bodyPr>
            <a:normAutofit fontScale="85000" lnSpcReduction="10000"/>
          </a:bodyPr>
          <a:lstStyle/>
          <a:p>
            <a:r>
              <a:rPr lang="pt-BR" sz="3200" dirty="0"/>
              <a:t>  </a:t>
            </a:r>
            <a:r>
              <a:rPr lang="pt-BR" sz="3200" b="1" dirty="0" err="1"/>
              <a:t>Timeline</a:t>
            </a:r>
            <a:r>
              <a:rPr lang="pt-BR" sz="3200" dirty="0"/>
              <a:t>;</a:t>
            </a:r>
            <a:endParaRPr lang="en-AU" sz="3200" dirty="0"/>
          </a:p>
        </p:txBody>
      </p:sp>
      <p:sp>
        <p:nvSpPr>
          <p:cNvPr id="4" name="Seta para a direita 3"/>
          <p:cNvSpPr/>
          <p:nvPr/>
        </p:nvSpPr>
        <p:spPr bwMode="gray">
          <a:xfrm>
            <a:off x="1735540" y="3733800"/>
            <a:ext cx="6019800" cy="685800"/>
          </a:xfrm>
          <a:prstGeom prst="rightArrow">
            <a:avLst>
              <a:gd name="adj1" fmla="val 33334"/>
              <a:gd name="adj2" fmla="val 117582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 rot="19205995">
            <a:off x="863670" y="4377954"/>
            <a:ext cx="1471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Prehistory</a:t>
            </a:r>
            <a:endParaRPr lang="en-AU" sz="2400" dirty="0"/>
          </a:p>
        </p:txBody>
      </p:sp>
      <p:sp>
        <p:nvSpPr>
          <p:cNvPr id="7" name="CaixaDeTexto 6"/>
          <p:cNvSpPr txBox="1"/>
          <p:nvPr/>
        </p:nvSpPr>
        <p:spPr>
          <a:xfrm rot="19205995">
            <a:off x="1427441" y="4481553"/>
            <a:ext cx="178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Medium</a:t>
            </a:r>
            <a:r>
              <a:rPr lang="pt-BR" sz="2400" dirty="0"/>
              <a:t> Age</a:t>
            </a:r>
            <a:endParaRPr lang="en-AU" sz="2400" dirty="0"/>
          </a:p>
        </p:txBody>
      </p:sp>
      <p:sp>
        <p:nvSpPr>
          <p:cNvPr id="8" name="CaixaDeTexto 7"/>
          <p:cNvSpPr txBox="1"/>
          <p:nvPr/>
        </p:nvSpPr>
        <p:spPr>
          <a:xfrm rot="19205995">
            <a:off x="2154560" y="4483464"/>
            <a:ext cx="179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Renasciment</a:t>
            </a:r>
            <a:endParaRPr lang="en-AU" sz="2400" dirty="0"/>
          </a:p>
        </p:txBody>
      </p:sp>
      <p:sp>
        <p:nvSpPr>
          <p:cNvPr id="9" name="CaixaDeTexto 8"/>
          <p:cNvSpPr txBox="1"/>
          <p:nvPr/>
        </p:nvSpPr>
        <p:spPr>
          <a:xfrm rot="19205995">
            <a:off x="3193826" y="4334685"/>
            <a:ext cx="1328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Barroque</a:t>
            </a:r>
            <a:endParaRPr lang="en-AU" sz="2400" dirty="0"/>
          </a:p>
        </p:txBody>
      </p:sp>
      <p:sp>
        <p:nvSpPr>
          <p:cNvPr id="10" name="CaixaDeTexto 9"/>
          <p:cNvSpPr txBox="1"/>
          <p:nvPr/>
        </p:nvSpPr>
        <p:spPr>
          <a:xfrm rot="19205995">
            <a:off x="4148836" y="4362795"/>
            <a:ext cx="151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Classicism</a:t>
            </a:r>
            <a:endParaRPr lang="en-AU" sz="2400" dirty="0"/>
          </a:p>
        </p:txBody>
      </p:sp>
      <p:sp>
        <p:nvSpPr>
          <p:cNvPr id="11" name="CaixaDeTexto 10"/>
          <p:cNvSpPr txBox="1"/>
          <p:nvPr/>
        </p:nvSpPr>
        <p:spPr>
          <a:xfrm rot="19205995">
            <a:off x="5196478" y="4275586"/>
            <a:ext cx="1144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Modern</a:t>
            </a:r>
            <a:endParaRPr lang="en-AU" sz="2400" dirty="0"/>
          </a:p>
        </p:txBody>
      </p:sp>
      <p:sp>
        <p:nvSpPr>
          <p:cNvPr id="12" name="CaixaDeTexto 11"/>
          <p:cNvSpPr txBox="1"/>
          <p:nvPr/>
        </p:nvSpPr>
        <p:spPr>
          <a:xfrm rot="19205995">
            <a:off x="5177270" y="4591572"/>
            <a:ext cx="1993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Contemporary</a:t>
            </a:r>
            <a:endParaRPr lang="en-AU" sz="2400" dirty="0"/>
          </a:p>
        </p:txBody>
      </p:sp>
      <p:sp>
        <p:nvSpPr>
          <p:cNvPr id="13" name="CaixaDeTexto 12"/>
          <p:cNvSpPr txBox="1"/>
          <p:nvPr/>
        </p:nvSpPr>
        <p:spPr>
          <a:xfrm rot="19115975">
            <a:off x="2850768" y="3709601"/>
            <a:ext cx="857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/>
              <a:t>5th</a:t>
            </a:r>
            <a:endParaRPr lang="en-AU" sz="2000" dirty="0"/>
          </a:p>
        </p:txBody>
      </p:sp>
      <p:sp>
        <p:nvSpPr>
          <p:cNvPr id="17" name="CaixaDeTexto 16"/>
          <p:cNvSpPr txBox="1"/>
          <p:nvPr/>
        </p:nvSpPr>
        <p:spPr>
          <a:xfrm rot="19115975">
            <a:off x="3126564" y="3662689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/>
              <a:t>15th</a:t>
            </a:r>
            <a:endParaRPr lang="en-AU" sz="2000" dirty="0"/>
          </a:p>
        </p:txBody>
      </p:sp>
      <p:sp>
        <p:nvSpPr>
          <p:cNvPr id="18" name="CaixaDeTexto 17"/>
          <p:cNvSpPr txBox="1"/>
          <p:nvPr/>
        </p:nvSpPr>
        <p:spPr>
          <a:xfrm rot="19115975">
            <a:off x="3507564" y="3669847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/>
              <a:t>16th</a:t>
            </a:r>
            <a:endParaRPr lang="en-AU" sz="2000" dirty="0"/>
          </a:p>
        </p:txBody>
      </p:sp>
      <p:sp>
        <p:nvSpPr>
          <p:cNvPr id="19" name="CaixaDeTexto 18"/>
          <p:cNvSpPr txBox="1"/>
          <p:nvPr/>
        </p:nvSpPr>
        <p:spPr>
          <a:xfrm rot="19115975">
            <a:off x="4048683" y="3669847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/>
              <a:t>17th</a:t>
            </a:r>
            <a:endParaRPr lang="en-AU" sz="2000" dirty="0"/>
          </a:p>
        </p:txBody>
      </p:sp>
      <p:sp>
        <p:nvSpPr>
          <p:cNvPr id="20" name="CaixaDeTexto 19"/>
          <p:cNvSpPr txBox="1"/>
          <p:nvPr/>
        </p:nvSpPr>
        <p:spPr>
          <a:xfrm rot="19115975">
            <a:off x="4421964" y="3669847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/>
              <a:t>18th</a:t>
            </a:r>
            <a:endParaRPr lang="en-AU" sz="20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593701" y="3276600"/>
            <a:ext cx="1078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century</a:t>
            </a:r>
            <a:endParaRPr lang="en-AU" sz="2400" dirty="0"/>
          </a:p>
        </p:txBody>
      </p:sp>
      <p:sp>
        <p:nvSpPr>
          <p:cNvPr id="22" name="CaixaDeTexto 21"/>
          <p:cNvSpPr txBox="1"/>
          <p:nvPr/>
        </p:nvSpPr>
        <p:spPr>
          <a:xfrm rot="19115975">
            <a:off x="5260164" y="3669847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/>
              <a:t>19th</a:t>
            </a:r>
            <a:endParaRPr lang="en-AU" sz="2000" dirty="0"/>
          </a:p>
        </p:txBody>
      </p:sp>
      <p:sp>
        <p:nvSpPr>
          <p:cNvPr id="23" name="CaixaDeTexto 22"/>
          <p:cNvSpPr txBox="1"/>
          <p:nvPr/>
        </p:nvSpPr>
        <p:spPr>
          <a:xfrm rot="19115975">
            <a:off x="6098364" y="3669847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/>
              <a:t>20th</a:t>
            </a:r>
            <a:endParaRPr lang="en-AU" sz="20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858000" y="5168635"/>
            <a:ext cx="1453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movement</a:t>
            </a:r>
            <a:endParaRPr lang="en-AU" sz="2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264279" y="3429000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actually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531797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219200"/>
            <a:ext cx="6342888" cy="762000"/>
          </a:xfrm>
        </p:spPr>
        <p:txBody>
          <a:bodyPr>
            <a:noAutofit/>
          </a:bodyPr>
          <a:lstStyle/>
          <a:p>
            <a:r>
              <a:rPr lang="pt-BR" sz="5400" b="1" dirty="0"/>
              <a:t>William </a:t>
            </a:r>
            <a:r>
              <a:rPr lang="pt-BR" sz="5400" b="1" dirty="0" err="1"/>
              <a:t>byrd</a:t>
            </a:r>
            <a:endParaRPr lang="pt-BR" sz="5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981200"/>
            <a:ext cx="3048000" cy="3276600"/>
          </a:xfrm>
        </p:spPr>
        <p:txBody>
          <a:bodyPr>
            <a:noAutofit/>
          </a:bodyPr>
          <a:lstStyle/>
          <a:p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  <a:p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r>
              <a:rPr lang="pt-BR" sz="3200" dirty="0" err="1"/>
              <a:t>Skills</a:t>
            </a:r>
            <a:r>
              <a:rPr lang="pt-BR" sz="3200" dirty="0"/>
              <a:t>;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705600" y="1752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</a:t>
            </a:r>
            <a:r>
              <a:rPr lang="pt-BR" i="1" dirty="0"/>
              <a:t>1542/1623</a:t>
            </a:r>
            <a:r>
              <a:rPr lang="pt-BR" dirty="0"/>
              <a:t>)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698" y="2590800"/>
            <a:ext cx="1574302" cy="2209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295400" y="5181600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https://www.youtube.com/watch?v=kIit-s9mlGQ</a:t>
            </a:r>
          </a:p>
        </p:txBody>
      </p:sp>
    </p:spTree>
    <p:extLst>
      <p:ext uri="{BB962C8B-B14F-4D97-AF65-F5344CB8AC3E}">
        <p14:creationId xmlns:p14="http://schemas.microsoft.com/office/powerpoint/2010/main" val="309597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1143000"/>
            <a:ext cx="7086600" cy="762000"/>
          </a:xfrm>
        </p:spPr>
        <p:txBody>
          <a:bodyPr>
            <a:noAutofit/>
          </a:bodyPr>
          <a:lstStyle/>
          <a:p>
            <a:r>
              <a:rPr lang="pt-BR" sz="4400" b="1" dirty="0"/>
              <a:t>Giovanni </a:t>
            </a:r>
            <a:r>
              <a:rPr lang="pt-BR" sz="4400" b="1" dirty="0" err="1"/>
              <a:t>gabrielli</a:t>
            </a:r>
            <a:endParaRPr lang="pt-BR" sz="4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981200"/>
            <a:ext cx="3048000" cy="3276600"/>
          </a:xfrm>
        </p:spPr>
        <p:txBody>
          <a:bodyPr>
            <a:noAutofit/>
          </a:bodyPr>
          <a:lstStyle/>
          <a:p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  <a:p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r>
              <a:rPr lang="pt-BR" sz="3200" dirty="0" err="1"/>
              <a:t>Skills</a:t>
            </a:r>
            <a:r>
              <a:rPr lang="pt-BR" sz="3200" dirty="0"/>
              <a:t>;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705600" y="1752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</a:t>
            </a:r>
            <a:r>
              <a:rPr lang="pt-BR" i="1" dirty="0"/>
              <a:t>1555/1612</a:t>
            </a:r>
            <a:r>
              <a:rPr lang="pt-BR" dirty="0"/>
              <a:t>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774373"/>
            <a:ext cx="1775179" cy="217862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297317" y="5181600"/>
            <a:ext cx="459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https://www.youtube.com/watch?v=olIrf-uioD8</a:t>
            </a:r>
          </a:p>
        </p:txBody>
      </p:sp>
    </p:spTree>
    <p:extLst>
      <p:ext uri="{BB962C8B-B14F-4D97-AF65-F5344CB8AC3E}">
        <p14:creationId xmlns:p14="http://schemas.microsoft.com/office/powerpoint/2010/main" val="3577107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1219200"/>
            <a:ext cx="7086600" cy="762000"/>
          </a:xfrm>
        </p:spPr>
        <p:txBody>
          <a:bodyPr>
            <a:noAutofit/>
          </a:bodyPr>
          <a:lstStyle/>
          <a:p>
            <a:r>
              <a:rPr lang="pt-BR" sz="6000" dirty="0" err="1"/>
              <a:t>montiverdi</a:t>
            </a:r>
            <a:endParaRPr lang="pt-BR" sz="6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2133600"/>
            <a:ext cx="3048000" cy="2971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>
              <a:lnSpc>
                <a:spcPct val="100000"/>
              </a:lnSpc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  <a:p>
            <a:pPr>
              <a:lnSpc>
                <a:spcPct val="100000"/>
              </a:lnSpc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>
              <a:lnSpc>
                <a:spcPct val="100000"/>
              </a:lnSpc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>
              <a:lnSpc>
                <a:spcPct val="100000"/>
              </a:lnSpc>
            </a:pPr>
            <a:r>
              <a:rPr lang="pt-BR" sz="3200" dirty="0" err="1"/>
              <a:t>Skills</a:t>
            </a:r>
            <a:r>
              <a:rPr lang="pt-BR" sz="3200" dirty="0"/>
              <a:t>;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705600" y="1752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</a:t>
            </a:r>
            <a:r>
              <a:rPr lang="pt-BR" i="1" dirty="0"/>
              <a:t>1543/1643</a:t>
            </a:r>
            <a:r>
              <a:rPr lang="pt-BR" dirty="0"/>
              <a:t>)</a:t>
            </a:r>
          </a:p>
        </p:txBody>
      </p:sp>
      <p:pic>
        <p:nvPicPr>
          <p:cNvPr id="1026" name="Picture 2" descr="C:\Users\Usuario\Desktop\apresentação fca2\Claudio_Monteverdi_Bernardo_Strozzi_600x75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362200"/>
            <a:ext cx="1905000" cy="240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990600" y="5105400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https://www.youtube.com/watch?v=LwxcYq5WEGA&amp;index=4&amp;list=PLvPSXMVWmy3cXQIPivoC9mLnaCg75bE4I</a:t>
            </a:r>
          </a:p>
        </p:txBody>
      </p:sp>
    </p:spTree>
    <p:extLst>
      <p:ext uri="{BB962C8B-B14F-4D97-AF65-F5344CB8AC3E}">
        <p14:creationId xmlns:p14="http://schemas.microsoft.com/office/powerpoint/2010/main" val="2216252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1295400"/>
            <a:ext cx="7239000" cy="990600"/>
          </a:xfrm>
        </p:spPr>
        <p:txBody>
          <a:bodyPr>
            <a:noAutofit/>
          </a:bodyPr>
          <a:lstStyle/>
          <a:p>
            <a:r>
              <a:rPr lang="pt-BR" sz="8800" b="1" dirty="0" err="1"/>
              <a:t>Baroque</a:t>
            </a:r>
            <a:endParaRPr lang="pt-BR" sz="8800" b="1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990600" y="2438400"/>
            <a:ext cx="70866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b="1" dirty="0"/>
              <a:t> From the 1600 to 1750 in Italy;</a:t>
            </a:r>
          </a:p>
          <a:p>
            <a:r>
              <a:rPr lang="en-AU" sz="2400" b="1" dirty="0"/>
              <a:t> Absolutist regime and against Reform;</a:t>
            </a:r>
          </a:p>
          <a:p>
            <a:r>
              <a:rPr lang="en-AU" sz="2400" b="1" dirty="0"/>
              <a:t> Catholic church defunded Baroque;</a:t>
            </a:r>
          </a:p>
          <a:p>
            <a:r>
              <a:rPr lang="en-AU" sz="2400" b="1" dirty="0"/>
              <a:t> Polyphonic and creation canon;</a:t>
            </a:r>
          </a:p>
          <a:p>
            <a:r>
              <a:rPr lang="en-AU" sz="2400" b="1" dirty="0"/>
              <a:t> Respecting the rhythmic musical or compass musical;</a:t>
            </a:r>
          </a:p>
          <a:p>
            <a:pPr marL="514350" lvl="1" indent="0">
              <a:buFont typeface="Arial" pitchFamily="34" charset="0"/>
              <a:buNone/>
            </a:pPr>
            <a:endParaRPr lang="pt-BR" sz="2200" b="1" dirty="0"/>
          </a:p>
        </p:txBody>
      </p:sp>
    </p:spTree>
    <p:extLst>
      <p:ext uri="{BB962C8B-B14F-4D97-AF65-F5344CB8AC3E}">
        <p14:creationId xmlns:p14="http://schemas.microsoft.com/office/powerpoint/2010/main" val="3697529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895600" y="1143000"/>
            <a:ext cx="3429000" cy="914400"/>
          </a:xfrm>
        </p:spPr>
        <p:txBody>
          <a:bodyPr>
            <a:noAutofit/>
          </a:bodyPr>
          <a:lstStyle/>
          <a:p>
            <a:r>
              <a:rPr lang="pt-BR" sz="6000" dirty="0"/>
              <a:t>Bach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90600" y="22860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287018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r>
              <a:rPr lang="pt-BR" sz="3200" dirty="0"/>
              <a:t>;</a:t>
            </a: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https://www.youtube.com/watch?v=rrVDATvUitA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102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1685 - 1750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638" y="2400300"/>
            <a:ext cx="2166938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04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362200" y="1143000"/>
            <a:ext cx="4267200" cy="914400"/>
          </a:xfrm>
        </p:spPr>
        <p:txBody>
          <a:bodyPr>
            <a:noAutofit/>
          </a:bodyPr>
          <a:lstStyle/>
          <a:p>
            <a:r>
              <a:rPr lang="pt-BR" sz="6000" dirty="0" err="1"/>
              <a:t>Haendel</a:t>
            </a:r>
            <a:endParaRPr lang="pt-BR" sz="6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90600" y="2306122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30714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https://www.youtube.com/watch?v=rrVDATvUitA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102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1685 - 1759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375275"/>
            <a:ext cx="1873250" cy="248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28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362200" y="1143000"/>
            <a:ext cx="4267200" cy="914400"/>
          </a:xfrm>
        </p:spPr>
        <p:txBody>
          <a:bodyPr>
            <a:noAutofit/>
          </a:bodyPr>
          <a:lstStyle/>
          <a:p>
            <a:r>
              <a:rPr lang="pt-BR" sz="6000" dirty="0"/>
              <a:t>Vivaldi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90600" y="2306122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30714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https://www.youtube.com/watch?v=rrVDATvUitA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102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1678 - 1741</a:t>
            </a:r>
          </a:p>
        </p:txBody>
      </p:sp>
      <p:pic>
        <p:nvPicPr>
          <p:cNvPr id="2050" name="Picture 2" descr="Resultado de imagem para vivald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420" y="2458522"/>
            <a:ext cx="2153131" cy="257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63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1295400"/>
            <a:ext cx="7239000" cy="990600"/>
          </a:xfrm>
        </p:spPr>
        <p:txBody>
          <a:bodyPr>
            <a:noAutofit/>
          </a:bodyPr>
          <a:lstStyle/>
          <a:p>
            <a:r>
              <a:rPr lang="pt-BR" sz="8800" b="1" dirty="0" err="1"/>
              <a:t>Classicism</a:t>
            </a:r>
            <a:endParaRPr lang="pt-BR" sz="8800" b="1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990600" y="2438400"/>
            <a:ext cx="70866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b="1" dirty="0"/>
              <a:t>from the 18</a:t>
            </a:r>
            <a:r>
              <a:rPr lang="en-AU" sz="2400" b="1" baseline="30000" dirty="0"/>
              <a:t>th</a:t>
            </a:r>
            <a:r>
              <a:rPr lang="en-AU" sz="2400" b="1" dirty="0"/>
              <a:t> century to 19</a:t>
            </a:r>
            <a:r>
              <a:rPr lang="en-AU" sz="2400" b="1" baseline="30000" dirty="0"/>
              <a:t>th</a:t>
            </a:r>
            <a:r>
              <a:rPr lang="en-AU" sz="2400" b="1" dirty="0"/>
              <a:t> century in Europe;</a:t>
            </a:r>
          </a:p>
          <a:p>
            <a:r>
              <a:rPr lang="en-AU" sz="2400" b="1" dirty="0"/>
              <a:t> French Revolution;</a:t>
            </a:r>
          </a:p>
          <a:p>
            <a:r>
              <a:rPr lang="en-AU" sz="2400" b="1" dirty="0"/>
              <a:t> Change the spirit;</a:t>
            </a:r>
          </a:p>
          <a:p>
            <a:r>
              <a:rPr lang="en-AU" sz="2400" b="1" dirty="0"/>
              <a:t> Transformation of Baroque music and Classicism;</a:t>
            </a:r>
          </a:p>
          <a:p>
            <a:r>
              <a:rPr lang="en-AU" sz="2400" b="1" dirty="0"/>
              <a:t> Diversify the instruments;</a:t>
            </a:r>
          </a:p>
          <a:p>
            <a:pPr marL="514350" lvl="1" indent="0">
              <a:buFont typeface="Arial" pitchFamily="34" charset="0"/>
              <a:buNone/>
            </a:pPr>
            <a:endParaRPr lang="pt-BR" sz="2200" b="1" dirty="0"/>
          </a:p>
        </p:txBody>
      </p:sp>
    </p:spTree>
    <p:extLst>
      <p:ext uri="{BB962C8B-B14F-4D97-AF65-F5344CB8AC3E}">
        <p14:creationId xmlns:p14="http://schemas.microsoft.com/office/powerpoint/2010/main" val="2688847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514600" y="1143000"/>
            <a:ext cx="4267200" cy="914400"/>
          </a:xfrm>
        </p:spPr>
        <p:txBody>
          <a:bodyPr>
            <a:noAutofit/>
          </a:bodyPr>
          <a:lstStyle/>
          <a:p>
            <a:r>
              <a:rPr lang="pt-BR" sz="6000" dirty="0"/>
              <a:t>Haydn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90600" y="2306122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30714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https://www.youtube.com/watch?v=TFcONi1ynIM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102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1678 - 1741</a:t>
            </a:r>
          </a:p>
        </p:txBody>
      </p:sp>
      <p:pic>
        <p:nvPicPr>
          <p:cNvPr id="3074" name="Picture 2" descr="C:\Users\Usuario\Desktop\apresentação fca2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24" y="2393618"/>
            <a:ext cx="18383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657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286000" y="1143000"/>
            <a:ext cx="4267200" cy="914400"/>
          </a:xfrm>
        </p:spPr>
        <p:txBody>
          <a:bodyPr>
            <a:noAutofit/>
          </a:bodyPr>
          <a:lstStyle/>
          <a:p>
            <a:r>
              <a:rPr lang="pt-BR" sz="6000" dirty="0"/>
              <a:t>Mozart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90600" y="22098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210818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https://www.youtube.com/watch?v=YuBeBjqKSGQ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102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1756 - 1791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437" y="2412242"/>
            <a:ext cx="1920572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8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0600" y="1295400"/>
            <a:ext cx="7162800" cy="685800"/>
          </a:xfrm>
        </p:spPr>
        <p:txBody>
          <a:bodyPr>
            <a:noAutofit/>
          </a:bodyPr>
          <a:lstStyle/>
          <a:p>
            <a:r>
              <a:rPr lang="pt-BR" sz="5400" b="1" dirty="0"/>
              <a:t>Medieval</a:t>
            </a:r>
            <a:r>
              <a:rPr lang="pt-BR" sz="4800" b="1" dirty="0"/>
              <a:t> </a:t>
            </a:r>
            <a:r>
              <a:rPr lang="pt-BR" sz="4800" b="1" dirty="0" err="1"/>
              <a:t>period</a:t>
            </a:r>
            <a:endParaRPr lang="en-AU" sz="4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4442" y="2438400"/>
            <a:ext cx="4598158" cy="3048000"/>
          </a:xfrm>
        </p:spPr>
        <p:txBody>
          <a:bodyPr>
            <a:noAutofit/>
          </a:bodyPr>
          <a:lstStyle/>
          <a:p>
            <a:r>
              <a:rPr lang="pt-BR" sz="2400" dirty="0"/>
              <a:t> </a:t>
            </a:r>
            <a:r>
              <a:rPr lang="pt-BR" sz="2400" dirty="0" err="1"/>
              <a:t>From</a:t>
            </a:r>
            <a:r>
              <a:rPr lang="pt-BR" sz="2400" dirty="0"/>
              <a:t> 5th </a:t>
            </a:r>
            <a:r>
              <a:rPr lang="pt-BR" sz="2400" dirty="0" err="1"/>
              <a:t>century</a:t>
            </a:r>
            <a:r>
              <a:rPr lang="pt-BR" sz="2400" dirty="0"/>
              <a:t> </a:t>
            </a:r>
            <a:r>
              <a:rPr lang="pt-BR" sz="2400" dirty="0" err="1"/>
              <a:t>to</a:t>
            </a:r>
            <a:r>
              <a:rPr lang="pt-BR" sz="2400" dirty="0"/>
              <a:t> 15th </a:t>
            </a:r>
            <a:r>
              <a:rPr lang="pt-BR" sz="2400" dirty="0" err="1"/>
              <a:t>century</a:t>
            </a:r>
            <a:r>
              <a:rPr lang="pt-BR" sz="2400" dirty="0"/>
              <a:t>;</a:t>
            </a:r>
          </a:p>
          <a:p>
            <a:r>
              <a:rPr lang="pt-BR" sz="2400" dirty="0"/>
              <a:t> </a:t>
            </a:r>
            <a:r>
              <a:rPr lang="pt-BR" sz="2400" dirty="0" err="1"/>
              <a:t>Fall</a:t>
            </a:r>
            <a:r>
              <a:rPr lang="pt-BR" sz="2400" dirty="0"/>
              <a:t> </a:t>
            </a:r>
            <a:r>
              <a:rPr lang="pt-BR" sz="2400" dirty="0" err="1"/>
              <a:t>of</a:t>
            </a:r>
            <a:r>
              <a:rPr lang="pt-BR" sz="2400" dirty="0"/>
              <a:t> </a:t>
            </a:r>
            <a:r>
              <a:rPr lang="pt-BR" sz="2400" dirty="0" err="1"/>
              <a:t>the</a:t>
            </a:r>
            <a:r>
              <a:rPr lang="pt-BR" sz="2400" dirty="0"/>
              <a:t> Roman Empire;</a:t>
            </a:r>
          </a:p>
          <a:p>
            <a:r>
              <a:rPr lang="pt-BR" sz="2400" dirty="0"/>
              <a:t> Churchill Power;</a:t>
            </a:r>
          </a:p>
          <a:p>
            <a:r>
              <a:rPr lang="pt-BR" sz="2400" dirty="0"/>
              <a:t> Sacra </a:t>
            </a:r>
            <a:r>
              <a:rPr lang="pt-BR" sz="2400" dirty="0" err="1"/>
              <a:t>music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Profane </a:t>
            </a:r>
            <a:r>
              <a:rPr lang="pt-BR" sz="2400" dirty="0" err="1"/>
              <a:t>music</a:t>
            </a:r>
            <a:r>
              <a:rPr lang="pt-BR" sz="2400" dirty="0"/>
              <a:t>;</a:t>
            </a:r>
          </a:p>
          <a:p>
            <a:r>
              <a:rPr lang="pt-BR" sz="2400" dirty="0"/>
              <a:t>  Exchange-</a:t>
            </a:r>
            <a:r>
              <a:rPr lang="pt-BR" sz="2400" dirty="0" err="1"/>
              <a:t>based</a:t>
            </a:r>
            <a:r>
              <a:rPr lang="pt-BR" sz="2400" dirty="0"/>
              <a:t> </a:t>
            </a:r>
            <a:r>
              <a:rPr lang="pt-BR" sz="2400" dirty="0" err="1"/>
              <a:t>commerce</a:t>
            </a:r>
            <a:r>
              <a:rPr lang="pt-BR" sz="2400" dirty="0"/>
              <a:t>; </a:t>
            </a:r>
          </a:p>
          <a:p>
            <a:endParaRPr lang="pt-BR" sz="2400" dirty="0"/>
          </a:p>
          <a:p>
            <a:endParaRPr lang="pt-BR" sz="2400" dirty="0"/>
          </a:p>
          <a:p>
            <a:endParaRPr lang="en-AU" sz="2400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895600"/>
            <a:ext cx="24765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84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057400" y="1143000"/>
            <a:ext cx="5334000" cy="914400"/>
          </a:xfrm>
        </p:spPr>
        <p:txBody>
          <a:bodyPr>
            <a:noAutofit/>
          </a:bodyPr>
          <a:lstStyle/>
          <a:p>
            <a:r>
              <a:rPr lang="pt-BR" sz="6000" dirty="0" err="1"/>
              <a:t>beethoven</a:t>
            </a:r>
            <a:endParaRPr lang="pt-BR" sz="6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90600" y="22098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210818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https://www.youtube.com/watch?v=ChygZLpJDNE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0198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1770 - 1827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2298700"/>
            <a:ext cx="21971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01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467600" cy="1246909"/>
          </a:xfrm>
        </p:spPr>
        <p:txBody>
          <a:bodyPr>
            <a:normAutofit fontScale="90000"/>
          </a:bodyPr>
          <a:lstStyle/>
          <a:p>
            <a:r>
              <a:rPr lang="pt-BR" sz="9600" dirty="0" err="1"/>
              <a:t>Romantism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90600" y="2438400"/>
            <a:ext cx="7086600" cy="3048001"/>
          </a:xfrm>
        </p:spPr>
        <p:txBody>
          <a:bodyPr>
            <a:normAutofit lnSpcReduction="10000"/>
          </a:bodyPr>
          <a:lstStyle/>
          <a:p>
            <a:r>
              <a:rPr lang="en-AU" sz="2400" b="1" dirty="0"/>
              <a:t>from the 18</a:t>
            </a:r>
            <a:r>
              <a:rPr lang="en-AU" sz="2400" b="1" baseline="30000" dirty="0"/>
              <a:t>th</a:t>
            </a:r>
            <a:r>
              <a:rPr lang="en-AU" sz="2400" b="1" dirty="0"/>
              <a:t> century to 19</a:t>
            </a:r>
            <a:r>
              <a:rPr lang="en-AU" sz="2400" b="1" baseline="30000" dirty="0"/>
              <a:t>th</a:t>
            </a:r>
            <a:r>
              <a:rPr lang="en-AU" sz="2400" b="1" dirty="0"/>
              <a:t> century in Europe;</a:t>
            </a:r>
          </a:p>
          <a:p>
            <a:r>
              <a:rPr lang="en-AU" sz="2400" b="1" dirty="0"/>
              <a:t> French Revolution;</a:t>
            </a:r>
          </a:p>
          <a:p>
            <a:r>
              <a:rPr lang="en-AU" sz="2400" b="1" dirty="0"/>
              <a:t> Change the spirit;</a:t>
            </a:r>
          </a:p>
          <a:p>
            <a:r>
              <a:rPr lang="en-AU" sz="2400" b="1" dirty="0"/>
              <a:t> Transformation of Baroque and Classicism music;</a:t>
            </a:r>
          </a:p>
          <a:p>
            <a:r>
              <a:rPr lang="en-AU" sz="2400" b="1" dirty="0"/>
              <a:t> Diversify the instruments;</a:t>
            </a:r>
          </a:p>
          <a:p>
            <a:pPr marL="514350" lvl="1" indent="0">
              <a:buNone/>
            </a:pPr>
            <a:endParaRPr lang="pt-BR" sz="2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4191000" y="31242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2400" dirty="0" err="1"/>
              <a:t>Urbanism</a:t>
            </a:r>
            <a:r>
              <a:rPr lang="pt-BR" sz="2400" dirty="0"/>
              <a:t>  X </a:t>
            </a:r>
            <a:r>
              <a:rPr lang="pt-BR" sz="2400" dirty="0" err="1"/>
              <a:t>Countryside</a:t>
            </a:r>
            <a:r>
              <a:rPr lang="pt-B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4706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895600" y="1143000"/>
            <a:ext cx="3429000" cy="914400"/>
          </a:xfrm>
        </p:spPr>
        <p:txBody>
          <a:bodyPr>
            <a:normAutofit/>
          </a:bodyPr>
          <a:lstStyle/>
          <a:p>
            <a:r>
              <a:rPr lang="pt-BR" sz="5400" dirty="0"/>
              <a:t>Chopin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90600" y="23622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4290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r>
              <a:rPr lang="pt-BR" sz="3200" dirty="0"/>
              <a:t>;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438400"/>
            <a:ext cx="1714993" cy="2315241"/>
          </a:xfrm>
          <a:prstGeom prst="rect">
            <a:avLst/>
          </a:prstGeom>
        </p:spPr>
      </p:pic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https://www.youtube.com/watch?v=_5y2LUUwK3E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102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1810 - 1849</a:t>
            </a:r>
          </a:p>
        </p:txBody>
      </p:sp>
    </p:spTree>
    <p:extLst>
      <p:ext uri="{BB962C8B-B14F-4D97-AF65-F5344CB8AC3E}">
        <p14:creationId xmlns:p14="http://schemas.microsoft.com/office/powerpoint/2010/main" val="2473342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743200" y="1219200"/>
            <a:ext cx="3429000" cy="914400"/>
          </a:xfrm>
        </p:spPr>
        <p:txBody>
          <a:bodyPr>
            <a:noAutofit/>
          </a:bodyPr>
          <a:lstStyle/>
          <a:p>
            <a:r>
              <a:rPr lang="pt-BR" sz="7200" dirty="0"/>
              <a:t>Verdi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90600" y="22860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3528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https://www.youtube.com/watch?v=AssDQbaIP_I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2578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1813 - 1901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2395633"/>
            <a:ext cx="2400300" cy="280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94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905000" y="1219200"/>
            <a:ext cx="5257800" cy="914400"/>
          </a:xfrm>
        </p:spPr>
        <p:txBody>
          <a:bodyPr>
            <a:noAutofit/>
          </a:bodyPr>
          <a:lstStyle/>
          <a:p>
            <a:r>
              <a:rPr lang="pt-BR" sz="7200" dirty="0"/>
              <a:t>Schubert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90600" y="22860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3528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https://www.youtube.com/watch?v=PKUPBr0eY6Y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0198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1897 - 1928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343150"/>
            <a:ext cx="19050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23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905000" y="1219200"/>
            <a:ext cx="5257800" cy="914400"/>
          </a:xfrm>
        </p:spPr>
        <p:txBody>
          <a:bodyPr>
            <a:noAutofit/>
          </a:bodyPr>
          <a:lstStyle/>
          <a:p>
            <a:r>
              <a:rPr lang="pt-BR" sz="7200" dirty="0"/>
              <a:t>Wagner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90600" y="22860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3528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https://www.youtube.com/watch?v=GGU1P6lBW6Q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0198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1813 - 1883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970" y="2383215"/>
            <a:ext cx="1908579" cy="264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90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905000" y="1219200"/>
            <a:ext cx="5257800" cy="914400"/>
          </a:xfrm>
        </p:spPr>
        <p:txBody>
          <a:bodyPr>
            <a:noAutofit/>
          </a:bodyPr>
          <a:lstStyle/>
          <a:p>
            <a:r>
              <a:rPr lang="pt-BR" sz="7200" dirty="0"/>
              <a:t>Wagner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90600" y="22860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3528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https://www.youtube.com/watch?v=GGU1P6lBW6Q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0198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1813 - 1883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970" y="2383215"/>
            <a:ext cx="1908579" cy="264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36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467600" cy="1246909"/>
          </a:xfrm>
        </p:spPr>
        <p:txBody>
          <a:bodyPr>
            <a:noAutofit/>
          </a:bodyPr>
          <a:lstStyle/>
          <a:p>
            <a:r>
              <a:rPr lang="pt-BR" sz="8000" dirty="0" err="1"/>
              <a:t>Modernism</a:t>
            </a:r>
            <a:endParaRPr lang="pt-BR" sz="8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90600" y="2438400"/>
            <a:ext cx="7086600" cy="2971799"/>
          </a:xfrm>
        </p:spPr>
        <p:txBody>
          <a:bodyPr>
            <a:normAutofit fontScale="92500" lnSpcReduction="20000"/>
          </a:bodyPr>
          <a:lstStyle/>
          <a:p>
            <a:r>
              <a:rPr lang="en-AU" sz="2400" b="1" dirty="0"/>
              <a:t> From the 19</a:t>
            </a:r>
            <a:r>
              <a:rPr lang="en-AU" sz="2400" b="1" baseline="30000" dirty="0"/>
              <a:t>th</a:t>
            </a:r>
            <a:r>
              <a:rPr lang="en-AU" sz="2400" b="1" dirty="0"/>
              <a:t> century to 20</a:t>
            </a:r>
            <a:r>
              <a:rPr lang="en-AU" sz="2400" b="1" baseline="30000" dirty="0"/>
              <a:t>th</a:t>
            </a:r>
            <a:r>
              <a:rPr lang="en-AU" sz="2400" b="1" dirty="0"/>
              <a:t> century in Europe;</a:t>
            </a:r>
          </a:p>
          <a:p>
            <a:r>
              <a:rPr lang="en-AU" sz="2400" b="1" dirty="0"/>
              <a:t> Conjunct of cultural </a:t>
            </a:r>
            <a:r>
              <a:rPr lang="en-AU" sz="2400" b="1" dirty="0" err="1"/>
              <a:t>movememt</a:t>
            </a:r>
            <a:r>
              <a:rPr lang="en-AU" sz="2400" b="1" dirty="0"/>
              <a:t>;</a:t>
            </a:r>
          </a:p>
          <a:p>
            <a:r>
              <a:rPr lang="en-AU" sz="2400" b="1" dirty="0"/>
              <a:t> Definition;</a:t>
            </a:r>
          </a:p>
          <a:p>
            <a:r>
              <a:rPr lang="en-AU" sz="2400" b="1" dirty="0"/>
              <a:t> Reality versus </a:t>
            </a:r>
            <a:r>
              <a:rPr lang="en-AU" sz="2400" b="1" u="sng" dirty="0"/>
              <a:t>Subjective</a:t>
            </a:r>
            <a:r>
              <a:rPr lang="en-AU" sz="2400" b="1" dirty="0"/>
              <a:t>;</a:t>
            </a:r>
          </a:p>
          <a:p>
            <a:pPr>
              <a:lnSpc>
                <a:spcPct val="110000"/>
              </a:lnSpc>
            </a:pPr>
            <a:r>
              <a:rPr lang="pt-BR" sz="2400" b="1" dirty="0"/>
              <a:t> </a:t>
            </a:r>
            <a:r>
              <a:rPr lang="pt-BR" sz="2400" b="1" dirty="0" err="1"/>
              <a:t>Initialy</a:t>
            </a:r>
            <a:r>
              <a:rPr lang="pt-BR" sz="2400" b="1" dirty="0"/>
              <a:t>, in </a:t>
            </a:r>
            <a:r>
              <a:rPr lang="pt-BR" sz="2400" b="1" dirty="0" err="1"/>
              <a:t>Brazil</a:t>
            </a:r>
            <a:r>
              <a:rPr lang="pt-BR" sz="2400" b="1" dirty="0"/>
              <a:t> </a:t>
            </a:r>
            <a:r>
              <a:rPr lang="pt-BR" sz="2400" b="1" dirty="0" err="1"/>
              <a:t>this</a:t>
            </a:r>
            <a:r>
              <a:rPr lang="pt-BR" sz="2400" b="1" dirty="0"/>
              <a:t> </a:t>
            </a:r>
            <a:r>
              <a:rPr lang="pt-BR" sz="2400" b="1" dirty="0" err="1"/>
              <a:t>movement</a:t>
            </a:r>
            <a:r>
              <a:rPr lang="pt-BR" sz="2400" b="1" dirty="0"/>
              <a:t> </a:t>
            </a:r>
          </a:p>
          <a:p>
            <a:pPr indent="0">
              <a:lnSpc>
                <a:spcPct val="110000"/>
              </a:lnSpc>
              <a:buNone/>
            </a:pPr>
            <a:r>
              <a:rPr lang="pt-BR" sz="2400" b="1" dirty="0" err="1"/>
              <a:t>was</a:t>
            </a:r>
            <a:r>
              <a:rPr lang="pt-BR" sz="2400" b="1" dirty="0"/>
              <a:t> </a:t>
            </a:r>
            <a:r>
              <a:rPr lang="pt-BR" sz="2400" b="1" dirty="0" err="1"/>
              <a:t>not</a:t>
            </a:r>
            <a:r>
              <a:rPr lang="pt-BR" sz="2400" b="1" dirty="0"/>
              <a:t> </a:t>
            </a:r>
            <a:r>
              <a:rPr lang="pt-BR" sz="2400" b="1" dirty="0" err="1"/>
              <a:t>accepted</a:t>
            </a:r>
            <a:r>
              <a:rPr lang="pt-BR" sz="2400" b="1" dirty="0"/>
              <a:t>;</a:t>
            </a:r>
            <a:endParaRPr lang="pt-BR" sz="22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5904766" y="3688140"/>
            <a:ext cx="20962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pt-BR" sz="2400" dirty="0"/>
              <a:t> </a:t>
            </a:r>
            <a:r>
              <a:rPr lang="pt-BR" sz="2400" dirty="0" err="1"/>
              <a:t>Futurism</a:t>
            </a:r>
            <a:r>
              <a:rPr lang="pt-BR" sz="2400" dirty="0"/>
              <a:t>;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pt-BR" sz="2400" dirty="0"/>
              <a:t> </a:t>
            </a:r>
            <a:r>
              <a:rPr lang="pt-BR" sz="2400" dirty="0" err="1"/>
              <a:t>Dadaism</a:t>
            </a:r>
            <a:r>
              <a:rPr lang="pt-BR" sz="2400" dirty="0"/>
              <a:t>;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pt-BR" sz="2400" dirty="0"/>
              <a:t> </a:t>
            </a:r>
            <a:r>
              <a:rPr lang="pt-BR" sz="2400" dirty="0" err="1"/>
              <a:t>Cubism</a:t>
            </a:r>
            <a:r>
              <a:rPr lang="pt-BR" sz="2400" dirty="0"/>
              <a:t>;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pt-BR" sz="2400" dirty="0"/>
              <a:t> </a:t>
            </a:r>
            <a:r>
              <a:rPr lang="pt-BR" sz="2400" dirty="0" err="1"/>
              <a:t>Surrealism</a:t>
            </a:r>
            <a:r>
              <a:rPr lang="pt-BR" sz="2400" dirty="0"/>
              <a:t>;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761866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905000" y="1219200"/>
            <a:ext cx="5257800" cy="914400"/>
          </a:xfrm>
        </p:spPr>
        <p:txBody>
          <a:bodyPr>
            <a:noAutofit/>
          </a:bodyPr>
          <a:lstStyle/>
          <a:p>
            <a:r>
              <a:rPr lang="pt-BR" sz="7200" dirty="0"/>
              <a:t>Debussy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90600" y="22860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3528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https://www.youtube.com/watch?v=CvFH_6DNRCY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0198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1862 - 1918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626" y="2514600"/>
            <a:ext cx="19335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51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905000" y="1219200"/>
            <a:ext cx="5257800" cy="914400"/>
          </a:xfrm>
        </p:spPr>
        <p:txBody>
          <a:bodyPr>
            <a:noAutofit/>
          </a:bodyPr>
          <a:lstStyle/>
          <a:p>
            <a:r>
              <a:rPr lang="pt-BR" sz="7200" dirty="0" err="1"/>
              <a:t>ravel</a:t>
            </a:r>
            <a:endParaRPr lang="pt-BR" sz="7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90600" y="22860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3528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https://www.youtube.com/watch?v=MTceaEzIPdY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0198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1875 - 1937</a:t>
            </a:r>
          </a:p>
        </p:txBody>
      </p:sp>
      <p:sp>
        <p:nvSpPr>
          <p:cNvPr id="2" name="AutoShape 2" descr="Resultado de imagem para ra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AutoShape 4" descr="Resultado de imagem para rave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358" y="2824609"/>
            <a:ext cx="3657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2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0600" y="1295400"/>
            <a:ext cx="7162800" cy="685800"/>
          </a:xfrm>
        </p:spPr>
        <p:txBody>
          <a:bodyPr>
            <a:noAutofit/>
          </a:bodyPr>
          <a:lstStyle/>
          <a:p>
            <a:r>
              <a:rPr lang="pt-BR" sz="4800" b="1" dirty="0" err="1"/>
              <a:t>Gregorian</a:t>
            </a:r>
            <a:r>
              <a:rPr lang="pt-BR" sz="4400" b="1" dirty="0"/>
              <a:t> </a:t>
            </a:r>
            <a:r>
              <a:rPr lang="pt-BR" sz="4400" b="1" dirty="0" err="1"/>
              <a:t>chant</a:t>
            </a:r>
            <a:endParaRPr lang="en-AU" sz="4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286000"/>
            <a:ext cx="2590800" cy="2895599"/>
          </a:xfrm>
        </p:spPr>
        <p:txBody>
          <a:bodyPr>
            <a:noAutofit/>
          </a:bodyPr>
          <a:lstStyle/>
          <a:p>
            <a:r>
              <a:rPr lang="pt-BR" sz="2400" dirty="0" err="1"/>
              <a:t>Monophonic</a:t>
            </a:r>
            <a:r>
              <a:rPr lang="pt-BR" sz="2400" dirty="0"/>
              <a:t>;</a:t>
            </a:r>
          </a:p>
          <a:p>
            <a:r>
              <a:rPr lang="pt-BR" sz="2400" dirty="0"/>
              <a:t>Sacra Music;</a:t>
            </a:r>
          </a:p>
          <a:p>
            <a:r>
              <a:rPr lang="pt-BR" sz="2400" dirty="0" err="1"/>
              <a:t>Praise</a:t>
            </a:r>
            <a:r>
              <a:rPr lang="pt-BR" sz="2400" dirty="0"/>
              <a:t> </a:t>
            </a:r>
            <a:r>
              <a:rPr lang="pt-BR" sz="2400" dirty="0" err="1"/>
              <a:t>of</a:t>
            </a:r>
            <a:r>
              <a:rPr lang="pt-BR" sz="2400" dirty="0"/>
              <a:t> </a:t>
            </a:r>
            <a:r>
              <a:rPr lang="pt-BR" sz="2400" dirty="0" err="1"/>
              <a:t>God</a:t>
            </a:r>
            <a:r>
              <a:rPr lang="pt-BR" sz="2400" dirty="0"/>
              <a:t> ;</a:t>
            </a:r>
          </a:p>
          <a:p>
            <a:r>
              <a:rPr lang="pt-BR" sz="2400" dirty="0" err="1"/>
              <a:t>Gregorio</a:t>
            </a:r>
            <a:r>
              <a:rPr lang="pt-BR" sz="2400" dirty="0"/>
              <a:t> Magno;</a:t>
            </a:r>
            <a:endParaRPr lang="en-AU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670375"/>
            <a:ext cx="4631502" cy="235882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38200" y="5117068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2400" dirty="0"/>
              <a:t> </a:t>
            </a:r>
            <a:r>
              <a:rPr lang="pt-BR" sz="2400" dirty="0" err="1"/>
              <a:t>Systematization</a:t>
            </a:r>
            <a:r>
              <a:rPr lang="pt-BR" sz="2400" dirty="0"/>
              <a:t>, </a:t>
            </a:r>
            <a:r>
              <a:rPr lang="pt-BR" sz="2400" dirty="0" err="1"/>
              <a:t>unification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</a:t>
            </a:r>
            <a:r>
              <a:rPr lang="pt-BR" sz="2400" dirty="0" err="1"/>
              <a:t>popularization</a:t>
            </a:r>
            <a:r>
              <a:rPr lang="pt-BR" dirty="0"/>
              <a:t>;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43408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295400" y="1219200"/>
            <a:ext cx="6400800" cy="914400"/>
          </a:xfrm>
        </p:spPr>
        <p:txBody>
          <a:bodyPr>
            <a:noAutofit/>
          </a:bodyPr>
          <a:lstStyle/>
          <a:p>
            <a:r>
              <a:rPr lang="pt-BR" sz="7200" dirty="0" err="1"/>
              <a:t>Schönberg</a:t>
            </a:r>
            <a:r>
              <a:rPr lang="pt-BR" sz="7200" dirty="0"/>
              <a:t>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90600" y="22860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3528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https://www.youtube.com/watch?v=DFXkc9AGoeU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0198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1874 - 1951</a:t>
            </a:r>
          </a:p>
        </p:txBody>
      </p:sp>
      <p:sp>
        <p:nvSpPr>
          <p:cNvPr id="2" name="AutoShape 2" descr="Resultado de imagem para ra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AutoShape 4" descr="Resultado de imagem para rave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237" y="2514600"/>
            <a:ext cx="2374523" cy="237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39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371600"/>
            <a:ext cx="6400800" cy="685800"/>
          </a:xfrm>
        </p:spPr>
        <p:txBody>
          <a:bodyPr>
            <a:normAutofit fontScale="90000"/>
          </a:bodyPr>
          <a:lstStyle/>
          <a:p>
            <a:r>
              <a:rPr lang="pt-BR" sz="4400" dirty="0" err="1"/>
              <a:t>Composers</a:t>
            </a:r>
            <a:endParaRPr lang="en-AU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2133600"/>
            <a:ext cx="2743200" cy="609600"/>
          </a:xfrm>
        </p:spPr>
        <p:txBody>
          <a:bodyPr>
            <a:noAutofit/>
          </a:bodyPr>
          <a:lstStyle/>
          <a:p>
            <a:r>
              <a:rPr lang="pt-BR" sz="2400" dirty="0"/>
              <a:t> Philippe de </a:t>
            </a:r>
            <a:r>
              <a:rPr lang="pt-BR" sz="2400" dirty="0" err="1"/>
              <a:t>Vitri</a:t>
            </a:r>
            <a:r>
              <a:rPr lang="pt-BR" sz="2400" dirty="0"/>
              <a:t>;</a:t>
            </a:r>
            <a:endParaRPr lang="en-AU" sz="2400" dirty="0"/>
          </a:p>
        </p:txBody>
      </p:sp>
      <p:sp>
        <p:nvSpPr>
          <p:cNvPr id="4" name="Retângulo 3"/>
          <p:cNvSpPr/>
          <p:nvPr/>
        </p:nvSpPr>
        <p:spPr>
          <a:xfrm>
            <a:off x="5151689" y="2209800"/>
            <a:ext cx="35351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AU" sz="2400" dirty="0"/>
              <a:t>Hildegard Von </a:t>
            </a:r>
            <a:r>
              <a:rPr lang="en-AU" sz="2400" dirty="0" err="1"/>
              <a:t>Bingen</a:t>
            </a:r>
            <a:r>
              <a:rPr lang="en-AU" sz="2400" dirty="0"/>
              <a:t>;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26673"/>
            <a:ext cx="1600200" cy="213626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2667000"/>
            <a:ext cx="1600200" cy="223494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066800" y="5015341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pt-BR" sz="2000" dirty="0"/>
              <a:t> </a:t>
            </a:r>
            <a:r>
              <a:rPr lang="pt-BR" sz="2000" dirty="0" err="1"/>
              <a:t>created</a:t>
            </a:r>
            <a:r>
              <a:rPr lang="pt-BR" sz="2000" dirty="0"/>
              <a:t> </a:t>
            </a:r>
            <a:r>
              <a:rPr lang="pt-BR" sz="2000" dirty="0" err="1"/>
              <a:t>Ars</a:t>
            </a:r>
            <a:r>
              <a:rPr lang="pt-BR" sz="2000" dirty="0"/>
              <a:t> Nova;</a:t>
            </a:r>
            <a:endParaRPr lang="en-AU" sz="20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029200" y="5015341"/>
            <a:ext cx="3428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pt-BR" sz="2000" dirty="0"/>
              <a:t> Break </a:t>
            </a:r>
            <a:r>
              <a:rPr lang="pt-BR" sz="2000" dirty="0" err="1"/>
              <a:t>preconception</a:t>
            </a:r>
            <a:r>
              <a:rPr lang="pt-BR" sz="2000" dirty="0"/>
              <a:t> </a:t>
            </a:r>
            <a:r>
              <a:rPr lang="pt-BR" sz="2000" dirty="0" err="1"/>
              <a:t>against</a:t>
            </a:r>
            <a:r>
              <a:rPr lang="pt-BR" sz="2000" dirty="0"/>
              <a:t> </a:t>
            </a:r>
            <a:r>
              <a:rPr lang="pt-BR" sz="2000" dirty="0" err="1"/>
              <a:t>woman</a:t>
            </a:r>
            <a:r>
              <a:rPr lang="pt-BR" sz="2000" dirty="0"/>
              <a:t>.</a:t>
            </a:r>
            <a:endParaRPr lang="en-AU" sz="2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934200" y="2602468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(1098 – 1170)</a:t>
            </a:r>
            <a:endParaRPr lang="en-AU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768816" y="2678668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(1291 – 1361)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429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1295400"/>
            <a:ext cx="7239000" cy="685800"/>
          </a:xfrm>
        </p:spPr>
        <p:txBody>
          <a:bodyPr>
            <a:noAutofit/>
          </a:bodyPr>
          <a:lstStyle/>
          <a:p>
            <a:r>
              <a:rPr lang="pt-BR" sz="3200" dirty="0" err="1"/>
              <a:t>Compositions</a:t>
            </a:r>
            <a:r>
              <a:rPr lang="pt-BR" sz="3200" dirty="0"/>
              <a:t> </a:t>
            </a:r>
            <a:r>
              <a:rPr lang="pt-BR" sz="3200" dirty="0" err="1"/>
              <a:t>monophonic</a:t>
            </a:r>
            <a:endParaRPr lang="en-AU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2434235"/>
            <a:ext cx="5791200" cy="2458395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AU" sz="2400" dirty="0"/>
              <a:t> </a:t>
            </a:r>
            <a:r>
              <a:rPr lang="en-AU" sz="2400" dirty="0" err="1"/>
              <a:t>Adorate</a:t>
            </a:r>
            <a:r>
              <a:rPr lang="en-AU" sz="2400" dirty="0"/>
              <a:t> Deum;</a:t>
            </a:r>
          </a:p>
          <a:p>
            <a:pPr lvl="0"/>
            <a:r>
              <a:rPr lang="en-AU" sz="2400" dirty="0"/>
              <a:t> Kyrie </a:t>
            </a:r>
            <a:r>
              <a:rPr lang="en-AU" sz="2400" dirty="0" err="1"/>
              <a:t>Eleison</a:t>
            </a:r>
            <a:r>
              <a:rPr lang="en-AU" sz="2400" dirty="0"/>
              <a:t>;</a:t>
            </a:r>
          </a:p>
          <a:p>
            <a:pPr lvl="0"/>
            <a:r>
              <a:rPr lang="pt-BR" sz="2400" dirty="0"/>
              <a:t> </a:t>
            </a:r>
            <a:r>
              <a:rPr lang="pt-BR" sz="2400" dirty="0" err="1"/>
              <a:t>Symphonia</a:t>
            </a:r>
            <a:r>
              <a:rPr lang="pt-BR" sz="2400" dirty="0"/>
              <a:t> </a:t>
            </a:r>
            <a:r>
              <a:rPr lang="pt-BR" sz="2400" dirty="0" err="1"/>
              <a:t>armonie</a:t>
            </a:r>
            <a:r>
              <a:rPr lang="pt-BR" sz="2400" dirty="0"/>
              <a:t> </a:t>
            </a:r>
            <a:r>
              <a:rPr lang="pt-BR" sz="2400" dirty="0" err="1"/>
              <a:t>celestium</a:t>
            </a:r>
            <a:r>
              <a:rPr lang="pt-BR" sz="2400" dirty="0"/>
              <a:t> </a:t>
            </a:r>
            <a:r>
              <a:rPr lang="pt-BR" sz="2400" dirty="0" err="1"/>
              <a:t>revelationum</a:t>
            </a:r>
            <a:r>
              <a:rPr lang="pt-BR" sz="2400" dirty="0"/>
              <a:t>;</a:t>
            </a:r>
          </a:p>
          <a:p>
            <a:pPr lvl="0"/>
            <a:r>
              <a:rPr lang="pt-BR" sz="2400" dirty="0"/>
              <a:t>Ordo </a:t>
            </a:r>
            <a:r>
              <a:rPr lang="pt-BR" sz="2400" dirty="0" err="1"/>
              <a:t>Virtutum</a:t>
            </a:r>
            <a:r>
              <a:rPr lang="pt-BR" sz="2400" dirty="0"/>
              <a:t>.        </a:t>
            </a:r>
          </a:p>
          <a:p>
            <a:pPr lvl="0" indent="0">
              <a:buNone/>
            </a:pPr>
            <a:r>
              <a:rPr lang="pt-BR" sz="2400" b="1" dirty="0"/>
              <a:t>                                     </a:t>
            </a:r>
            <a:r>
              <a:rPr lang="en-AU" sz="2400" b="1" dirty="0"/>
              <a:t> </a:t>
            </a:r>
          </a:p>
          <a:p>
            <a:pPr indent="0">
              <a:buNone/>
            </a:pPr>
            <a:endParaRPr lang="en-AU" dirty="0"/>
          </a:p>
        </p:txBody>
      </p:sp>
      <p:sp>
        <p:nvSpPr>
          <p:cNvPr id="6" name="CaixaDeTexto 5"/>
          <p:cNvSpPr txBox="1"/>
          <p:nvPr/>
        </p:nvSpPr>
        <p:spPr>
          <a:xfrm>
            <a:off x="6400800" y="3733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Hildegard Von </a:t>
            </a:r>
            <a:r>
              <a:rPr lang="en-AU" dirty="0" err="1"/>
              <a:t>Bingen</a:t>
            </a:r>
            <a:endParaRPr lang="en-AU" dirty="0"/>
          </a:p>
        </p:txBody>
      </p:sp>
      <p:sp>
        <p:nvSpPr>
          <p:cNvPr id="8" name="Chave direita 7"/>
          <p:cNvSpPr/>
          <p:nvPr/>
        </p:nvSpPr>
        <p:spPr>
          <a:xfrm>
            <a:off x="6172200" y="3429000"/>
            <a:ext cx="304800" cy="990600"/>
          </a:xfrm>
          <a:prstGeom prst="righ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Chave direita 8"/>
          <p:cNvSpPr/>
          <p:nvPr/>
        </p:nvSpPr>
        <p:spPr>
          <a:xfrm>
            <a:off x="3200400" y="2590800"/>
            <a:ext cx="228600" cy="7620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CaixaDeTexto 9"/>
          <p:cNvSpPr txBox="1"/>
          <p:nvPr/>
        </p:nvSpPr>
        <p:spPr>
          <a:xfrm>
            <a:off x="3429000" y="2787134"/>
            <a:ext cx="1239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Male </a:t>
            </a:r>
            <a:r>
              <a:rPr lang="pt-BR" dirty="0" err="1"/>
              <a:t>Voice</a:t>
            </a:r>
            <a:r>
              <a:rPr lang="pt-BR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413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52600" y="1057870"/>
            <a:ext cx="556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/>
              <a:t>RENASCIMENT</a:t>
            </a:r>
          </a:p>
        </p:txBody>
      </p:sp>
      <p:sp>
        <p:nvSpPr>
          <p:cNvPr id="5" name="Retângulo 4"/>
          <p:cNvSpPr/>
          <p:nvPr/>
        </p:nvSpPr>
        <p:spPr>
          <a:xfrm>
            <a:off x="1143000" y="2590800"/>
            <a:ext cx="5181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AU" sz="2400" dirty="0"/>
              <a:t> From 16</a:t>
            </a:r>
            <a:r>
              <a:rPr lang="en-AU" sz="2400" baseline="30000" dirty="0"/>
              <a:t>th</a:t>
            </a:r>
            <a:r>
              <a:rPr lang="en-AU" sz="2400" dirty="0"/>
              <a:t> century to 17</a:t>
            </a:r>
            <a:r>
              <a:rPr lang="en-AU" sz="2400" baseline="30000" dirty="0"/>
              <a:t>th</a:t>
            </a:r>
            <a:r>
              <a:rPr lang="en-AU" sz="2400" dirty="0"/>
              <a:t> century;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AU" sz="2400" dirty="0"/>
              <a:t> Eliminate Medieval Period;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AU" sz="2400" dirty="0"/>
              <a:t> Eliminate the concept Heaven X Hell;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AU" sz="2400" dirty="0"/>
              <a:t> Study the Science as a whole;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5800" y="4317158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pt-BR" sz="2800" dirty="0"/>
              <a:t> </a:t>
            </a:r>
            <a:r>
              <a:rPr lang="pt-BR" sz="2800" dirty="0" err="1"/>
              <a:t>Humanist</a:t>
            </a:r>
            <a:r>
              <a:rPr lang="pt-BR" sz="2800" dirty="0"/>
              <a:t>;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953000" y="4317158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pt-BR" sz="2800" dirty="0"/>
              <a:t> </a:t>
            </a:r>
            <a:r>
              <a:rPr lang="pt-BR" sz="2800" dirty="0" err="1"/>
              <a:t>Anthropocentrism</a:t>
            </a:r>
            <a:r>
              <a:rPr lang="pt-BR" sz="2800" dirty="0"/>
              <a:t>;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895600" y="496318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pt-BR" sz="2800" dirty="0"/>
              <a:t> </a:t>
            </a:r>
            <a:r>
              <a:rPr lang="pt-BR" sz="2800" dirty="0" err="1"/>
              <a:t>Heliocentric</a:t>
            </a:r>
            <a:r>
              <a:rPr lang="pt-BR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85823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45895" y="2438400"/>
            <a:ext cx="323610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AU" sz="2800" dirty="0"/>
              <a:t> Dante Alighieri;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AU" sz="2800" dirty="0"/>
              <a:t> </a:t>
            </a:r>
            <a:r>
              <a:rPr lang="en-AU" sz="2800" dirty="0" err="1"/>
              <a:t>Marquiavel</a:t>
            </a:r>
            <a:r>
              <a:rPr lang="en-AU" sz="2800" dirty="0"/>
              <a:t>;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AU" sz="2800" dirty="0"/>
              <a:t> Leonardo da Vinci;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AU" sz="2800" dirty="0"/>
              <a:t> Michelangelo;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AU" sz="2800" dirty="0"/>
              <a:t> Rafael;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1022975" y="1219200"/>
            <a:ext cx="40062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5400" dirty="0"/>
              <a:t>Philosophers: </a:t>
            </a:r>
            <a:endParaRPr lang="pt-BR" sz="5400" dirty="0"/>
          </a:p>
        </p:txBody>
      </p:sp>
      <p:sp>
        <p:nvSpPr>
          <p:cNvPr id="6" name="Retângulo 5"/>
          <p:cNvSpPr/>
          <p:nvPr/>
        </p:nvSpPr>
        <p:spPr>
          <a:xfrm>
            <a:off x="5331053" y="1143000"/>
            <a:ext cx="213654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5400" dirty="0"/>
              <a:t>Artists</a:t>
            </a:r>
            <a:r>
              <a:rPr lang="en-AU" sz="6000" dirty="0"/>
              <a:t>:</a:t>
            </a:r>
            <a:endParaRPr lang="pt-BR" sz="6000" dirty="0"/>
          </a:p>
        </p:txBody>
      </p:sp>
      <p:sp>
        <p:nvSpPr>
          <p:cNvPr id="7" name="Retângulo 6"/>
          <p:cNvSpPr/>
          <p:nvPr/>
        </p:nvSpPr>
        <p:spPr>
          <a:xfrm>
            <a:off x="1828800" y="2743200"/>
            <a:ext cx="21627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AU" sz="3200" dirty="0"/>
              <a:t>Socrates;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AU" sz="3200" dirty="0"/>
              <a:t>Platan;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AU" sz="3200" dirty="0"/>
              <a:t>Aristotles;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0158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0600" y="990600"/>
            <a:ext cx="7086600" cy="990600"/>
          </a:xfrm>
        </p:spPr>
        <p:txBody>
          <a:bodyPr>
            <a:noAutofit/>
          </a:bodyPr>
          <a:lstStyle/>
          <a:p>
            <a:r>
              <a:rPr lang="pt-BR" sz="4800" b="1" dirty="0" err="1"/>
              <a:t>Josquin</a:t>
            </a:r>
            <a:r>
              <a:rPr lang="pt-BR" sz="4800" b="1" dirty="0"/>
              <a:t> </a:t>
            </a:r>
            <a:r>
              <a:rPr lang="pt-BR" sz="4800" b="1" dirty="0" err="1"/>
              <a:t>des</a:t>
            </a:r>
            <a:r>
              <a:rPr lang="pt-BR" sz="4800" b="1" dirty="0"/>
              <a:t> </a:t>
            </a:r>
            <a:r>
              <a:rPr lang="pt-BR" sz="4800" b="1" dirty="0" err="1"/>
              <a:t>préz</a:t>
            </a:r>
            <a:endParaRPr lang="pt-BR" sz="4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981200"/>
            <a:ext cx="3048000" cy="3276600"/>
          </a:xfrm>
        </p:spPr>
        <p:txBody>
          <a:bodyPr>
            <a:noAutofit/>
          </a:bodyPr>
          <a:lstStyle/>
          <a:p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  <a:p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r>
              <a:rPr lang="pt-BR" sz="3200" dirty="0" err="1"/>
              <a:t>Skills</a:t>
            </a:r>
            <a:r>
              <a:rPr lang="pt-BR" sz="3200" dirty="0"/>
              <a:t>;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705600" y="1752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</a:t>
            </a:r>
            <a:r>
              <a:rPr lang="pt-BR" i="1" dirty="0"/>
              <a:t>1440/1521</a:t>
            </a:r>
            <a:r>
              <a:rPr lang="pt-BR" dirty="0"/>
              <a:t>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438400"/>
            <a:ext cx="2527300" cy="2540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990600" y="5297943"/>
            <a:ext cx="485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https://www.youtube.com/watch?v=usUEuuUcaSg</a:t>
            </a:r>
          </a:p>
        </p:txBody>
      </p:sp>
    </p:spTree>
    <p:extLst>
      <p:ext uri="{BB962C8B-B14F-4D97-AF65-F5344CB8AC3E}">
        <p14:creationId xmlns:p14="http://schemas.microsoft.com/office/powerpoint/2010/main" val="214079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90600"/>
            <a:ext cx="7391400" cy="990600"/>
          </a:xfrm>
        </p:spPr>
        <p:txBody>
          <a:bodyPr>
            <a:noAutofit/>
          </a:bodyPr>
          <a:lstStyle/>
          <a:p>
            <a:r>
              <a:rPr lang="pt-BR" b="1" dirty="0"/>
              <a:t>Giovanni da </a:t>
            </a:r>
            <a:r>
              <a:rPr lang="pt-BR" b="1" dirty="0" err="1"/>
              <a:t>palestrina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2057400"/>
            <a:ext cx="3048000" cy="3276600"/>
          </a:xfrm>
        </p:spPr>
        <p:txBody>
          <a:bodyPr>
            <a:noAutofit/>
          </a:bodyPr>
          <a:lstStyle/>
          <a:p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  <a:p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r>
              <a:rPr lang="pt-BR" sz="3200" dirty="0" err="1"/>
              <a:t>Skills</a:t>
            </a:r>
            <a:r>
              <a:rPr lang="pt-BR" sz="3200" dirty="0"/>
              <a:t>;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705600" y="1752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</a:t>
            </a:r>
            <a:r>
              <a:rPr lang="pt-BR" i="1" dirty="0"/>
              <a:t>1525/1594</a:t>
            </a:r>
            <a:r>
              <a:rPr lang="pt-BR" dirty="0"/>
              <a:t>)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912" y="2743200"/>
            <a:ext cx="1865376" cy="25908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90600" y="5328313"/>
            <a:ext cx="475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https://www.youtube.com/watch?v=hyDRSI1joa8</a:t>
            </a:r>
          </a:p>
        </p:txBody>
      </p:sp>
    </p:spTree>
    <p:extLst>
      <p:ext uri="{BB962C8B-B14F-4D97-AF65-F5344CB8AC3E}">
        <p14:creationId xmlns:p14="http://schemas.microsoft.com/office/powerpoint/2010/main" val="653350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stura">
  <a:themeElements>
    <a:clrScheme name="Costura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Traje Formal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stur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3828</TotalTime>
  <Words>952</Words>
  <Application>Microsoft Office PowerPoint</Application>
  <PresentationFormat>Apresentação na tela (4:3)</PresentationFormat>
  <Paragraphs>243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4" baseType="lpstr">
      <vt:lpstr>Arial</vt:lpstr>
      <vt:lpstr>Garamond</vt:lpstr>
      <vt:lpstr>Wingdings</vt:lpstr>
      <vt:lpstr>Costura</vt:lpstr>
      <vt:lpstr>Music History </vt:lpstr>
      <vt:lpstr>Medieval period</vt:lpstr>
      <vt:lpstr>Gregorian chant</vt:lpstr>
      <vt:lpstr>Composers</vt:lpstr>
      <vt:lpstr>Compositions monophonic</vt:lpstr>
      <vt:lpstr>Apresentação do PowerPoint</vt:lpstr>
      <vt:lpstr>Apresentação do PowerPoint</vt:lpstr>
      <vt:lpstr>Josquin des préz</vt:lpstr>
      <vt:lpstr>Giovanni da palestrina</vt:lpstr>
      <vt:lpstr>William byrd</vt:lpstr>
      <vt:lpstr>Giovanni gabrielli</vt:lpstr>
      <vt:lpstr>montiverdi</vt:lpstr>
      <vt:lpstr>Baroque</vt:lpstr>
      <vt:lpstr>Bach</vt:lpstr>
      <vt:lpstr>Haendel</vt:lpstr>
      <vt:lpstr>Vivaldi</vt:lpstr>
      <vt:lpstr>Classicism</vt:lpstr>
      <vt:lpstr>Haydn</vt:lpstr>
      <vt:lpstr>Mozart</vt:lpstr>
      <vt:lpstr>beethoven</vt:lpstr>
      <vt:lpstr>Romantism </vt:lpstr>
      <vt:lpstr>Chopin</vt:lpstr>
      <vt:lpstr>Verdi</vt:lpstr>
      <vt:lpstr>Schubert</vt:lpstr>
      <vt:lpstr>Wagner</vt:lpstr>
      <vt:lpstr>Wagner</vt:lpstr>
      <vt:lpstr>Modernism</vt:lpstr>
      <vt:lpstr>Debussy</vt:lpstr>
      <vt:lpstr>ravel</vt:lpstr>
      <vt:lpstr>Schönberg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Romantism</dc:title>
  <dc:creator>Marcus Rodrigues Nogueira de Macedo</dc:creator>
  <cp:lastModifiedBy>Marcus Rodrigues Nogueira de Macedo</cp:lastModifiedBy>
  <cp:revision>87</cp:revision>
  <dcterms:created xsi:type="dcterms:W3CDTF">2018-07-14T07:39:14Z</dcterms:created>
  <dcterms:modified xsi:type="dcterms:W3CDTF">2020-10-20T21:41:36Z</dcterms:modified>
</cp:coreProperties>
</file>