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9AC"/>
    <a:srgbClr val="DF2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533A-9C9E-730E-34AE-57F7F3D7B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B646A-9D4C-2B9A-9404-0350B5192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3BF1-132E-0F70-65E8-FF838981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A303-5278-51C5-34A4-75C1019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A3A3-0979-DCAE-AB61-46EC908C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0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56D1-0EEE-D466-5DD0-86F9198C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4A0B2-273A-9577-1112-4EA1CD22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5E10-9A46-5CE8-AD87-8197673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18C-E4FE-9076-CB1C-0D55F2C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F22A-6413-BCB2-FF65-A87D57D4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222D6-73A1-D301-47CA-CFBE00DA0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ABF49-D31E-20D5-6C37-E5E9E5310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B85D-B193-EB5D-F4AB-4ADD80F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5353-EC2D-5C10-BB21-BE6E3C4A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EAC2-2C73-79DC-23AB-3AC3B31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7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E853-992F-B697-1184-D5CDD88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34A5-3807-37B0-91C9-90B949AB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B563-33A8-2222-F806-D7DB0487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46A9-C2DF-C6D9-F492-7ED71F8E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4359-6144-4BD4-9F38-5AB06645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9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1091-D989-E7E7-9FF7-CEB45070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862B-53AB-6281-183A-A797C31D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7BB3-24E6-F701-3E4B-B19A82BF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2791-655B-2743-9547-9F91B454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C7CA-7C63-3395-FE11-F65928C3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1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602B-DA52-789F-B5AE-090534B9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1BDB-CEE9-7166-F886-EB0CC3C79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1334B-BF63-B037-535E-7AB28F7C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2F5C4-366B-9AC2-2D87-BB8B6D41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9395-D812-6462-1BAF-D6E129C1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B770-A222-59B6-F2CF-8775FE7D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2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CEDE-31D3-276F-5E37-C9ADFF1F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6E1C-1CE1-521F-DAB5-647DF49B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EC9B4-BD04-026B-7124-6F2FF6BB1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D8FC-A12A-1B03-18F6-9654FCA6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1B121-278D-42CB-2ABB-2C5A359EA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C8A73-5E71-72C5-5468-995D172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C8B30-4EC1-345F-371B-695B56FD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E308C-F499-661D-251B-AF26EE2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4B1D-0430-B017-3100-13F369F5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82885-F084-A632-C558-F7B6F68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E065A-2842-5909-40B4-F10C672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9E1B1-B284-2236-AC9B-D8B3016B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5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29553-356E-A399-6487-D7F3D302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AB18D-70FB-3357-E107-9BEEDDD8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64392-1029-957E-A82E-56F746CC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C65C-7F2D-EBCB-EFC0-479781A3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6897-E210-E33E-EB61-03BFD126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D14D-35A8-54E8-1C3C-D1F3ACB9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4B5E-FA80-1902-8680-A56821F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62FA2-94FD-2E05-B8C1-B59B22E9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54A1E-DE13-510B-B643-F5D367B1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72C-800F-B17F-1294-211B854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D50B5-ED1D-513A-C723-1EEE09615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EEAC-048C-50F7-BBA2-07D79A03C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B7470-F09E-7A7F-83C2-7A2B9DCE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D683-6F7B-256C-E651-DFC17E53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45D39-12F3-F04E-6202-FA849754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5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C0101-8BE6-9FCE-6C88-CC18C05A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37E7-93AB-692F-98CE-3FA776C2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E0B3-B9AD-111B-432C-7A67E130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4FED-BE78-46A2-B683-98570435A962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8B58-5044-9C6D-5DAB-B05209023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2B8F-936A-3E53-82C4-A757800E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4CB4-D74F-47AA-9772-EDE24CD34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722BB-10FC-F791-FF37-258C49D7E906}"/>
              </a:ext>
            </a:extLst>
          </p:cNvPr>
          <p:cNvSpPr/>
          <p:nvPr/>
        </p:nvSpPr>
        <p:spPr>
          <a:xfrm>
            <a:off x="3550024" y="716358"/>
            <a:ext cx="5076391" cy="769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en-GB" sz="1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How to increase explainability of deep learning algorithms for drug-drug interaction prediction, to improve reliability and reduce patient risk?</a:t>
            </a:r>
            <a:endParaRPr lang="en-GB" sz="16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A6C71-B38A-1E40-33C6-4FE710C8E57F}"/>
              </a:ext>
            </a:extLst>
          </p:cNvPr>
          <p:cNvSpPr/>
          <p:nvPr/>
        </p:nvSpPr>
        <p:spPr>
          <a:xfrm>
            <a:off x="8775104" y="2918366"/>
            <a:ext cx="3304952" cy="2088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1" u="sng" dirty="0">
              <a:ln w="0"/>
              <a:latin typeface="Gill Sans MT (Body)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What are the current deep learning models used for drug-drug interaction prediction?</a:t>
            </a: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How can deep learning models be made more explainable?</a:t>
            </a: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What are the best methods of measuring accuracy and explainability in deep learning models?</a:t>
            </a: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How can a deep learning model be made more robust to unseen data?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8CE9E-260D-4A8A-8C49-2981C437B7AC}"/>
              </a:ext>
            </a:extLst>
          </p:cNvPr>
          <p:cNvSpPr/>
          <p:nvPr/>
        </p:nvSpPr>
        <p:spPr>
          <a:xfrm>
            <a:off x="-39618" y="-8814"/>
            <a:ext cx="12203886" cy="6500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BBBF3E-F377-D638-E1D2-67CF899D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" y="57756"/>
            <a:ext cx="1731078" cy="516271"/>
          </a:xfrm>
          <a:prstGeom prst="rect">
            <a:avLst/>
          </a:prstGeom>
          <a:noFill/>
          <a:ln w="25400" algn="ctr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C0418-4C15-0311-C83F-6A937052615C}"/>
              </a:ext>
            </a:extLst>
          </p:cNvPr>
          <p:cNvSpPr txBox="1"/>
          <p:nvPr/>
        </p:nvSpPr>
        <p:spPr>
          <a:xfrm>
            <a:off x="9962894" y="181004"/>
            <a:ext cx="214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 MT (Body)"/>
                <a:cs typeface="Times New Roman" panose="02020603050405020304" pitchFamily="18" charset="0"/>
              </a:rPr>
              <a:t>S4203822 Marcus Abraham</a:t>
            </a:r>
          </a:p>
        </p:txBody>
      </p:sp>
      <p:pic>
        <p:nvPicPr>
          <p:cNvPr id="1026" name="Picture 2" descr="XSMILES: interactive visualization for molecules, SMILES and XAI  attribution scores | Journal of Cheminformatics | Full Text">
            <a:extLst>
              <a:ext uri="{FF2B5EF4-FFF2-40B4-BE49-F238E27FC236}">
                <a16:creationId xmlns:a16="http://schemas.microsoft.com/office/drawing/2014/main" id="{A17CAAE2-AFF4-CE42-2959-C2FD2EBA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3" y="5099516"/>
            <a:ext cx="3282086" cy="16496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D04AE7-C9DE-0D5C-B22A-ECC6447FC994}"/>
              </a:ext>
            </a:extLst>
          </p:cNvPr>
          <p:cNvSpPr/>
          <p:nvPr/>
        </p:nvSpPr>
        <p:spPr>
          <a:xfrm>
            <a:off x="2385641" y="182350"/>
            <a:ext cx="7200447" cy="3064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Developing an explainable deep learning model for drug-drug interaction prediction</a:t>
            </a:r>
            <a:endParaRPr lang="en-GB" sz="1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1B055-19AB-9738-4773-0007CBFD822A}"/>
              </a:ext>
            </a:extLst>
          </p:cNvPr>
          <p:cNvSpPr/>
          <p:nvPr/>
        </p:nvSpPr>
        <p:spPr>
          <a:xfrm>
            <a:off x="80162" y="5918045"/>
            <a:ext cx="3357289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GB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Substructures related to adverse reactions within drugs will be identified with a heatmap, using techniques such as XSMILES (Heberle et al., 2023, p. 3).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A4AAB-3D2A-4FF2-7B60-D1067B8F0805}"/>
              </a:ext>
            </a:extLst>
          </p:cNvPr>
          <p:cNvSpPr/>
          <p:nvPr/>
        </p:nvSpPr>
        <p:spPr>
          <a:xfrm>
            <a:off x="80163" y="4312715"/>
            <a:ext cx="3357288" cy="147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1" u="sng" cap="none" spc="0" dirty="0">
              <a:ln w="0"/>
              <a:latin typeface="Gill Sans MT (Body)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The aim is to develop an accurate deep learning model for drug-drug interaction prediction while emphasizing explainability in the results. This entails leveraging both the predictive power of deep learning algorithms and explainable AI methods to enhance the models explain-ability.</a:t>
            </a:r>
            <a:endParaRPr lang="en-GB" sz="16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7A759-AD99-2F61-4939-B8F7E41F5AA7}"/>
              </a:ext>
            </a:extLst>
          </p:cNvPr>
          <p:cNvSpPr/>
          <p:nvPr/>
        </p:nvSpPr>
        <p:spPr>
          <a:xfrm>
            <a:off x="80165" y="716358"/>
            <a:ext cx="3357289" cy="1748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en-GB" sz="1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This research endeavours to address the challenge of enhancing the interpretability of deep learning algorithms in the field of drug-drug interaction prediction, to increase trust in models, and enable wider adoption by healthcare practitioners. This will reduce risk to human life, and costs for pharmaceutical companies performing clinical trials.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0A5EA-8D6D-E067-5895-FE2DC0CEA142}"/>
              </a:ext>
            </a:extLst>
          </p:cNvPr>
          <p:cNvSpPr/>
          <p:nvPr/>
        </p:nvSpPr>
        <p:spPr>
          <a:xfrm>
            <a:off x="8754548" y="716358"/>
            <a:ext cx="3357289" cy="2087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1" u="sng" dirty="0">
              <a:ln w="0"/>
              <a:latin typeface="Gill Sans MT (Body)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AutoNum type="arabicParenR"/>
            </a:pPr>
            <a:r>
              <a:rPr lang="en-GB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To investigate current deep learning approaches for drug-drug interaction prediction.</a:t>
            </a:r>
            <a:endParaRPr lang="en-GB" sz="1200" dirty="0"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AutoNum type="arabicParenR"/>
            </a:pPr>
            <a:r>
              <a:rPr lang="en-GB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To develop a new explainable machine learning model for drug side effect prediction.</a:t>
            </a:r>
          </a:p>
          <a:p>
            <a:pPr marL="342900" lvl="0" indent="-342900" algn="just">
              <a:lnSpc>
                <a:spcPct val="106000"/>
              </a:lnSpc>
              <a:buAutoNum type="arabicParenR"/>
            </a:pPr>
            <a:r>
              <a:rPr lang="en-GB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To evaluate the developed model, measuring its accuracy and explainability.</a:t>
            </a:r>
          </a:p>
          <a:p>
            <a:pPr marL="342900" lvl="0" indent="-342900" algn="just">
              <a:lnSpc>
                <a:spcPct val="106000"/>
              </a:lnSpc>
              <a:buAutoNum type="arabicParenR"/>
            </a:pPr>
            <a:r>
              <a:rPr lang="en-US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To validate the developed model on unseen data.</a:t>
            </a:r>
            <a:endParaRPr lang="en-GB" sz="1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27B61-E2C1-6CA1-9AF3-AAAD05094B85}"/>
              </a:ext>
            </a:extLst>
          </p:cNvPr>
          <p:cNvSpPr/>
          <p:nvPr/>
        </p:nvSpPr>
        <p:spPr>
          <a:xfrm>
            <a:off x="8775104" y="5099516"/>
            <a:ext cx="3304952" cy="1665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1" u="sng" dirty="0">
              <a:ln w="0"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Through these components, the research aims to contribute to the advancement of drug-drug side effect prediction by creating a model that combines deep learning predictive capabilities with a high degree of explainability. </a:t>
            </a:r>
            <a:r>
              <a:rPr lang="en-GB" sz="1200" dirty="0"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This will be done by presenting a heatmap of chemical substructures relating to ADR’s in a usable GUI.</a:t>
            </a:r>
            <a:endParaRPr lang="en-GB" sz="1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8489B6C-ACA3-9241-AC1E-F80701EB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66361"/>
              </p:ext>
            </p:extLst>
          </p:nvPr>
        </p:nvGraphicFramePr>
        <p:xfrm>
          <a:off x="3547527" y="1477188"/>
          <a:ext cx="5076392" cy="354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196">
                  <a:extLst>
                    <a:ext uri="{9D8B030D-6E8A-4147-A177-3AD203B41FA5}">
                      <a16:colId xmlns:a16="http://schemas.microsoft.com/office/drawing/2014/main" val="4207712205"/>
                    </a:ext>
                  </a:extLst>
                </a:gridCol>
                <a:gridCol w="2538196">
                  <a:extLst>
                    <a:ext uri="{9D8B030D-6E8A-4147-A177-3AD203B41FA5}">
                      <a16:colId xmlns:a16="http://schemas.microsoft.com/office/drawing/2014/main" val="1338399800"/>
                    </a:ext>
                  </a:extLst>
                </a:gridCol>
              </a:tblGrid>
              <a:tr h="312256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ill Sans MT (Body)"/>
                        </a:rPr>
                        <a:t>Related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Gill Sans MT (Body)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67715"/>
                  </a:ext>
                </a:extLst>
              </a:tr>
              <a:tr h="687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u="none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Factors affecting the development of adverse drug reactions (Review article)</a:t>
                      </a:r>
                      <a:r>
                        <a:rPr lang="en-GB" sz="1100" u="none" strike="noStrike" kern="100" dirty="0">
                          <a:solidFill>
                            <a:srgbClr val="0563C1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00" u="none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(Alomar, 2013)</a:t>
                      </a:r>
                      <a:endParaRPr lang="en-GB" sz="1100" u="none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Gives an overview of what adverse drug reactions are, and what factors cause them. This first introduces drug interactions.</a:t>
                      </a:r>
                      <a:endParaRPr lang="en-GB" sz="1100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28153"/>
                  </a:ext>
                </a:extLst>
              </a:tr>
              <a:tr h="7658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u="none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XSMILES: interactive visualization for molecules, SMILES and XAI attribution scores </a:t>
                      </a:r>
                      <a:r>
                        <a:rPr lang="en-GB" sz="1100" u="none" kern="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(Heberle </a:t>
                      </a:r>
                      <a:r>
                        <a:rPr lang="en-GB" sz="1100" i="1" u="none" kern="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 al.</a:t>
                      </a:r>
                      <a:r>
                        <a:rPr lang="en-GB" sz="1100" u="none" kern="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2023)</a:t>
                      </a:r>
                      <a:endParaRPr lang="en-GB" sz="1100" u="none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Proposes XSMILES, an interactive visualization technique, to explore substructure importance for property prediction.</a:t>
                      </a:r>
                      <a:endParaRPr lang="en-GB" sz="1100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09094"/>
                  </a:ext>
                </a:extLst>
              </a:tr>
              <a:tr h="8206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u="none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 of artificial intelligence and machine learning in early detection of adverse drug reactions (ADRs) and drug-induced toxicity</a:t>
                      </a:r>
                      <a:r>
                        <a:rPr lang="en-GB" sz="1100" u="none" strike="noStrike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00" u="none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(Yang and Kar, 2023)</a:t>
                      </a:r>
                      <a:endParaRPr lang="en-GB" sz="1100" u="none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kern="100" dirty="0"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Provides a recent review of the current methods for ADR prediction. A lack of interpretability/explainability in deep learning methods is highlighted. </a:t>
                      </a:r>
                      <a:endParaRPr lang="en-GB" sz="1100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07579"/>
                  </a:ext>
                </a:extLst>
              </a:tr>
              <a:tr h="8206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u="none" kern="10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DDI-GCN: Drug-drug interaction prediction via explainable graph convolutional networks (Zhong et al., 2023)</a:t>
                      </a:r>
                      <a:endParaRPr lang="en-GB" sz="1100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solidFill>
                            <a:srgbClr val="000000"/>
                          </a:solidFill>
                          <a:effectLst/>
                          <a:latin typeface="Gill Sans M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Suggests a Graph Convolutional Neural Network approach to DDI, with visualisation for substructure importance, all presented in a GUI.</a:t>
                      </a:r>
                      <a:endParaRPr lang="en-GB" sz="1100" kern="100" dirty="0">
                        <a:effectLst/>
                        <a:latin typeface="Gill Sans M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9697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5281CCD-CB27-48C2-65E6-6E1E467F5791}"/>
              </a:ext>
            </a:extLst>
          </p:cNvPr>
          <p:cNvSpPr txBox="1"/>
          <p:nvPr/>
        </p:nvSpPr>
        <p:spPr>
          <a:xfrm>
            <a:off x="3588636" y="5102490"/>
            <a:ext cx="126598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Gill Sans MT (Body)"/>
              </a:rPr>
              <a:t>XSMILES</a:t>
            </a:r>
          </a:p>
          <a:p>
            <a:pPr algn="ctr"/>
            <a:r>
              <a:rPr lang="en-GB" sz="1200" b="1" dirty="0">
                <a:latin typeface="Gill Sans MT (Body)"/>
              </a:rPr>
              <a:t>Visualisation</a:t>
            </a:r>
            <a:endParaRPr lang="en-GB" sz="1200" b="1" dirty="0">
              <a:solidFill>
                <a:schemeClr val="tx1"/>
              </a:solidFill>
              <a:latin typeface="Gill Sans MT (Body)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0702821-154F-3423-20EB-8F068E400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8"/>
          <a:stretch/>
        </p:blipFill>
        <p:spPr>
          <a:xfrm>
            <a:off x="80163" y="2540272"/>
            <a:ext cx="3357288" cy="1645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20BC5-D9BD-2869-827C-0761ED791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638" y="5380811"/>
            <a:ext cx="1379937" cy="13682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5ACE79-5539-C317-251A-7C3792AF38CC}"/>
              </a:ext>
            </a:extLst>
          </p:cNvPr>
          <p:cNvSpPr/>
          <p:nvPr/>
        </p:nvSpPr>
        <p:spPr>
          <a:xfrm>
            <a:off x="7090372" y="5099516"/>
            <a:ext cx="1403203" cy="216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Gill Sans MT (Body)"/>
              </a:rPr>
              <a:t>References</a:t>
            </a:r>
            <a:endParaRPr lang="en-GB" dirty="0">
              <a:latin typeface="Gill Sans MT (Body)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FC7FF6-63F0-4DA8-3473-0F6901F0262F}"/>
              </a:ext>
            </a:extLst>
          </p:cNvPr>
          <p:cNvSpPr/>
          <p:nvPr/>
        </p:nvSpPr>
        <p:spPr>
          <a:xfrm>
            <a:off x="1403401" y="4344883"/>
            <a:ext cx="710817" cy="231423"/>
          </a:xfrm>
          <a:prstGeom prst="roundRect">
            <a:avLst>
              <a:gd name="adj" fmla="val 26350"/>
            </a:avLst>
          </a:prstGeom>
          <a:solidFill>
            <a:srgbClr val="E969A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Gill Sans MT (Body)"/>
              </a:rPr>
              <a:t>Aim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068ADC-88CD-6E94-F395-A1621FF1BD5F}"/>
              </a:ext>
            </a:extLst>
          </p:cNvPr>
          <p:cNvSpPr/>
          <p:nvPr/>
        </p:nvSpPr>
        <p:spPr>
          <a:xfrm>
            <a:off x="5191066" y="768382"/>
            <a:ext cx="1641043" cy="2365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 (Body)"/>
              </a:rPr>
              <a:t>Problem Statement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14AB2A-12DE-C623-7CBB-2F71EA3301F2}"/>
              </a:ext>
            </a:extLst>
          </p:cNvPr>
          <p:cNvSpPr/>
          <p:nvPr/>
        </p:nvSpPr>
        <p:spPr>
          <a:xfrm>
            <a:off x="1083673" y="765191"/>
            <a:ext cx="1367054" cy="286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Gill Sans MT (Body)"/>
              </a:rPr>
              <a:t>Overview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65EBA7-97A9-6456-711E-1B28F07DFECF}"/>
              </a:ext>
            </a:extLst>
          </p:cNvPr>
          <p:cNvSpPr/>
          <p:nvPr/>
        </p:nvSpPr>
        <p:spPr>
          <a:xfrm>
            <a:off x="9627237" y="5143861"/>
            <a:ext cx="1715586" cy="2137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Gill Sans MT (Body)"/>
              </a:rPr>
              <a:t>Summary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0F823F-2B74-4388-DB3B-B2BA94419F89}"/>
              </a:ext>
            </a:extLst>
          </p:cNvPr>
          <p:cNvSpPr/>
          <p:nvPr/>
        </p:nvSpPr>
        <p:spPr>
          <a:xfrm>
            <a:off x="9586088" y="2956746"/>
            <a:ext cx="1715586" cy="2167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Gill Sans MT (Body)"/>
              </a:rPr>
              <a:t>Questions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8DBBB2-2CD5-6EC4-9C50-66F221FE56C6}"/>
              </a:ext>
            </a:extLst>
          </p:cNvPr>
          <p:cNvSpPr/>
          <p:nvPr/>
        </p:nvSpPr>
        <p:spPr>
          <a:xfrm>
            <a:off x="9586088" y="765191"/>
            <a:ext cx="1715586" cy="212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Gill Sans MT (Body)"/>
              </a:rPr>
              <a:t>Objectives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B75EF6-38D9-6412-94AB-231CA8674142}"/>
              </a:ext>
            </a:extLst>
          </p:cNvPr>
          <p:cNvSpPr/>
          <p:nvPr/>
        </p:nvSpPr>
        <p:spPr>
          <a:xfrm>
            <a:off x="878542" y="2583746"/>
            <a:ext cx="1945340" cy="3346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Gill Sans MT (Body)"/>
              </a:rPr>
              <a:t>Drug-Drug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915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 (Body)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Abraham</dc:creator>
  <cp:lastModifiedBy>Marcus Abraham</cp:lastModifiedBy>
  <cp:revision>86</cp:revision>
  <dcterms:created xsi:type="dcterms:W3CDTF">2023-12-29T00:29:58Z</dcterms:created>
  <dcterms:modified xsi:type="dcterms:W3CDTF">2024-01-03T15:17:49Z</dcterms:modified>
</cp:coreProperties>
</file>