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embeddedFontLst>
    <p:embeddedFont>
      <p:font typeface="Consolas" panose="020B0609020204030204" pitchFamily="49" charset="0"/>
      <p:regular r:id="rId33"/>
      <p:bold r:id="rId34"/>
      <p:italic r:id="rId35"/>
      <p:boldItalic r:id="rId36"/>
    </p:embeddedFont>
    <p:embeddedFont>
      <p:font typeface="Old Standard TT" panose="020B0604020202020204" charset="0"/>
      <p:regular r:id="rId37"/>
      <p:bold r:id="rId38"/>
      <p: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2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267602579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267602579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67602579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267602579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26760257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267602579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6760257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26760257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67602579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267602579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6760257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6760257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267602579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267602579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67602579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267602579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267602579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267602579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267602579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267602579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e24dcb8b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e24dcb8b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267602579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267602579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267602579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267602579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267602579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267602579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267602579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267602579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267602579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267602579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e40550c1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e40550c1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267602579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267602579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267602579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267602579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267602579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267602579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e40550c1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e40550c1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e24dcb8b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e24dcb8b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5bdaa679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5bdaa679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26760257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26760257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2676025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2676025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6760257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26760257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581e61d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2581e61d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6760257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26760257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267602579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267602579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33"/>
            <a:ext cx="12192000" cy="228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1" name="Google Shape;11;p2"/>
          <p:cNvCxnSpPr/>
          <p:nvPr/>
        </p:nvCxnSpPr>
        <p:spPr>
          <a:xfrm>
            <a:off x="855912" y="4796667"/>
            <a:ext cx="520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3600" y="2524400"/>
            <a:ext cx="108248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683600" y="5120852"/>
            <a:ext cx="10824800" cy="10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386200"/>
            <a:ext cx="11360800" cy="28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415600" y="4304567"/>
            <a:ext cx="113608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ctr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55600" algn="ctr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855912" y="4796667"/>
            <a:ext cx="5204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683600" y="2524400"/>
            <a:ext cx="108248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00" y="1562133"/>
            <a:ext cx="113608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1pPr>
            <a:lvl2pPr marL="914400" lvl="1" indent="-368300" rtl="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55600" rtl="0"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15600" y="1562233"/>
            <a:ext cx="53332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6443200" y="1562233"/>
            <a:ext cx="53332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720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6000" y="-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41" name="Google Shape;41;p9"/>
          <p:cNvCxnSpPr/>
          <p:nvPr/>
        </p:nvCxnSpPr>
        <p:spPr>
          <a:xfrm>
            <a:off x="6706233" y="5994000"/>
            <a:ext cx="915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354000" y="1843133"/>
            <a:ext cx="5393600" cy="17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6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55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62133"/>
            <a:ext cx="11360800" cy="45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ld Standard TT"/>
              <a:buChar char="●"/>
              <a:defRPr sz="2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55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ld Standard TT"/>
              <a:buChar char="○"/>
              <a:defRPr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■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Segurança</a:t>
            </a:r>
          </a:p>
          <a:p>
            <a:r>
              <a:rPr lang="pt-BR"/>
              <a:t>Autenticação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Prof. Victor Farias</a:t>
            </a:r>
          </a:p>
          <a:p>
            <a:endParaRPr lang="pt-BR"/>
          </a:p>
        </p:txBody>
      </p:sp>
      <p:sp>
        <p:nvSpPr>
          <p:cNvPr id="60" name="Google Shape;60;p13"/>
          <p:cNvSpPr txBox="1"/>
          <p:nvPr/>
        </p:nvSpPr>
        <p:spPr>
          <a:xfrm>
            <a:off x="8716100" y="5222625"/>
            <a:ext cx="5064300" cy="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16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V 1.3</a:t>
            </a:r>
            <a:endParaRPr dirty="0">
              <a:solidFill>
                <a:srgbClr val="D9D9D9"/>
              </a:solidFill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1" y="152400"/>
            <a:ext cx="1512441" cy="20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3900" y="350875"/>
            <a:ext cx="3011400" cy="150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Hash</a:t>
            </a:r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Propriedade importante das funções </a:t>
            </a:r>
            <a:r>
              <a:rPr lang="pt-BR" b="1"/>
              <a:t>hash</a:t>
            </a:r>
            <a:endParaRPr b="1"/>
          </a:p>
          <a:p>
            <a:pPr lvl="1">
              <a:spcBef>
                <a:spcPts val="0"/>
              </a:spcBef>
            </a:pPr>
            <a:r>
              <a:rPr lang="pt-BR"/>
              <a:t>A partir da assinatura, não é possível obter o dado original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Ao produzir a assinatura, se perde informação</a:t>
            </a:r>
            <a:endParaRPr/>
          </a:p>
          <a:p>
            <a:r>
              <a:rPr lang="pt-BR"/>
              <a:t>Assim, não guardaremos a senha em banco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Guardamos apenas a assinatura hash da senha</a:t>
            </a:r>
            <a:endParaRPr/>
          </a:p>
          <a:p>
            <a:r>
              <a:rPr lang="pt-BR"/>
              <a:t>Desse modo, mesmo que um invasor tenha posse das assinaturas hash, não é possível obter a senha original</a:t>
            </a:r>
            <a:endParaRPr>
              <a:solidFill>
                <a:srgbClr val="FF0000"/>
              </a:solidFill>
            </a:endParaRPr>
          </a:p>
          <a:p>
            <a:r>
              <a:rPr lang="pt-BR">
                <a:solidFill>
                  <a:srgbClr val="FF0000"/>
                </a:solidFill>
              </a:rPr>
              <a:t>Importante:</a:t>
            </a:r>
            <a:r>
              <a:rPr lang="pt-BR"/>
              <a:t> Não usar </a:t>
            </a:r>
            <a:r>
              <a:rPr lang="pt-BR" b="1"/>
              <a:t>MD5</a:t>
            </a:r>
            <a:r>
              <a:rPr lang="pt-BR"/>
              <a:t> e </a:t>
            </a:r>
            <a:r>
              <a:rPr lang="pt-BR" b="1"/>
              <a:t>SHA-1</a:t>
            </a:r>
            <a:endParaRPr b="1"/>
          </a:p>
          <a:p>
            <a:pPr lvl="1">
              <a:spcBef>
                <a:spcPts val="0"/>
              </a:spcBef>
            </a:pPr>
            <a:r>
              <a:rPr lang="pt-BR"/>
              <a:t>Eles já foram quebrados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Já é possível obter as senhas a partir da assinatura hash</a:t>
            </a:r>
            <a:endParaRPr/>
          </a:p>
          <a:p>
            <a:pPr marL="0" indent="0">
              <a:spcBef>
                <a:spcPts val="1600"/>
              </a:spcBef>
              <a:buNone/>
            </a:pP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Fluxo - Backend</a:t>
            </a:r>
            <a:endParaRPr/>
          </a:p>
        </p:txBody>
      </p:sp>
      <p:pic>
        <p:nvPicPr>
          <p:cNvPr id="122" name="Google Shape;122;p23" descr="[Testing a password against a hash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3500" y="1343875"/>
            <a:ext cx="6985000" cy="467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3"/>
          <p:cNvSpPr txBox="1"/>
          <p:nvPr/>
        </p:nvSpPr>
        <p:spPr>
          <a:xfrm>
            <a:off x="3598025" y="5755175"/>
            <a:ext cx="8454000" cy="11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/>
              <a:t>http://www.unixwiz.net/techtips/iguide-crypto-hashes.html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BCrypt no Node</a:t>
            </a:r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Usaremos o </a:t>
            </a:r>
            <a:r>
              <a:rPr lang="pt-BR" b="1" dirty="0" err="1"/>
              <a:t>BCrypt</a:t>
            </a:r>
            <a:r>
              <a:rPr lang="pt-BR" b="1" dirty="0"/>
              <a:t> </a:t>
            </a:r>
            <a:r>
              <a:rPr lang="pt-BR" dirty="0"/>
              <a:t>para </a:t>
            </a:r>
            <a:r>
              <a:rPr lang="pt-BR" dirty="0" err="1"/>
              <a:t>hashear</a:t>
            </a:r>
            <a:r>
              <a:rPr lang="pt-BR" dirty="0"/>
              <a:t> nossas senhas</a:t>
            </a:r>
            <a:endParaRPr dirty="0"/>
          </a:p>
          <a:p>
            <a:r>
              <a:rPr lang="pt-BR" dirty="0"/>
              <a:t>Instalação:</a:t>
            </a:r>
            <a:endParaRPr dirty="0"/>
          </a:p>
          <a:p>
            <a:pPr marL="0" indent="0" algn="ctr">
              <a:spcBef>
                <a:spcPts val="1600"/>
              </a:spcBef>
              <a:buNone/>
            </a:pPr>
            <a:endParaRPr b="1" dirty="0"/>
          </a:p>
          <a:p>
            <a:pPr marL="0" indent="0" algn="ctr">
              <a:spcBef>
                <a:spcPts val="1600"/>
              </a:spcBef>
              <a:buNone/>
            </a:pPr>
            <a:r>
              <a:rPr lang="pt-BR" b="1" dirty="0" err="1"/>
              <a:t>npm</a:t>
            </a:r>
            <a:r>
              <a:rPr lang="pt-BR" b="1" dirty="0"/>
              <a:t> </a:t>
            </a:r>
            <a:r>
              <a:rPr lang="pt-BR" b="1" dirty="0" err="1"/>
              <a:t>install</a:t>
            </a:r>
            <a:r>
              <a:rPr lang="pt-BR" b="1" dirty="0"/>
              <a:t> --</a:t>
            </a:r>
            <a:r>
              <a:rPr lang="pt-BR" b="1" dirty="0" err="1"/>
              <a:t>save</a:t>
            </a:r>
            <a:r>
              <a:rPr lang="pt-BR" b="1" dirty="0"/>
              <a:t> </a:t>
            </a:r>
            <a:r>
              <a:rPr lang="pt-BR" b="1" dirty="0" err="1"/>
              <a:t>bcrypt</a:t>
            </a:r>
            <a:endParaRPr b="1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Como usar</a:t>
            </a:r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Para criar hash 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Função </a:t>
            </a:r>
            <a:r>
              <a:rPr lang="pt-BR" b="1"/>
              <a:t>bcrypt.hashSync</a:t>
            </a:r>
            <a:r>
              <a:rPr lang="pt-BR"/>
              <a:t>(data, salt) </a:t>
            </a:r>
            <a:endParaRPr/>
          </a:p>
          <a:p>
            <a:pPr lvl="1">
              <a:spcBef>
                <a:spcPts val="0"/>
              </a:spcBef>
            </a:pPr>
            <a:r>
              <a:rPr lang="pt-BR" b="1"/>
              <a:t>data </a:t>
            </a:r>
            <a:r>
              <a:rPr lang="pt-BR"/>
              <a:t>é o dado a ser hasheado </a:t>
            </a:r>
            <a:endParaRPr/>
          </a:p>
          <a:p>
            <a:pPr lvl="1">
              <a:spcBef>
                <a:spcPts val="0"/>
              </a:spcBef>
            </a:pPr>
            <a:r>
              <a:rPr lang="pt-BR" b="1"/>
              <a:t>salt</a:t>
            </a:r>
            <a:r>
              <a:rPr lang="pt-BR"/>
              <a:t> representa um inteiro usado para criar uma string que será concatenada com o dado (valor 10, por exemplo)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Retorna Hash</a:t>
            </a:r>
            <a:endParaRPr/>
          </a:p>
          <a:p>
            <a:r>
              <a:rPr lang="pt-BR"/>
              <a:t>Para comparar dois hashes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Função </a:t>
            </a:r>
            <a:r>
              <a:rPr lang="pt-BR" b="1"/>
              <a:t>bcrypt.compareSync</a:t>
            </a:r>
            <a:r>
              <a:rPr lang="pt-BR"/>
              <a:t>(hash1, hash2)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Retorna </a:t>
            </a:r>
            <a:r>
              <a:rPr lang="pt-BR" b="1"/>
              <a:t>true</a:t>
            </a:r>
            <a:r>
              <a:rPr lang="pt-BR"/>
              <a:t> caso sejam iguais ou </a:t>
            </a:r>
            <a:r>
              <a:rPr lang="pt-BR" b="1"/>
              <a:t>false,</a:t>
            </a:r>
            <a:r>
              <a:rPr lang="pt-BR"/>
              <a:t> caso contrário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Refatorando Schema de Aluno</a:t>
            </a:r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35000"/>
              </a:lnSpc>
              <a:buNone/>
            </a:pPr>
            <a:endParaRPr sz="1500" dirty="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endParaRPr sz="1500" dirty="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app/models.aluno.js</a:t>
            </a:r>
            <a:endParaRPr sz="1500" dirty="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senha</a:t>
            </a:r>
            <a:r>
              <a:rPr lang="pt-BR" sz="1500" dirty="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500" dirty="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C184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required</a:t>
            </a:r>
            <a:r>
              <a:rPr lang="pt-BR" sz="1500" dirty="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1500" dirty="0">
              <a:solidFill>
                <a:srgbClr val="986801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Inserindo Usuário com Senha no Banco</a:t>
            </a:r>
            <a:endParaRPr/>
          </a:p>
        </p:txBody>
      </p:sp>
      <p:sp>
        <p:nvSpPr>
          <p:cNvPr id="147" name="Google Shape;147;p2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35000"/>
              </a:lnSpc>
              <a:buNone/>
            </a:pPr>
            <a:r>
              <a:rPr lang="pt-BR" sz="15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app/</a:t>
            </a:r>
            <a:r>
              <a:rPr lang="pt-BR" sz="1500" dirty="0" err="1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controllers</a:t>
            </a:r>
            <a:r>
              <a:rPr lang="pt-BR" sz="15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/alunos.js</a:t>
            </a:r>
            <a:endParaRPr sz="1500" dirty="0">
              <a:solidFill>
                <a:srgbClr val="0184BC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63500" indent="0">
              <a:buNone/>
            </a:pPr>
            <a:r>
              <a:rPr lang="en-US" sz="1600" b="0" dirty="0" err="1">
                <a:solidFill>
                  <a:srgbClr val="59F2F7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sz="1600" b="0" dirty="0" err="1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59F2F7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en-US" sz="1600" b="0" dirty="0" err="1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B3FB"/>
                </a:solidFill>
                <a:effectLst/>
                <a:latin typeface="Consolas" panose="020B0609020204030204" pitchFamily="49" charset="0"/>
              </a:rPr>
              <a:t>adicionarAluno</a:t>
            </a: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9F2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49FF4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(req,</a:t>
            </a: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res){</a:t>
            </a:r>
            <a:endParaRPr lang="en-US" sz="16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63500" indent="0">
              <a:buNone/>
            </a:pP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D49FF4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aluno</a:t>
            </a: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9F2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49FF4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Aluno</a:t>
            </a:r>
            <a:r>
              <a:rPr lang="en-US" sz="1600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({</a:t>
            </a:r>
            <a:endParaRPr lang="en-US" sz="16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63500" indent="0">
              <a:buNone/>
            </a:pP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en-US" sz="1600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E56674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600" b="0" dirty="0" err="1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E56674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600" b="0" dirty="0" err="1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E56674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en-US" sz="1600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63500" indent="0">
              <a:buNone/>
            </a:pP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matricula</a:t>
            </a:r>
            <a:r>
              <a:rPr lang="en-US" sz="1600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E56674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600" b="0" dirty="0" err="1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E56674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600" b="0" dirty="0" err="1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E56674"/>
                </a:solidFill>
                <a:effectLst/>
                <a:latin typeface="Consolas" panose="020B0609020204030204" pitchFamily="49" charset="0"/>
              </a:rPr>
              <a:t>matricula</a:t>
            </a:r>
            <a:r>
              <a:rPr lang="en-US" sz="1600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63500" indent="0">
              <a:buNone/>
            </a:pP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senha</a:t>
            </a:r>
            <a:r>
              <a:rPr lang="en-US" sz="1600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E56674"/>
                </a:solidFill>
                <a:effectLst/>
                <a:latin typeface="Consolas" panose="020B0609020204030204" pitchFamily="49" charset="0"/>
              </a:rPr>
              <a:t>bcrypt</a:t>
            </a:r>
            <a:r>
              <a:rPr lang="en-US" sz="1600" b="0" dirty="0" err="1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B3FB"/>
                </a:solidFill>
                <a:effectLst/>
                <a:latin typeface="Consolas" panose="020B0609020204030204" pitchFamily="49" charset="0"/>
              </a:rPr>
              <a:t>hashSync</a:t>
            </a: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E56674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600" b="0" dirty="0" err="1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E56674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600" b="0" dirty="0" err="1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E56674"/>
                </a:solidFill>
                <a:effectLst/>
                <a:latin typeface="Consolas" panose="020B0609020204030204" pitchFamily="49" charset="0"/>
              </a:rPr>
              <a:t>senha</a:t>
            </a:r>
            <a:r>
              <a:rPr lang="en-US" sz="1600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E9B684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63500" indent="0">
              <a:buNone/>
            </a:pP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});</a:t>
            </a:r>
            <a:endParaRPr lang="en-US" sz="16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63500" indent="0">
              <a:buNone/>
            </a:pP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D49FF4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9F2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E56674"/>
                </a:solidFill>
                <a:effectLst/>
                <a:latin typeface="Consolas" panose="020B0609020204030204" pitchFamily="49" charset="0"/>
              </a:rPr>
              <a:t>Aluno</a:t>
            </a:r>
            <a:r>
              <a:rPr lang="en-US" sz="1600" b="0" dirty="0" err="1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B3FB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1600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aluno</a:t>
            </a:r>
            <a:r>
              <a:rPr lang="en-US" sz="1600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63500" indent="0">
              <a:buNone/>
            </a:pP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E56674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600" b="0" dirty="0" err="1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B3FB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600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6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63500" indent="0">
              <a:buNone/>
            </a:pP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D49FF4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aluno</a:t>
            </a:r>
            <a:r>
              <a:rPr lang="en-US" sz="1600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63500" indent="0">
              <a:buNone/>
            </a:pP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 err="1">
                <a:solidFill>
                  <a:srgbClr val="E56674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600" b="0" dirty="0" err="1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B3FB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600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9B684"/>
                </a:solidFill>
                <a:effectLst/>
                <a:latin typeface="Consolas" panose="020B0609020204030204" pitchFamily="49" charset="0"/>
              </a:rPr>
              <a:t>201</a:t>
            </a:r>
            <a:r>
              <a:rPr lang="en-US" sz="1600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600" b="0" dirty="0">
                <a:solidFill>
                  <a:srgbClr val="74B3FB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600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sz="16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en-US" sz="1600" b="0" dirty="0" err="1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 err="1">
                <a:solidFill>
                  <a:srgbClr val="E56674"/>
                </a:solidFill>
                <a:effectLst/>
                <a:latin typeface="Consolas" panose="020B0609020204030204" pitchFamily="49" charset="0"/>
              </a:rPr>
              <a:t>aluno</a:t>
            </a:r>
            <a:r>
              <a:rPr lang="en-US" sz="1600" b="0" dirty="0" err="1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E56674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en-US" sz="1600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matricula</a:t>
            </a:r>
            <a:r>
              <a:rPr lang="en-US" sz="1600" b="0" dirty="0" err="1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 err="1">
                <a:solidFill>
                  <a:srgbClr val="E56674"/>
                </a:solidFill>
                <a:effectLst/>
                <a:latin typeface="Consolas" panose="020B0609020204030204" pitchFamily="49" charset="0"/>
              </a:rPr>
              <a:t>aluno</a:t>
            </a:r>
            <a:r>
              <a:rPr lang="en-US" sz="1600" b="0" dirty="0" err="1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E56674"/>
                </a:solidFill>
                <a:effectLst/>
                <a:latin typeface="Consolas" panose="020B0609020204030204" pitchFamily="49" charset="0"/>
              </a:rPr>
              <a:t>matricula</a:t>
            </a:r>
            <a:r>
              <a:rPr lang="en-US" sz="1600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});</a:t>
            </a:r>
            <a:endParaRPr lang="en-US" sz="16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63500" indent="0">
              <a:buNone/>
            </a:pP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},</a:t>
            </a:r>
            <a:endParaRPr lang="en-US" sz="16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63500" indent="0">
              <a:buNone/>
            </a:pP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D49FF4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erro</a:t>
            </a:r>
            <a:r>
              <a:rPr lang="en-US" sz="1600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sz="16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63500" indent="0">
              <a:buNone/>
            </a:pP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 err="1">
                <a:solidFill>
                  <a:srgbClr val="E56674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600" b="0" dirty="0" err="1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B3FB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600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9B684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sz="1600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600" b="0" dirty="0">
                <a:solidFill>
                  <a:srgbClr val="74B3FB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600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erro</a:t>
            </a:r>
            <a:r>
              <a:rPr lang="en-US" sz="1600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63500" indent="0">
              <a:buNone/>
            </a:pP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63500" indent="0">
              <a:buNone/>
            </a:pP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63500" indent="0">
              <a:buNone/>
            </a:pP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sz="16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Aft>
                <a:spcPts val="1600"/>
              </a:spcAft>
              <a:buNone/>
            </a:pPr>
            <a:endParaRPr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82C5829-A89B-4B91-9ED4-75D347957227}"/>
              </a:ext>
            </a:extLst>
          </p:cNvPr>
          <p:cNvCxnSpPr/>
          <p:nvPr/>
        </p:nvCxnSpPr>
        <p:spPr>
          <a:xfrm flipH="1">
            <a:off x="8138160" y="3529584"/>
            <a:ext cx="475488" cy="740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67DADEB-C6C6-4133-9D58-3E0C9E4509CD}"/>
              </a:ext>
            </a:extLst>
          </p:cNvPr>
          <p:cNvSpPr txBox="1"/>
          <p:nvPr/>
        </p:nvSpPr>
        <p:spPr>
          <a:xfrm>
            <a:off x="8796529" y="2880360"/>
            <a:ext cx="3209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Tomar cuidado para não enviar senha de volta.</a:t>
            </a:r>
          </a:p>
          <a:p>
            <a:r>
              <a:rPr lang="pt-BR" dirty="0"/>
              <a:t>- Modificar também os outros arquivos.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Rota - Adicionando Verificação de Credenciais </a:t>
            </a:r>
            <a:endParaRPr/>
          </a:p>
        </p:txBody>
      </p:sp>
      <p:sp>
        <p:nvSpPr>
          <p:cNvPr id="153" name="Google Shape;153;p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35000"/>
              </a:lnSpc>
              <a:buNone/>
            </a:pPr>
            <a:r>
              <a:rPr lang="pt-BR" sz="15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app/</a:t>
            </a:r>
            <a:r>
              <a:rPr lang="pt-BR" sz="1500" dirty="0" err="1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route</a:t>
            </a:r>
            <a:r>
              <a:rPr lang="pt-BR" sz="15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/alunos.js</a:t>
            </a:r>
            <a:endParaRPr sz="1500" dirty="0">
              <a:solidFill>
                <a:srgbClr val="A626A4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controller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'../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controllers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/alunos.js'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pt-BR" sz="1500" dirty="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auth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'../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controllers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/auth.js'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exports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(app){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post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'/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api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/alunos/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signin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auth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logar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.</a:t>
            </a:r>
            <a:r>
              <a:rPr lang="pt-BR" sz="1500" dirty="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post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'/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api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/alunos'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controller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inserirAluno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.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'/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api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/alunos'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controller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listaAlunos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.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'/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api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/alunos/:id'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controller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obterAluno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.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'/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api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/alunos/:id/matriculas'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controller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obterMatriculasDeAluno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     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Aft>
                <a:spcPts val="1600"/>
              </a:spcAft>
              <a:buNone/>
            </a:pPr>
            <a:endParaRPr sz="1500" dirty="0">
              <a:solidFill>
                <a:srgbClr val="A626A4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pt-BR"/>
              <a:t>Controller -Adicionando Verificação de Credenciais</a:t>
            </a: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app/</a:t>
            </a:r>
            <a:r>
              <a:rPr lang="pt-BR" sz="1500" dirty="0" err="1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controllers</a:t>
            </a:r>
            <a:r>
              <a:rPr lang="pt-BR" sz="15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/auth.js</a:t>
            </a:r>
            <a:endParaRPr sz="1500" dirty="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pt-BR" sz="1500" dirty="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bcrypt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bcrypt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Aluno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'../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models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/alunos.js'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exports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logar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req,res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logar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bcrypt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compareSync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senha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senha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)){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t-BR" sz="1500" dirty="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falhar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();           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Credenciais estão OK!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falhar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401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Invalid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login'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Aluno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findOne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matricula</a:t>
            </a:r>
            <a:r>
              <a:rPr lang="pt-BR" sz="1500" dirty="0" err="1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matricula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}).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exec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logar,falhar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endParaRPr sz="1500" dirty="0">
              <a:solidFill>
                <a:srgbClr val="0184BC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Problema 3</a:t>
            </a:r>
          </a:p>
          <a:p>
            <a:r>
              <a:rPr lang="pt-BR"/>
              <a:t>Autenticação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Autenticação</a:t>
            </a:r>
            <a:endParaRPr/>
          </a:p>
        </p:txBody>
      </p:sp>
      <p:sp>
        <p:nvSpPr>
          <p:cNvPr id="170" name="Google Shape;170;p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Como liberar acesso aos recursos apenas para quem tem as credenciais válidas?</a:t>
            </a:r>
            <a:endParaRPr/>
          </a:p>
          <a:p>
            <a:r>
              <a:rPr lang="pt-BR"/>
              <a:t>Enviar credenciais em toda requisição?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Má ideia</a:t>
            </a:r>
            <a:endParaRPr/>
          </a:p>
          <a:p>
            <a:r>
              <a:rPr lang="pt-BR"/>
              <a:t>Solução: Autenticação via </a:t>
            </a:r>
            <a:r>
              <a:rPr lang="pt-BR" b="1"/>
              <a:t>Tokens!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Introdução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Autenticação via Tokens</a:t>
            </a:r>
            <a:endParaRPr/>
          </a:p>
        </p:txBody>
      </p:sp>
      <p:sp>
        <p:nvSpPr>
          <p:cNvPr id="176" name="Google Shape;176;p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Token serve para identificar uma aplicação</a:t>
            </a:r>
            <a:endParaRPr/>
          </a:p>
          <a:p>
            <a:r>
              <a:rPr lang="pt-BR"/>
              <a:t>Ao fazer o login, o servidor retorna um token para o cliente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Esse token contém um identificador da sessão, data de validade do token, id do usuário …</a:t>
            </a:r>
            <a:endParaRPr/>
          </a:p>
          <a:p>
            <a:r>
              <a:rPr lang="pt-BR"/>
              <a:t>Sempre que formos acessar algum recurso no servidor, temos que passar também o token para mostrar que estamos logados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A partir do </a:t>
            </a:r>
            <a:r>
              <a:rPr lang="pt-BR" b="1"/>
              <a:t>token</a:t>
            </a:r>
            <a:r>
              <a:rPr lang="pt-BR"/>
              <a:t>, o servidor consegue saber qual é o usuário logado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Json Web Token</a:t>
            </a:r>
            <a:endParaRPr/>
          </a:p>
        </p:txBody>
      </p:sp>
      <p:sp>
        <p:nvSpPr>
          <p:cNvPr id="182" name="Google Shape;182;p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Json Web Token (JWT) 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Padrão (RFC 7165)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Criação e transmissão segura de objetos JSON via token</a:t>
            </a:r>
            <a:endParaRPr/>
          </a:p>
          <a:p>
            <a:r>
              <a:rPr lang="pt-BR"/>
              <a:t>Um JWT é divido em 3 partes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Header - informações como algoritmo de criptografia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Payload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Signature - informações para validar token</a:t>
            </a:r>
            <a:endParaRPr/>
          </a:p>
          <a:p>
            <a:r>
              <a:rPr lang="pt-BR"/>
              <a:t>No </a:t>
            </a:r>
            <a:r>
              <a:rPr lang="pt-BR" b="1"/>
              <a:t>payload</a:t>
            </a:r>
            <a:r>
              <a:rPr lang="pt-BR"/>
              <a:t>, é possível armazenar qualquer objeto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Inclusive dados do usuário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pt-BR"/>
              <a:t>Json Web Token - Fluxo</a:t>
            </a:r>
            <a:endParaRPr/>
          </a:p>
          <a:p>
            <a:endParaRPr/>
          </a:p>
        </p:txBody>
      </p:sp>
      <p:sp>
        <p:nvSpPr>
          <p:cNvPr id="188" name="Google Shape;188;p34"/>
          <p:cNvSpPr txBox="1"/>
          <p:nvPr/>
        </p:nvSpPr>
        <p:spPr>
          <a:xfrm>
            <a:off x="3505200" y="6152800"/>
            <a:ext cx="50127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/>
              <a:t>                               https://jwt.io/introduction/</a:t>
            </a:r>
            <a:endParaRPr/>
          </a:p>
        </p:txBody>
      </p:sp>
      <p:pic>
        <p:nvPicPr>
          <p:cNvPr id="189" name="Google Shape;189;p34" descr="Comunicação via JW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5700" y="1316751"/>
            <a:ext cx="8520600" cy="4775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Json Web Token - NodeJS</a:t>
            </a:r>
            <a:endParaRPr/>
          </a:p>
        </p:txBody>
      </p:sp>
      <p:sp>
        <p:nvSpPr>
          <p:cNvPr id="195" name="Google Shape;195;p3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b="1" dirty="0"/>
              <a:t>Instalação</a:t>
            </a:r>
            <a:endParaRPr b="1" dirty="0"/>
          </a:p>
          <a:p>
            <a:pPr marL="0" indent="0">
              <a:spcBef>
                <a:spcPts val="1600"/>
              </a:spcBef>
              <a:buNone/>
            </a:pPr>
            <a:endParaRPr dirty="0"/>
          </a:p>
          <a:p>
            <a:pPr marL="0" indent="0" algn="ctr">
              <a:spcBef>
                <a:spcPts val="1600"/>
              </a:spcBef>
              <a:buNone/>
            </a:pPr>
            <a:endParaRPr b="1" dirty="0"/>
          </a:p>
          <a:p>
            <a:pPr marL="0" indent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b="1" dirty="0" err="1"/>
              <a:t>npm</a:t>
            </a:r>
            <a:r>
              <a:rPr lang="pt-BR" b="1" dirty="0"/>
              <a:t> </a:t>
            </a:r>
            <a:r>
              <a:rPr lang="pt-BR" b="1" dirty="0" err="1"/>
              <a:t>install</a:t>
            </a:r>
            <a:r>
              <a:rPr lang="pt-BR" b="1" dirty="0"/>
              <a:t> --</a:t>
            </a:r>
            <a:r>
              <a:rPr lang="pt-BR" b="1" dirty="0" err="1"/>
              <a:t>save</a:t>
            </a:r>
            <a:r>
              <a:rPr lang="pt-BR" b="1" dirty="0"/>
              <a:t> </a:t>
            </a:r>
            <a:r>
              <a:rPr lang="pt-BR" b="1" dirty="0" err="1"/>
              <a:t>jsonwebtoken</a:t>
            </a:r>
            <a:endParaRPr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Como usar</a:t>
            </a:r>
            <a:endParaRPr/>
          </a:p>
        </p:txBody>
      </p:sp>
      <p:sp>
        <p:nvSpPr>
          <p:cNvPr id="201" name="Google Shape;201;p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Criar token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Função</a:t>
            </a:r>
            <a:r>
              <a:rPr lang="pt-BR" b="1"/>
              <a:t> jwt.sign</a:t>
            </a:r>
            <a:r>
              <a:rPr lang="pt-BR"/>
              <a:t>(payload, secretOrPrivateKey)</a:t>
            </a:r>
            <a:endParaRPr/>
          </a:p>
          <a:p>
            <a:pPr lvl="1">
              <a:spcBef>
                <a:spcPts val="0"/>
              </a:spcBef>
            </a:pPr>
            <a:r>
              <a:rPr lang="pt-BR" b="1"/>
              <a:t>payload </a:t>
            </a:r>
            <a:r>
              <a:rPr lang="pt-BR"/>
              <a:t>é os dados que vão ser embutidos no token</a:t>
            </a:r>
            <a:endParaRPr/>
          </a:p>
          <a:p>
            <a:pPr lvl="1">
              <a:spcBef>
                <a:spcPts val="0"/>
              </a:spcBef>
            </a:pPr>
            <a:r>
              <a:rPr lang="pt-BR" b="1"/>
              <a:t>secretOrPrivateKey </a:t>
            </a:r>
            <a:r>
              <a:rPr lang="pt-BR"/>
              <a:t>é a chave/senha privada que só o servidor pode conhecer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Retorna token</a:t>
            </a:r>
            <a:endParaRPr/>
          </a:p>
          <a:p>
            <a:r>
              <a:rPr lang="pt-BR"/>
              <a:t>Validar token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Função </a:t>
            </a:r>
            <a:r>
              <a:rPr lang="pt-BR" b="1"/>
              <a:t>jwt.verify</a:t>
            </a:r>
            <a:r>
              <a:rPr lang="pt-BR"/>
              <a:t>(token, secretOrPublicKey)</a:t>
            </a:r>
            <a:endParaRPr/>
          </a:p>
          <a:p>
            <a:pPr lvl="1">
              <a:spcBef>
                <a:spcPts val="0"/>
              </a:spcBef>
            </a:pPr>
            <a:r>
              <a:rPr lang="pt-BR" b="1"/>
              <a:t>Token</a:t>
            </a:r>
            <a:r>
              <a:rPr lang="pt-BR"/>
              <a:t> a ser validado</a:t>
            </a:r>
            <a:endParaRPr/>
          </a:p>
          <a:p>
            <a:pPr lvl="1">
              <a:spcBef>
                <a:spcPts val="0"/>
              </a:spcBef>
            </a:pPr>
            <a:r>
              <a:rPr lang="pt-BR" b="1"/>
              <a:t>secretOrPublicKey </a:t>
            </a:r>
            <a:r>
              <a:rPr lang="pt-BR"/>
              <a:t>é a chave que foi usada para criar o token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Retorna true se token é válido ou false, caso contrário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pt-BR"/>
              <a:t>Como usar</a:t>
            </a:r>
            <a:endParaRPr/>
          </a:p>
          <a:p>
            <a:endParaRPr/>
          </a:p>
        </p:txBody>
      </p:sp>
      <p:sp>
        <p:nvSpPr>
          <p:cNvPr id="207" name="Google Shape;207;p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Decodificar token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Função jwt.</a:t>
            </a:r>
            <a:r>
              <a:rPr lang="pt-BR" b="1"/>
              <a:t>decode</a:t>
            </a:r>
            <a:r>
              <a:rPr lang="pt-BR"/>
              <a:t>(token )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Recebe token a ser decodificado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Retorna objeto representando payload 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obs: não valida token!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>
            <a:spLocks noGrp="1"/>
          </p:cNvSpPr>
          <p:nvPr>
            <p:ph type="title"/>
          </p:nvPr>
        </p:nvSpPr>
        <p:spPr>
          <a:xfrm>
            <a:off x="415600" y="154455"/>
            <a:ext cx="113608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Criando Token - </a:t>
            </a:r>
            <a:r>
              <a:rPr lang="pt-BR" dirty="0" err="1"/>
              <a:t>Logar</a:t>
            </a:r>
            <a:r>
              <a:rPr lang="pt-BR" dirty="0"/>
              <a:t> V2 </a:t>
            </a:r>
            <a:endParaRPr dirty="0"/>
          </a:p>
        </p:txBody>
      </p:sp>
      <p:sp>
        <p:nvSpPr>
          <p:cNvPr id="213" name="Google Shape;213;p38"/>
          <p:cNvSpPr txBox="1">
            <a:spLocks noGrp="1"/>
          </p:cNvSpPr>
          <p:nvPr>
            <p:ph type="body" idx="1"/>
          </p:nvPr>
        </p:nvSpPr>
        <p:spPr>
          <a:xfrm>
            <a:off x="415600" y="949484"/>
            <a:ext cx="11360800" cy="59725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app/</a:t>
            </a:r>
            <a:r>
              <a:rPr lang="pt-BR" sz="1500" dirty="0" err="1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controllers</a:t>
            </a:r>
            <a:r>
              <a:rPr lang="pt-BR" sz="15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/auth.js</a:t>
            </a:r>
            <a:endParaRPr lang="pt-BR" sz="1500" dirty="0">
              <a:solidFill>
                <a:srgbClr val="0184BC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exports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logar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req,res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logar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bcrypt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compareSync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senha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senha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)){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t-BR" sz="1500" dirty="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falhar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();           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token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jwt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sign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pt-BR" sz="1500" dirty="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}, 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secret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pt-BR" sz="1500" dirty="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Logado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token</a:t>
            </a:r>
            <a:r>
              <a:rPr lang="pt-BR" sz="1500" dirty="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token,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userId</a:t>
            </a:r>
            <a:r>
              <a:rPr lang="pt-BR" sz="1500" dirty="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_id</a:t>
            </a: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})</a:t>
            </a: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falhar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401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Invalid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login'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Aluno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findOne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matricula</a:t>
            </a:r>
            <a:r>
              <a:rPr lang="pt-BR" sz="1500" dirty="0" err="1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matricula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}).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exec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logar,falhar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Verificando Token em todos endpoints - Rota</a:t>
            </a:r>
            <a:endParaRPr/>
          </a:p>
        </p:txBody>
      </p:sp>
      <p:sp>
        <p:nvSpPr>
          <p:cNvPr id="219" name="Google Shape;219;p3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app/</a:t>
            </a:r>
            <a:r>
              <a:rPr lang="pt-BR" sz="1500" dirty="0" err="1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route</a:t>
            </a:r>
            <a:r>
              <a:rPr lang="pt-BR" sz="15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/alunos.js</a:t>
            </a:r>
            <a:endParaRPr sz="1500" dirty="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controller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'../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controllers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/alunos.js'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auth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'../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controllers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/auth.js'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exports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(app){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post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'/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api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/alunos/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singin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auth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logar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.</a:t>
            </a:r>
            <a:r>
              <a:rPr lang="pt-BR" sz="1500" dirty="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post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'/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api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/alunos'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controller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inserirAluno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600" b="1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.</a:t>
            </a:r>
            <a:r>
              <a:rPr lang="pt-BR" sz="1600" b="1" dirty="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pt-BR" sz="1600" b="1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600" b="1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'/</a:t>
            </a:r>
            <a:r>
              <a:rPr lang="pt-BR" sz="1600" b="1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api</a:t>
            </a:r>
            <a:r>
              <a:rPr lang="pt-BR" sz="1600" b="1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/alunos/'</a:t>
            </a:r>
            <a:r>
              <a:rPr lang="pt-BR" sz="1600" b="1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600" b="1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auth</a:t>
            </a:r>
            <a:r>
              <a:rPr lang="pt-BR" sz="1600" b="1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600" b="1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checar</a:t>
            </a:r>
            <a:r>
              <a:rPr lang="pt-BR" sz="1600" b="1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pt-BR" sz="16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 sz="16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.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'/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api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/alunos'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controller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listaAlunos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.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'/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api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/alunos/:id'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controller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obterAluno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.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'/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api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/alunos/:id/matriculas'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controller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obterMatriculasDeAluno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pt-BR" dirty="0" err="1"/>
              <a:t>Obs</a:t>
            </a:r>
            <a:r>
              <a:rPr lang="pt-BR" dirty="0"/>
              <a:t>: Atenção à ordem das rotas!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6BC011-49AD-44DB-8019-64EAA9E2965F}"/>
              </a:ext>
            </a:extLst>
          </p:cNvPr>
          <p:cNvSpPr txBox="1"/>
          <p:nvPr/>
        </p:nvSpPr>
        <p:spPr>
          <a:xfrm>
            <a:off x="7356348" y="3236976"/>
            <a:ext cx="42691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O casamento das rotas com a rota pedida é feito sequencialmente.</a:t>
            </a:r>
          </a:p>
          <a:p>
            <a:r>
              <a:rPr lang="en-US" dirty="0"/>
              <a:t>- Logo, a </a:t>
            </a:r>
            <a:r>
              <a:rPr lang="en-US" dirty="0" err="1"/>
              <a:t>rota</a:t>
            </a:r>
            <a:r>
              <a:rPr lang="en-US" dirty="0"/>
              <a:t> 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alunos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executar</a:t>
            </a:r>
            <a:r>
              <a:rPr lang="en-US" dirty="0"/>
              <a:t> o controller </a:t>
            </a:r>
            <a:r>
              <a:rPr lang="en-US" dirty="0" err="1"/>
              <a:t>auth.checar</a:t>
            </a:r>
            <a:r>
              <a:rPr lang="en-US" dirty="0"/>
              <a:t>. </a:t>
            </a:r>
          </a:p>
          <a:p>
            <a:r>
              <a:rPr lang="en-US" dirty="0"/>
              <a:t>- O </a:t>
            </a:r>
            <a:r>
              <a:rPr lang="en-US" dirty="0" err="1"/>
              <a:t>mesmo</a:t>
            </a:r>
            <a:r>
              <a:rPr lang="en-US" dirty="0"/>
              <a:t> vale para 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alunos</a:t>
            </a:r>
            <a:r>
              <a:rPr lang="en-US" dirty="0"/>
              <a:t>/:id </a:t>
            </a:r>
            <a:r>
              <a:rPr lang="en-US" dirty="0" err="1"/>
              <a:t>onde</a:t>
            </a:r>
            <a:r>
              <a:rPr lang="en-US" dirty="0"/>
              <a:t> é o controller </a:t>
            </a:r>
            <a:r>
              <a:rPr lang="en-US" dirty="0" err="1"/>
              <a:t>auth.checar</a:t>
            </a:r>
            <a:r>
              <a:rPr lang="en-US" dirty="0"/>
              <a:t> que é </a:t>
            </a:r>
            <a:r>
              <a:rPr lang="en-US" dirty="0" err="1"/>
              <a:t>executado</a:t>
            </a:r>
            <a:r>
              <a:rPr lang="en-US" dirty="0"/>
              <a:t> </a:t>
            </a:r>
            <a:r>
              <a:rPr lang="en-US" dirty="0" err="1"/>
              <a:t>primeiro</a:t>
            </a:r>
            <a:endParaRPr lang="en-US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7C734121-D3F0-47ED-B9BF-2FAC69CF58D3}"/>
              </a:ext>
            </a:extLst>
          </p:cNvPr>
          <p:cNvSpPr/>
          <p:nvPr/>
        </p:nvSpPr>
        <p:spPr>
          <a:xfrm>
            <a:off x="6656832" y="3118104"/>
            <a:ext cx="548640" cy="150386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pt-BR"/>
              <a:t>Verificando Token em todos endpoints - Controller</a:t>
            </a:r>
            <a:endParaRPr/>
          </a:p>
          <a:p>
            <a:endParaRPr/>
          </a:p>
        </p:txBody>
      </p:sp>
      <p:sp>
        <p:nvSpPr>
          <p:cNvPr id="225" name="Google Shape;225;p4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35000"/>
              </a:lnSpc>
              <a:buNone/>
            </a:pPr>
            <a:r>
              <a:rPr lang="pt-BR" sz="15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app/</a:t>
            </a:r>
            <a:r>
              <a:rPr lang="pt-BR" sz="1500" dirty="0" err="1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controllers</a:t>
            </a:r>
            <a:r>
              <a:rPr lang="pt-BR" sz="15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/auth.js</a:t>
            </a:r>
            <a:endParaRPr sz="1500" dirty="0">
              <a:solidFill>
                <a:srgbClr val="A626A4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jwt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jsonwebtoken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exports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checar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 res, 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jwt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verify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headers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token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secret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err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decoded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err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401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pt-BR" sz="1500" dirty="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Authenticated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pt-BR" sz="1500" dirty="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err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});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})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Aft>
                <a:spcPts val="1600"/>
              </a:spcAft>
              <a:buNone/>
            </a:pPr>
            <a:endParaRPr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C7B0832-A3C2-45C8-B677-92FE1E1D7631}"/>
              </a:ext>
            </a:extLst>
          </p:cNvPr>
          <p:cNvCxnSpPr>
            <a:cxnSpLocks/>
          </p:cNvCxnSpPr>
          <p:nvPr/>
        </p:nvCxnSpPr>
        <p:spPr>
          <a:xfrm flipH="1">
            <a:off x="2304288" y="4800600"/>
            <a:ext cx="1005840" cy="100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91028AF-6AA2-455D-A9E3-9374E70FBC8E}"/>
              </a:ext>
            </a:extLst>
          </p:cNvPr>
          <p:cNvSpPr txBox="1"/>
          <p:nvPr/>
        </p:nvSpPr>
        <p:spPr>
          <a:xfrm>
            <a:off x="3575304" y="4544568"/>
            <a:ext cx="4769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Executa o próximo </a:t>
            </a:r>
            <a:r>
              <a:rPr lang="pt-BR" dirty="0" err="1"/>
              <a:t>controller</a:t>
            </a:r>
            <a:r>
              <a:rPr lang="pt-BR" dirty="0"/>
              <a:t> que casar com a rota pedida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Outros Problemas ...</a:t>
            </a:r>
            <a:endParaRPr/>
          </a:p>
        </p:txBody>
      </p:sp>
      <p:sp>
        <p:nvSpPr>
          <p:cNvPr id="231" name="Google Shape;231;p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Outros problemas que não serão abordados nessa disciplinas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dirty="0"/>
              <a:t>Evitar vazar a tecnologia usada</a:t>
            </a:r>
            <a:endParaRPr dirty="0"/>
          </a:p>
          <a:p>
            <a:pPr lvl="2">
              <a:spcBef>
                <a:spcPts val="0"/>
              </a:spcBef>
            </a:pPr>
            <a:r>
              <a:rPr lang="pt-BR" dirty="0" err="1"/>
              <a:t>Headers</a:t>
            </a:r>
            <a:r>
              <a:rPr lang="pt-BR" dirty="0"/>
              <a:t> adicionado pelo </a:t>
            </a:r>
            <a:r>
              <a:rPr lang="pt-BR" dirty="0" err="1"/>
              <a:t>express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dirty="0" err="1"/>
              <a:t>MongoDB</a:t>
            </a:r>
            <a:r>
              <a:rPr lang="pt-BR" dirty="0"/>
              <a:t> - Prevenir query </a:t>
            </a:r>
            <a:r>
              <a:rPr lang="pt-BR" dirty="0" err="1"/>
              <a:t>selector</a:t>
            </a:r>
            <a:r>
              <a:rPr lang="pt-BR" dirty="0"/>
              <a:t> </a:t>
            </a:r>
            <a:r>
              <a:rPr lang="pt-BR" dirty="0" err="1"/>
              <a:t>injection</a:t>
            </a:r>
            <a:r>
              <a:rPr lang="pt-BR" dirty="0"/>
              <a:t> 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dirty="0" err="1"/>
              <a:t>MongoDB</a:t>
            </a:r>
            <a:r>
              <a:rPr lang="pt-BR" dirty="0"/>
              <a:t> - Estratégia de </a:t>
            </a:r>
            <a:r>
              <a:rPr lang="pt-BR" dirty="0" err="1"/>
              <a:t>document</a:t>
            </a:r>
            <a:r>
              <a:rPr lang="pt-BR" dirty="0"/>
              <a:t> </a:t>
            </a:r>
            <a:r>
              <a:rPr lang="pt-BR" dirty="0" err="1"/>
              <a:t>replacement</a:t>
            </a:r>
            <a:r>
              <a:rPr lang="pt-BR" dirty="0"/>
              <a:t> pode não ser a mais adequada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Introdução</a:t>
            </a: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Nosso sistema precisa de um sistema de autenticação</a:t>
            </a:r>
            <a:endParaRPr/>
          </a:p>
          <a:p>
            <a:r>
              <a:rPr lang="pt-BR"/>
              <a:t>No sistema de matrícula, o aluno se loga usando matrícula e senha</a:t>
            </a:r>
            <a:endParaRPr/>
          </a:p>
          <a:p>
            <a:r>
              <a:rPr lang="pt-BR"/>
              <a:t>Para acessar os endpoints do sistema, o usuário deve estar logado</a:t>
            </a:r>
            <a:endParaRPr/>
          </a:p>
          <a:p>
            <a:r>
              <a:rPr lang="pt-BR"/>
              <a:t>Vamos elencar alguns de problemas de autenticação e segurança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  <a:p>
            <a:endParaRPr/>
          </a:p>
          <a:p>
            <a:r>
              <a:rPr lang="pt-BR"/>
              <a:t>Perguntas?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pt-BR" sz="3000"/>
              <a:t>Prof. Victor Farias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Problema 1</a:t>
            </a:r>
          </a:p>
          <a:p>
            <a:r>
              <a:rPr lang="pt-BR"/>
              <a:t>Comunicação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Problema 1 - Comunicação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Como receber a senha?</a:t>
            </a:r>
            <a:endParaRPr/>
          </a:p>
          <a:p>
            <a:pPr lvl="1" indent="-393700">
              <a:spcBef>
                <a:spcPts val="0"/>
              </a:spcBef>
              <a:buSzPts val="2600"/>
            </a:pPr>
            <a:r>
              <a:rPr lang="pt-BR"/>
              <a:t>Vamos receber a senha via endpoint POST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Se tiver alguém na linha </a:t>
            </a:r>
            <a:r>
              <a:rPr lang="pt-BR" b="1"/>
              <a:t>man-in-the-middle?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Informação é enviada em texto plano no HTTP</a:t>
            </a:r>
            <a:endParaRPr/>
          </a:p>
          <a:p>
            <a:r>
              <a:rPr lang="pt-BR"/>
              <a:t>Qualquer um pode escutar pode escutar a rede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Sniffers!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Possível Solução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Protocolo </a:t>
            </a:r>
            <a:r>
              <a:rPr lang="pt-BR" b="1"/>
              <a:t>HTTPS</a:t>
            </a:r>
            <a:endParaRPr b="1"/>
          </a:p>
          <a:p>
            <a:pPr lvl="1">
              <a:spcBef>
                <a:spcPts val="0"/>
              </a:spcBef>
            </a:pPr>
            <a:r>
              <a:rPr lang="pt-BR"/>
              <a:t>Comunicação criptografada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Criptografia assimétrica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Protocolos SSL/TLS</a:t>
            </a:r>
            <a:endParaRPr/>
          </a:p>
          <a:p>
            <a:r>
              <a:rPr lang="pt-BR"/>
              <a:t>Em breve, chrome vai marcar todas as páginas HTTP como inseguras</a:t>
            </a:r>
            <a:endParaRPr/>
          </a:p>
          <a:p>
            <a:r>
              <a:rPr lang="pt-BR"/>
              <a:t>Algoritmo de busca do google está dando prioridade no SEO para páginas HTTPS</a:t>
            </a:r>
            <a:endParaRPr/>
          </a:p>
          <a:p>
            <a:pPr>
              <a:buClr>
                <a:srgbClr val="FF0000"/>
              </a:buClr>
            </a:pPr>
            <a:r>
              <a:rPr lang="pt-BR">
                <a:solidFill>
                  <a:srgbClr val="FF0000"/>
                </a:solidFill>
              </a:rPr>
              <a:t>Não impede de obter metadados - sites acessados, tempos de acesso, nome de arquivos...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/>
              <a:t>Problema 2</a:t>
            </a:r>
            <a:endParaRPr/>
          </a:p>
          <a:p>
            <a:r>
              <a:rPr lang="pt-BR"/>
              <a:t>Armazenando Senhas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pt-BR"/>
              <a:t>Problema 2 - Armazenando Senhas</a:t>
            </a:r>
            <a:endParaRPr/>
          </a:p>
          <a:p>
            <a:pPr>
              <a:buSzPts val="1100"/>
            </a:pP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Como guardar a senha em banco?</a:t>
            </a:r>
            <a:endParaRPr dirty="0"/>
          </a:p>
          <a:p>
            <a:r>
              <a:rPr lang="pt-BR" dirty="0"/>
              <a:t>Se guardarmos a limpa  ...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dirty="0"/>
              <a:t>Algum funcionário mal-intencionado pode olhar as senhas dos clientes no banco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dirty="0"/>
              <a:t>Se alguém conseguir invadir o banco, o invasor terá todos as senhas facilmente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Solução</a:t>
            </a: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b="1" dirty="0"/>
              <a:t>Funções HASH Criptográficas - </a:t>
            </a:r>
            <a:r>
              <a:rPr lang="pt-BR" dirty="0"/>
              <a:t>MD5, SHA-1, SHA-3, </a:t>
            </a:r>
            <a:r>
              <a:rPr lang="pt-BR" dirty="0" err="1"/>
              <a:t>Bcrypt</a:t>
            </a:r>
            <a:r>
              <a:rPr lang="pt-BR" dirty="0"/>
              <a:t> ...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dirty="0"/>
              <a:t>Função </a:t>
            </a:r>
            <a:r>
              <a:rPr lang="pt-BR" dirty="0" err="1"/>
              <a:t>hash</a:t>
            </a:r>
            <a:r>
              <a:rPr lang="pt-BR" dirty="0"/>
              <a:t> é um função que recebe dados de tamanho variável e retorna um dado de tamanho fixo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dirty="0"/>
              <a:t>Esse retorno é uma cadeia de caracteres que chamamos de </a:t>
            </a:r>
            <a:r>
              <a:rPr lang="pt-BR" b="1" dirty="0"/>
              <a:t>assinatura </a:t>
            </a:r>
            <a:r>
              <a:rPr lang="pt-BR" b="1" dirty="0" err="1"/>
              <a:t>hash</a:t>
            </a:r>
            <a:endParaRPr dirty="0"/>
          </a:p>
          <a:p>
            <a:pPr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1438" y="3588326"/>
            <a:ext cx="4174725" cy="302384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/>
          <p:nvPr/>
        </p:nvSpPr>
        <p:spPr>
          <a:xfrm>
            <a:off x="8024550" y="3600250"/>
            <a:ext cx="25521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/>
              <a:t>Fonte: https://en.wikipedia.org/wiki/Cryptographic_hash_function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1713</Words>
  <Application>Microsoft Office PowerPoint</Application>
  <PresentationFormat>Widescreen</PresentationFormat>
  <Paragraphs>237</Paragraphs>
  <Slides>30</Slides>
  <Notes>30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Old Standard TT</vt:lpstr>
      <vt:lpstr>Courier New</vt:lpstr>
      <vt:lpstr>Consolas</vt:lpstr>
      <vt:lpstr>Arial</vt:lpstr>
      <vt:lpstr>Paperback</vt:lpstr>
      <vt:lpstr>Segurança Autenticação</vt:lpstr>
      <vt:lpstr>Introdução</vt:lpstr>
      <vt:lpstr>Introdução</vt:lpstr>
      <vt:lpstr>Problema 1 Comunicação</vt:lpstr>
      <vt:lpstr>Problema 1 - Comunicação</vt:lpstr>
      <vt:lpstr>Possível Solução</vt:lpstr>
      <vt:lpstr>Problema 2 Armazenando Senhas</vt:lpstr>
      <vt:lpstr>Problema 2 - Armazenando Senhas </vt:lpstr>
      <vt:lpstr>Solução</vt:lpstr>
      <vt:lpstr>Hash</vt:lpstr>
      <vt:lpstr>Fluxo - Backend</vt:lpstr>
      <vt:lpstr>BCrypt no Node</vt:lpstr>
      <vt:lpstr>Como usar</vt:lpstr>
      <vt:lpstr>Refatorando Schema de Aluno</vt:lpstr>
      <vt:lpstr>Inserindo Usuário com Senha no Banco</vt:lpstr>
      <vt:lpstr>Rota - Adicionando Verificação de Credenciais </vt:lpstr>
      <vt:lpstr>Controller -Adicionando Verificação de Credenciais</vt:lpstr>
      <vt:lpstr>Problema 3 Autenticação</vt:lpstr>
      <vt:lpstr>Autenticação</vt:lpstr>
      <vt:lpstr>Autenticação via Tokens</vt:lpstr>
      <vt:lpstr>Json Web Token</vt:lpstr>
      <vt:lpstr>Json Web Token - Fluxo </vt:lpstr>
      <vt:lpstr>Json Web Token - NodeJS</vt:lpstr>
      <vt:lpstr>Como usar</vt:lpstr>
      <vt:lpstr>Como usar </vt:lpstr>
      <vt:lpstr>Criando Token - Logar V2 </vt:lpstr>
      <vt:lpstr>Verificando Token em todos endpoints - Rota</vt:lpstr>
      <vt:lpstr>Verificando Token em todos endpoints - Controller </vt:lpstr>
      <vt:lpstr>Outros Problemas ...</vt:lpstr>
      <vt:lpstr>  Perguntas?    Prof. Victor Farias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Segurança Autenticação</dc:title>
  <cp:lastModifiedBy>Victor Aguiar Evangelista de Farias</cp:lastModifiedBy>
  <cp:revision>23</cp:revision>
  <dcterms:modified xsi:type="dcterms:W3CDTF">2021-01-19T13:25:09Z</dcterms:modified>
</cp:coreProperties>
</file>