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318" r:id="rId19"/>
    <p:sldId id="276" r:id="rId20"/>
    <p:sldId id="278" r:id="rId21"/>
    <p:sldId id="319" r:id="rId22"/>
    <p:sldId id="320" r:id="rId23"/>
    <p:sldId id="279" r:id="rId24"/>
    <p:sldId id="280" r:id="rId25"/>
    <p:sldId id="283" r:id="rId26"/>
    <p:sldId id="282" r:id="rId27"/>
    <p:sldId id="281" r:id="rId28"/>
    <p:sldId id="284" r:id="rId29"/>
    <p:sldId id="285" r:id="rId30"/>
    <p:sldId id="286" r:id="rId31"/>
    <p:sldId id="287" r:id="rId32"/>
    <p:sldId id="288" r:id="rId33"/>
    <p:sldId id="306" r:id="rId34"/>
    <p:sldId id="321" r:id="rId35"/>
    <p:sldId id="322" r:id="rId36"/>
    <p:sldId id="300" r:id="rId37"/>
    <p:sldId id="301" r:id="rId38"/>
    <p:sldId id="302" r:id="rId39"/>
    <p:sldId id="304" r:id="rId40"/>
    <p:sldId id="307" r:id="rId41"/>
    <p:sldId id="308" r:id="rId42"/>
    <p:sldId id="309" r:id="rId43"/>
    <p:sldId id="289" r:id="rId44"/>
    <p:sldId id="290" r:id="rId45"/>
    <p:sldId id="291" r:id="rId46"/>
    <p:sldId id="292" r:id="rId47"/>
    <p:sldId id="303" r:id="rId48"/>
  </p:sldIdLst>
  <p:sldSz cx="12192000" cy="6858000"/>
  <p:notesSz cx="6858000" cy="9144000"/>
  <p:embeddedFontLs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Old Standard TT" panose="020B0604020202020204" charset="0"/>
      <p:regular r:id="rId54"/>
      <p:bold r:id="rId55"/>
      <p: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4T16:51:09.87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3334 10019 0,'35'0'31,"18"0"-15,-18 0-16,0 0 15,-17 0 1,17 0 0,1 0-1,228 0 32,-140 0-31,87 0-1,-140 0 1,17 0 0,53 0-1,36 0 1,-19 0-1,36 0 1,-35 0 0,-106 0-1,-18 0-15,1 0 16,-1 0 15,0 0 157,1 0-173,16 0-15,107 0 32,-106 0-32,18 0 0,-1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322aef7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322aef7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322aef7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322aef7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322aef7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322aef7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322aef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322aef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322aef7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322aef7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2354895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02354895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322aef7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322aef7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322aef7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322aef7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322aef7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322aef7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092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322aef7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d322aef7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9a284d6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9a284d6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322aef7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322aef7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0272e283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0272e283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0272e2834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0272e2834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0272e2834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0272e2834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0272e2834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0272e2834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0272e2834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0272e2834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e2e09d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0e2e09d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0e2e09d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0e2e09d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0e2e09da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0e2e09da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0e2e09da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0e2e09da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2787d92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2787d92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e2e09da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e2e09da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333601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333601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333601b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1333601b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0272e2834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0272e2834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0e2e09da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0e2e09da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0e2e09da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0e2e09da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0e2e09da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0e2e09da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0e2e09da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0e2e09da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322bec5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322bec5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322bec5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322bec5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322bec5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322bec5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322bec5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322bec5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322aef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322aef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322aef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322aef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Componentes Web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/>
              <a:t>Prof. Victor Farias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8716100" y="5222625"/>
            <a:ext cx="50643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3.0</a:t>
            </a:r>
            <a:endParaRPr sz="16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endParaRPr sz="16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3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Como?</a:t>
            </a:r>
            <a:endParaRPr dirty="0"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buNone/>
            </a:pPr>
            <a:endParaRPr dirty="0"/>
          </a:p>
          <a:p>
            <a:pPr>
              <a:spcBef>
                <a:spcPts val="1600"/>
              </a:spcBef>
            </a:pPr>
            <a:r>
              <a:rPr lang="pt-BR" dirty="0"/>
              <a:t>Web </a:t>
            </a:r>
            <a:r>
              <a:rPr lang="pt-BR" dirty="0" err="1"/>
              <a:t>Components</a:t>
            </a:r>
            <a:endParaRPr lang="pt-BR" dirty="0"/>
          </a:p>
          <a:p>
            <a:pPr lvl="1"/>
            <a:r>
              <a:rPr lang="pt-BR" dirty="0"/>
              <a:t>Componentes nativos do </a:t>
            </a:r>
            <a:r>
              <a:rPr lang="pt-BR" i="1" dirty="0"/>
              <a:t>browser</a:t>
            </a:r>
          </a:p>
          <a:p>
            <a:pPr>
              <a:spcBef>
                <a:spcPts val="1600"/>
              </a:spcBef>
            </a:pPr>
            <a:r>
              <a:rPr lang="pt-BR" dirty="0"/>
              <a:t>Angular           </a:t>
            </a:r>
            <a:r>
              <a:rPr lang="pt-BR" dirty="0" err="1"/>
              <a:t>React</a:t>
            </a:r>
            <a:r>
              <a:rPr lang="pt-BR" dirty="0"/>
              <a:t>           Vue.js </a:t>
            </a:r>
          </a:p>
          <a:p>
            <a:pPr lvl="1">
              <a:spcBef>
                <a:spcPts val="0"/>
              </a:spcBef>
            </a:pPr>
            <a:r>
              <a:rPr lang="pt-BR" dirty="0"/>
              <a:t>Frameworks que implementam componentes web segundo sua própria filosofia</a:t>
            </a:r>
          </a:p>
          <a:p>
            <a:pPr lvl="1">
              <a:spcBef>
                <a:spcPts val="0"/>
              </a:spcBef>
            </a:pPr>
            <a:r>
              <a:rPr lang="pt-BR" dirty="0"/>
              <a:t>Além disso, oferecem uma solução completa para aplicações web</a:t>
            </a:r>
            <a:endParaRPr dirty="0"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358" y="3282627"/>
            <a:ext cx="559875" cy="5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352" y="3198277"/>
            <a:ext cx="644225" cy="6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1696" y="3297319"/>
            <a:ext cx="559875" cy="5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webcomponents.org">
            <a:extLst>
              <a:ext uri="{FF2B5EF4-FFF2-40B4-BE49-F238E27FC236}">
                <a16:creationId xmlns:a16="http://schemas.microsoft.com/office/drawing/2014/main" id="{0CBAF969-0522-47D0-A273-3CDB05DDF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53" y="2153422"/>
            <a:ext cx="453567" cy="45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React</a:t>
            </a:r>
            <a:endParaRPr/>
          </a:p>
        </p:txBody>
      </p:sp>
      <p:pic>
        <p:nvPicPr>
          <p:cNvPr id="145" name="Google Shape;145;p26" descr="Resultado de imagem para reac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7254" y="301437"/>
            <a:ext cx="1974476" cy="197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React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Framework para desenvolvimento de interfaces Web</a:t>
            </a:r>
            <a:endParaRPr/>
          </a:p>
          <a:p>
            <a:r>
              <a:rPr lang="pt-BR"/>
              <a:t>Mantida pelo Facebook</a:t>
            </a:r>
            <a:endParaRPr/>
          </a:p>
          <a:p>
            <a:r>
              <a:rPr lang="pt-BR"/>
              <a:t>Multiplataforma 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Web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Móvel - React Native</a:t>
            </a:r>
            <a:endParaRPr/>
          </a:p>
          <a:p>
            <a:r>
              <a:rPr lang="pt-BR"/>
              <a:t>Linguagem JavaScript NextGen</a:t>
            </a:r>
            <a:endParaRPr/>
          </a:p>
          <a:p>
            <a:r>
              <a:rPr lang="pt-BR" b="1"/>
              <a:t>JSX</a:t>
            </a:r>
            <a:endParaRPr b="1"/>
          </a:p>
          <a:p>
            <a:r>
              <a:rPr lang="pt-BR"/>
              <a:t>Dispõe de ferramentas em linha de comando</a:t>
            </a:r>
            <a:endParaRPr/>
          </a:p>
          <a:p>
            <a:r>
              <a:rPr lang="pt-BR"/>
              <a:t>Suporta testes</a:t>
            </a:r>
            <a:endParaRPr/>
          </a:p>
        </p:txBody>
      </p:sp>
      <p:pic>
        <p:nvPicPr>
          <p:cNvPr id="152" name="Google Shape;152;p27" descr="Resultado de imagem para reac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0625" y="667025"/>
            <a:ext cx="895100" cy="8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Pré-requisito</a:t>
            </a:r>
            <a:endParaRPr dirty="0"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AutoNum type="arabicPeriod"/>
            </a:pPr>
            <a:r>
              <a:rPr lang="pt-BR" dirty="0"/>
              <a:t>Ter o node instalado</a:t>
            </a:r>
            <a:endParaRPr dirty="0"/>
          </a:p>
          <a:p>
            <a:pPr indent="0">
              <a:spcBef>
                <a:spcPts val="1600"/>
              </a:spcBef>
              <a:buNone/>
            </a:pPr>
            <a:r>
              <a:rPr lang="pt-BR" sz="1800" b="1" dirty="0"/>
              <a:t>https://nodejs.org/en/</a:t>
            </a:r>
            <a:endParaRPr sz="1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Novo projeto (npm 5.1 ou inferior)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AutoNum type="arabicPeriod"/>
            </a:pPr>
            <a:r>
              <a:rPr lang="pt-BR" dirty="0"/>
              <a:t>Instalar ferramentas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React</a:t>
            </a:r>
            <a:r>
              <a:rPr lang="pt-BR" dirty="0"/>
              <a:t> App (p/ </a:t>
            </a:r>
            <a:r>
              <a:rPr lang="pt-BR" dirty="0" err="1"/>
              <a:t>npm</a:t>
            </a:r>
            <a:r>
              <a:rPr lang="pt-BR" dirty="0"/>
              <a:t> 5.1 ou menor)</a:t>
            </a:r>
          </a:p>
          <a:p>
            <a:pPr marL="558800" lvl="1" indent="0"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-g </a:t>
            </a:r>
            <a:r>
              <a:rPr lang="pt-BR" b="1" dirty="0" err="1"/>
              <a:t>create</a:t>
            </a:r>
            <a:r>
              <a:rPr lang="pt-BR" b="1" dirty="0"/>
              <a:t>-</a:t>
            </a:r>
            <a:r>
              <a:rPr lang="pt-BR" b="1" dirty="0" err="1"/>
              <a:t>react</a:t>
            </a:r>
            <a:r>
              <a:rPr lang="pt-BR" b="1" dirty="0"/>
              <a:t>-app</a:t>
            </a:r>
            <a:endParaRPr lang="pt-BR" dirty="0"/>
          </a:p>
          <a:p>
            <a:pPr>
              <a:buAutoNum type="arabicPeriod"/>
            </a:pPr>
            <a:r>
              <a:rPr lang="pt-BR" dirty="0"/>
              <a:t>Criar novo projeto</a:t>
            </a:r>
            <a:br>
              <a:rPr lang="pt-BR" dirty="0"/>
            </a:br>
            <a:r>
              <a:rPr lang="pt-BR" b="1" dirty="0" err="1"/>
              <a:t>create</a:t>
            </a:r>
            <a:r>
              <a:rPr lang="pt-BR" b="1" dirty="0"/>
              <a:t>-</a:t>
            </a:r>
            <a:r>
              <a:rPr lang="pt-BR" b="1" dirty="0" err="1"/>
              <a:t>react</a:t>
            </a:r>
            <a:r>
              <a:rPr lang="pt-BR" b="1" dirty="0"/>
              <a:t>-app </a:t>
            </a:r>
            <a:r>
              <a:rPr lang="pt-BR" b="1" dirty="0" err="1"/>
              <a:t>my</a:t>
            </a:r>
            <a:r>
              <a:rPr lang="pt-BR" b="1" dirty="0"/>
              <a:t>-app</a:t>
            </a:r>
          </a:p>
          <a:p>
            <a:pPr>
              <a:buAutoNum type="arabicPeriod"/>
            </a:pPr>
            <a:r>
              <a:rPr lang="pt-BR" dirty="0"/>
              <a:t> Entrar na pasta</a:t>
            </a:r>
            <a:br>
              <a:rPr lang="pt-BR" dirty="0"/>
            </a:br>
            <a:r>
              <a:rPr lang="pt-BR" b="1" dirty="0" err="1"/>
              <a:t>cd</a:t>
            </a:r>
            <a:r>
              <a:rPr lang="pt-BR" b="1" dirty="0"/>
              <a:t> </a:t>
            </a:r>
            <a:r>
              <a:rPr lang="pt-BR" b="1" dirty="0" err="1"/>
              <a:t>my</a:t>
            </a:r>
            <a:r>
              <a:rPr lang="pt-BR" b="1" dirty="0"/>
              <a:t>-app</a:t>
            </a:r>
          </a:p>
          <a:p>
            <a:pPr>
              <a:buAutoNum type="arabicPeriod"/>
            </a:pPr>
            <a:r>
              <a:rPr lang="pt-BR" dirty="0"/>
              <a:t>Rodar servidor</a:t>
            </a:r>
            <a:br>
              <a:rPr lang="pt-BR" dirty="0"/>
            </a:br>
            <a:r>
              <a:rPr lang="pt-BR" b="1" dirty="0" err="1"/>
              <a:t>npm</a:t>
            </a:r>
            <a:r>
              <a:rPr lang="pt-BR" b="1" dirty="0"/>
              <a:t> start</a:t>
            </a:r>
            <a:r>
              <a:rPr lang="pt-BR" dirty="0"/>
              <a:t>   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Novo projeto (npm 5.2 ou superior)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AutoNum type="arabicPeriod"/>
            </a:pPr>
            <a:r>
              <a:rPr lang="pt-BR" dirty="0"/>
              <a:t>Criar novo projeto</a:t>
            </a:r>
            <a:endParaRPr dirty="0"/>
          </a:p>
          <a:p>
            <a:pPr marL="0" indent="457200">
              <a:spcBef>
                <a:spcPts val="1600"/>
              </a:spcBef>
              <a:buNone/>
            </a:pPr>
            <a:r>
              <a:rPr lang="pt-BR" b="1" dirty="0" err="1"/>
              <a:t>npx</a:t>
            </a:r>
            <a:r>
              <a:rPr lang="pt-BR" b="1" dirty="0"/>
              <a:t> </a:t>
            </a:r>
            <a:r>
              <a:rPr lang="pt-BR" b="1" dirty="0" err="1"/>
              <a:t>create</a:t>
            </a:r>
            <a:r>
              <a:rPr lang="pt-BR" b="1" dirty="0"/>
              <a:t>-</a:t>
            </a:r>
            <a:r>
              <a:rPr lang="pt-BR" b="1" dirty="0" err="1"/>
              <a:t>react</a:t>
            </a:r>
            <a:r>
              <a:rPr lang="pt-BR" b="1" dirty="0"/>
              <a:t>-app </a:t>
            </a:r>
            <a:r>
              <a:rPr lang="pt-BR" b="1" dirty="0" err="1"/>
              <a:t>my</a:t>
            </a:r>
            <a:r>
              <a:rPr lang="pt-BR" b="1" dirty="0"/>
              <a:t>-app</a:t>
            </a:r>
            <a:endParaRPr b="1"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/>
              <a:t>2. Entrar na pasta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/>
              <a:t>	</a:t>
            </a:r>
            <a:r>
              <a:rPr lang="pt-BR" b="1" dirty="0" err="1"/>
              <a:t>cd</a:t>
            </a:r>
            <a:r>
              <a:rPr lang="pt-BR" b="1" dirty="0"/>
              <a:t> </a:t>
            </a:r>
            <a:r>
              <a:rPr lang="pt-BR" b="1" dirty="0" err="1"/>
              <a:t>my</a:t>
            </a:r>
            <a:r>
              <a:rPr lang="pt-BR" b="1" dirty="0"/>
              <a:t>-app</a:t>
            </a:r>
            <a:endParaRPr b="1"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/>
              <a:t>3. Rodar servidor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>	</a:t>
            </a:r>
            <a:r>
              <a:rPr lang="pt-BR" b="1" dirty="0" err="1"/>
              <a:t>npm</a:t>
            </a:r>
            <a:r>
              <a:rPr lang="pt-BR" b="1" dirty="0"/>
              <a:t> start</a:t>
            </a:r>
            <a:r>
              <a:rPr lang="pt-BR" dirty="0"/>
              <a:t>    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Componentes React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Componentes</a:t>
            </a:r>
            <a:endParaRPr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4E011C-8103-49B1-82C8-02A0BCA4EEE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sz="2200" dirty="0"/>
              <a:t>Cada componente produz um pedaço de código HTML</a:t>
            </a:r>
            <a:endParaRPr lang="pt-BR" sz="2000" dirty="0"/>
          </a:p>
          <a:p>
            <a:r>
              <a:rPr lang="pt-BR" sz="2200" dirty="0"/>
              <a:t>A página inteira é construída pela composição dos componentes</a:t>
            </a:r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lang="pt-BR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CCB42E-EE63-4BB4-B6D3-28384788B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66" y="1410867"/>
            <a:ext cx="5175314" cy="51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Componentes</a:t>
            </a:r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AC1B8-928A-4269-85F8-30F9C4455B9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sz="2200" dirty="0"/>
              <a:t>Componentes podem ser reaproveitados em diversos lugares/páginas</a:t>
            </a:r>
          </a:p>
          <a:p>
            <a:r>
              <a:rPr lang="pt-BR" sz="2200" dirty="0"/>
              <a:t>Componente raiz padrão: </a:t>
            </a:r>
            <a:r>
              <a:rPr lang="pt-BR" sz="2200" b="1" dirty="0"/>
              <a:t>App</a:t>
            </a:r>
          </a:p>
          <a:p>
            <a:r>
              <a:rPr lang="pt-BR" sz="2200" dirty="0"/>
              <a:t>Dois modos de fazer componentes</a:t>
            </a:r>
          </a:p>
          <a:p>
            <a:pPr lvl="1">
              <a:spcBef>
                <a:spcPts val="0"/>
              </a:spcBef>
            </a:pPr>
            <a:r>
              <a:rPr lang="pt-BR" sz="2200" dirty="0"/>
              <a:t>Componentes baseado em </a:t>
            </a:r>
            <a:r>
              <a:rPr lang="pt-BR" sz="2200" b="1" dirty="0"/>
              <a:t>função</a:t>
            </a:r>
          </a:p>
          <a:p>
            <a:pPr lvl="1">
              <a:spcBef>
                <a:spcPts val="0"/>
              </a:spcBef>
            </a:pPr>
            <a:r>
              <a:rPr lang="pt-BR" sz="2200" dirty="0"/>
              <a:t>Componentes baseado em classe</a:t>
            </a:r>
          </a:p>
          <a:p>
            <a:endParaRPr lang="en-US" sz="2200" dirty="0"/>
          </a:p>
        </p:txBody>
      </p:sp>
      <p:pic>
        <p:nvPicPr>
          <p:cNvPr id="3074" name="Picture 2" descr="A react component">
            <a:extLst>
              <a:ext uri="{FF2B5EF4-FFF2-40B4-BE49-F238E27FC236}">
                <a16:creationId xmlns:a16="http://schemas.microsoft.com/office/drawing/2014/main" id="{17BC5753-02CE-43A2-B238-94DBCE3F8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899765"/>
            <a:ext cx="5333200" cy="364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885E7B-AE95-4B2D-B248-9F37EBC90354}"/>
              </a:ext>
            </a:extLst>
          </p:cNvPr>
          <p:cNvSpPr txBox="1"/>
          <p:nvPr/>
        </p:nvSpPr>
        <p:spPr>
          <a:xfrm>
            <a:off x="1048512" y="5511097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https://flaviocopes.com/react-components/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C65FB-CA6F-4300-B934-F75631AAE11A}"/>
              </a:ext>
            </a:extLst>
          </p:cNvPr>
          <p:cNvSpPr txBox="1"/>
          <p:nvPr/>
        </p:nvSpPr>
        <p:spPr>
          <a:xfrm>
            <a:off x="597669" y="2204838"/>
            <a:ext cx="573972" cy="31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60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Funcao.js</a:t>
            </a:r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714"/>
              </a:lnSpc>
              <a:buSzPts val="1100"/>
              <a:buNone/>
            </a:pPr>
            <a:endParaRPr lang="en-US" sz="24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endParaRPr sz="24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ComponenteFuncao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24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24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Componente </a:t>
            </a:r>
            <a:r>
              <a:rPr lang="pt-BR" sz="24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funcao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24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endParaRPr sz="24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sz="2000" dirty="0">
              <a:solidFill>
                <a:srgbClr val="0066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1DF1A8-F88E-413B-B94F-C04D20BEC47E}"/>
                  </a:ext>
                </a:extLst>
              </p14:cNvPr>
              <p14:cNvContentPartPr/>
              <p14:nvPr/>
            </p14:nvContentPartPr>
            <p14:xfrm>
              <a:off x="1200240" y="3606840"/>
              <a:ext cx="88920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1DF1A8-F88E-413B-B94F-C04D20BEC47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0880" y="3597480"/>
                <a:ext cx="907920" cy="1908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4EDB35-45B4-458B-9172-A46563AE42B6}"/>
              </a:ext>
            </a:extLst>
          </p:cNvPr>
          <p:cNvCxnSpPr>
            <a:cxnSpLocks/>
          </p:cNvCxnSpPr>
          <p:nvPr/>
        </p:nvCxnSpPr>
        <p:spPr>
          <a:xfrm flipH="1">
            <a:off x="5266944" y="1640348"/>
            <a:ext cx="1161288" cy="97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1FEC8E-75A2-476F-B189-EC7D79381972}"/>
              </a:ext>
            </a:extLst>
          </p:cNvPr>
          <p:cNvSpPr txBox="1"/>
          <p:nvPr/>
        </p:nvSpPr>
        <p:spPr>
          <a:xfrm>
            <a:off x="6428232" y="1271016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Componentes produzem código HTML</a:t>
            </a:r>
            <a:endParaRPr lang="en-US" sz="1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513BA2-E791-495F-BC7C-9901B22A800D}"/>
              </a:ext>
            </a:extLst>
          </p:cNvPr>
          <p:cNvCxnSpPr/>
          <p:nvPr/>
        </p:nvCxnSpPr>
        <p:spPr>
          <a:xfrm flipH="1" flipV="1">
            <a:off x="6364224" y="3826983"/>
            <a:ext cx="786384" cy="33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D89C2D-4FAB-466A-BF28-679067359E9A}"/>
              </a:ext>
            </a:extLst>
          </p:cNvPr>
          <p:cNvSpPr txBox="1"/>
          <p:nvPr/>
        </p:nvSpPr>
        <p:spPr>
          <a:xfrm>
            <a:off x="7278624" y="3993751"/>
            <a:ext cx="376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Retorna código HTML</a:t>
            </a:r>
            <a:br>
              <a:rPr lang="pt-BR" sz="1800" dirty="0"/>
            </a:br>
            <a:r>
              <a:rPr lang="pt-BR" sz="1800" dirty="0" err="1"/>
              <a:t>Obs</a:t>
            </a:r>
            <a:r>
              <a:rPr lang="pt-BR" sz="1800" dirty="0"/>
              <a:t>: Só pode ter um elemento pai!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Como usar esse componentes?</a:t>
            </a:r>
            <a:endParaRPr dirty="0"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1"/>
          </p:nvPr>
        </p:nvSpPr>
        <p:spPr>
          <a:xfrm>
            <a:off x="415600" y="1282214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b="1" dirty="0"/>
              <a:t>Componentes se comportam como novas </a:t>
            </a:r>
            <a:r>
              <a:rPr lang="pt-BR" b="1" dirty="0" err="1"/>
              <a:t>tags</a:t>
            </a:r>
            <a:r>
              <a:rPr lang="pt-BR" b="1" dirty="0"/>
              <a:t>!</a:t>
            </a:r>
            <a:endParaRPr dirty="0"/>
          </a:p>
          <a:p>
            <a:pPr indent="0">
              <a:spcBef>
                <a:spcPts val="1600"/>
              </a:spcBef>
              <a:buNone/>
            </a:pPr>
            <a:r>
              <a:rPr lang="pt-BR" dirty="0"/>
              <a:t>app.js</a:t>
            </a:r>
            <a:endParaRPr dirty="0"/>
          </a:p>
          <a:p>
            <a:pPr indent="457200">
              <a:lnSpc>
                <a:spcPct val="135714"/>
              </a:lnSpc>
              <a:spcBef>
                <a:spcPts val="1600"/>
              </a:spcBef>
              <a:buNone/>
            </a:pPr>
            <a:r>
              <a:rPr lang="pt-BR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8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Funcao</a:t>
            </a:r>
            <a:r>
              <a:rPr lang="pt-BR" sz="18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8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'./</a:t>
            </a:r>
            <a:r>
              <a:rPr lang="pt-BR" sz="18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Funcao</a:t>
            </a:r>
            <a:r>
              <a:rPr lang="pt-BR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800" b="1" dirty="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>
              <a:lnSpc>
                <a:spcPct val="135714"/>
              </a:lnSpc>
              <a:buNone/>
            </a:pPr>
            <a:r>
              <a:rPr lang="pt-BR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8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Classe </a:t>
            </a:r>
            <a:r>
              <a:rPr lang="pt-BR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8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'./Classe'</a:t>
            </a:r>
            <a:endParaRPr sz="1800" b="1" dirty="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>
              <a:lnSpc>
                <a:spcPct val="135714"/>
              </a:lnSpc>
              <a:buNone/>
            </a:pP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800" dirty="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>
              <a:lnSpc>
                <a:spcPct val="135714"/>
              </a:lnSpc>
              <a:buSzPts val="1100"/>
              <a:buNone/>
            </a:pP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pt-BR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App() {</a:t>
            </a:r>
            <a:endParaRPr sz="18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>
              <a:lnSpc>
                <a:spcPct val="135714"/>
              </a:lnSpc>
              <a:buSzPts val="1100"/>
              <a:buNone/>
            </a:pPr>
            <a:r>
              <a:rPr lang="pt-BR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8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>
              <a:lnSpc>
                <a:spcPct val="135714"/>
              </a:lnSpc>
              <a:buSzPts val="1100"/>
              <a:buNone/>
            </a:pPr>
            <a:r>
              <a:rPr lang="pt-BR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lang="pt-BR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"App"</a:t>
            </a:r>
            <a:r>
              <a:rPr lang="pt-BR" sz="1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>
              <a:lnSpc>
                <a:spcPct val="135714"/>
              </a:lnSpc>
              <a:buNone/>
            </a:pPr>
            <a:r>
              <a:rPr lang="pt-BR" sz="18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1800" b="1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 b="1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ComponenteFuncao</a:t>
            </a:r>
            <a:r>
              <a:rPr lang="pt-BR" sz="1800" b="1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 </a:t>
            </a:r>
            <a:r>
              <a:rPr lang="pt-BR" sz="1800" b="1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ComponenteFuncao</a:t>
            </a:r>
            <a:r>
              <a:rPr lang="pt-BR" sz="1800" b="1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&gt;</a:t>
            </a:r>
            <a:endParaRPr sz="1800" b="1" dirty="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>
              <a:lnSpc>
                <a:spcPct val="135714"/>
              </a:lnSpc>
              <a:buSzPts val="1100"/>
              <a:buNone/>
            </a:pPr>
            <a:r>
              <a:rPr lang="pt-BR" sz="1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&lt;/</a:t>
            </a:r>
            <a:r>
              <a:rPr lang="pt-BR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>
              <a:lnSpc>
                <a:spcPct val="135714"/>
              </a:lnSpc>
              <a:buSzPts val="1100"/>
              <a:buNone/>
            </a:pPr>
            <a:r>
              <a:rPr lang="pt-BR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);</a:t>
            </a:r>
            <a:endParaRPr sz="18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>
              <a:lnSpc>
                <a:spcPct val="135714"/>
              </a:lnSpc>
              <a:buSzPts val="1100"/>
              <a:buNone/>
            </a:pPr>
            <a:r>
              <a:rPr lang="pt-BR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>
              <a:lnSpc>
                <a:spcPct val="135714"/>
              </a:lnSpc>
              <a:buNone/>
            </a:pPr>
            <a:endParaRPr sz="1800" dirty="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EA5CF5-DF6B-42F2-90EC-67CEBD64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30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ADB4-B43A-4A4D-8CD5-AD45166C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82A10-A8F1-4E89-8E96-34F6CE0346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/>
              <a:t>- </a:t>
            </a:r>
            <a:r>
              <a:rPr lang="en-US" dirty="0" err="1"/>
              <a:t>src</a:t>
            </a:r>
            <a:endParaRPr lang="en-US" dirty="0"/>
          </a:p>
          <a:p>
            <a:pPr marL="88900" indent="0">
              <a:buNone/>
            </a:pPr>
            <a:r>
              <a:rPr lang="en-US" dirty="0"/>
              <a:t>-- components</a:t>
            </a:r>
          </a:p>
          <a:p>
            <a:pPr marL="88900" indent="0">
              <a:buNone/>
            </a:pPr>
            <a:r>
              <a:rPr lang="en-US" dirty="0"/>
              <a:t>--- </a:t>
            </a:r>
            <a:r>
              <a:rPr lang="en-US" dirty="0" err="1"/>
              <a:t>commom</a:t>
            </a:r>
            <a:endParaRPr lang="en-US" dirty="0"/>
          </a:p>
          <a:p>
            <a:pPr marL="88900" indent="0">
              <a:buNone/>
            </a:pPr>
            <a:r>
              <a:rPr lang="en-US" dirty="0"/>
              <a:t>---- </a:t>
            </a:r>
            <a:r>
              <a:rPr lang="en-US" dirty="0" err="1"/>
              <a:t>Navegador</a:t>
            </a:r>
            <a:endParaRPr lang="en-US" dirty="0"/>
          </a:p>
          <a:p>
            <a:pPr marL="88900" indent="0">
              <a:buNone/>
            </a:pPr>
            <a:r>
              <a:rPr lang="en-US" dirty="0"/>
              <a:t>----- Navegador.js</a:t>
            </a:r>
          </a:p>
          <a:p>
            <a:pPr marL="88900" indent="0">
              <a:buNone/>
            </a:pPr>
            <a:r>
              <a:rPr lang="en-US" dirty="0"/>
              <a:t>----- Navegador.css</a:t>
            </a:r>
          </a:p>
          <a:p>
            <a:pPr marL="88900" indent="0">
              <a:buNone/>
            </a:pPr>
            <a:r>
              <a:rPr lang="en-US" dirty="0"/>
              <a:t>--- pages</a:t>
            </a:r>
          </a:p>
          <a:p>
            <a:pPr marL="88900" indent="0">
              <a:buNone/>
            </a:pPr>
            <a:r>
              <a:rPr lang="en-US" dirty="0"/>
              <a:t>---- </a:t>
            </a:r>
            <a:r>
              <a:rPr lang="en-US" dirty="0" err="1"/>
              <a:t>PaginaPrincipal</a:t>
            </a:r>
            <a:endParaRPr lang="en-US" dirty="0"/>
          </a:p>
          <a:p>
            <a:pPr marL="88900" indent="0">
              <a:buNone/>
            </a:pPr>
            <a:r>
              <a:rPr lang="en-US" dirty="0"/>
              <a:t>----- PaginalPrincipal.js</a:t>
            </a:r>
          </a:p>
          <a:p>
            <a:pPr marL="88900" indent="0">
              <a:buNone/>
            </a:pPr>
            <a:r>
              <a:rPr lang="en-US" dirty="0"/>
              <a:t>----- PaginaPrincipal.css</a:t>
            </a:r>
          </a:p>
        </p:txBody>
      </p:sp>
    </p:spTree>
    <p:extLst>
      <p:ext uri="{BB962C8B-B14F-4D97-AF65-F5344CB8AC3E}">
        <p14:creationId xmlns:p14="http://schemas.microsoft.com/office/powerpoint/2010/main" val="3948482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JSX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JSX</a:t>
            </a:r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Facilita a construção de componentes HTML usando JS</a:t>
            </a:r>
            <a:endParaRPr dirty="0"/>
          </a:p>
          <a:p>
            <a:r>
              <a:rPr lang="pt-BR" dirty="0"/>
              <a:t>Permite a escrita de código HTML diretamente no JS</a:t>
            </a:r>
            <a:endParaRPr dirty="0"/>
          </a:p>
          <a:p>
            <a:r>
              <a:rPr lang="pt-BR" dirty="0"/>
              <a:t>Trata código HTML como objeto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Pode-se manipular como qualquer objeto JS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Inserir em lista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Receber como parâmetro de função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Serve como valor de retorno de função</a:t>
            </a:r>
            <a:endParaRPr dirty="0"/>
          </a:p>
          <a:p>
            <a:r>
              <a:rPr lang="pt-BR" dirty="0"/>
              <a:t>Além disso, se pode colocar código JS dentro do código HTML</a:t>
            </a:r>
          </a:p>
          <a:p>
            <a:r>
              <a:rPr lang="pt-BR" b="1" dirty="0"/>
              <a:t>Código JS dentro HTML vai dentro {}</a:t>
            </a:r>
            <a:endParaRPr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JSX</a:t>
            </a:r>
            <a:endParaRPr dirty="0"/>
          </a:p>
        </p:txBody>
      </p:sp>
      <p:sp>
        <p:nvSpPr>
          <p:cNvPr id="228" name="Google Shape;228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endParaRPr lang="pt-BR" sz="2400" b="1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pt-BR" sz="2400" b="1" dirty="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pt-BR" sz="2400" b="1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2400" b="1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1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Teste</a:t>
            </a:r>
            <a:r>
              <a:rPr lang="pt-BR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88900" indent="0">
              <a:buNone/>
            </a:pPr>
            <a:r>
              <a:rPr lang="pt-BR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1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pt-BR" sz="2400" b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 Aqui vai uma soma: {</a:t>
            </a:r>
            <a:r>
              <a:rPr lang="pt-BR" sz="2400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4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2400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 &lt;/</a:t>
            </a:r>
            <a:r>
              <a:rPr lang="pt-BR" sz="2400" b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&gt;;    </a:t>
            </a:r>
          </a:p>
          <a:p>
            <a:pPr marL="88900" indent="0">
              <a:buNone/>
            </a:pPr>
            <a:r>
              <a:rPr lang="pt-BR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35714"/>
              </a:lnSpc>
              <a:buNone/>
            </a:pPr>
            <a:endParaRPr sz="2400" b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sz="24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JSX</a:t>
            </a:r>
            <a:endParaRPr dirty="0"/>
          </a:p>
        </p:txBody>
      </p:sp>
      <p:sp>
        <p:nvSpPr>
          <p:cNvPr id="222" name="Google Shape;222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endParaRPr lang="en-US" sz="2400" b="1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2400" b="1" dirty="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2400" b="1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2400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Teste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88900" indent="0">
              <a:buNone/>
            </a:pP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name </a:t>
            </a:r>
            <a:r>
              <a:rPr lang="en-US" sz="24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"João"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sz="2400" b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 Meu </a:t>
            </a:r>
            <a:r>
              <a:rPr lang="en-US" sz="2400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é {name} &lt;/</a:t>
            </a:r>
            <a:r>
              <a:rPr lang="en-US" sz="2400" b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 marL="88900" indent="0">
              <a:buNone/>
            </a:pP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JSX</a:t>
            </a:r>
            <a:endParaRPr dirty="0"/>
          </a:p>
        </p:txBody>
      </p:sp>
      <p:sp>
        <p:nvSpPr>
          <p:cNvPr id="216" name="Google Shape;216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endParaRPr lang="en-US" sz="2000" b="1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2000" b="1" dirty="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2000" b="1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2000" b="1" dirty="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2400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Teste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88900" indent="0">
              <a:buNone/>
            </a:pP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link </a:t>
            </a:r>
            <a:r>
              <a:rPr lang="en-US" sz="24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(&lt;</a:t>
            </a:r>
            <a:r>
              <a:rPr lang="en-US" sz="2400" b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4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"http://globo.com"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&gt;link para </a:t>
            </a:r>
            <a:r>
              <a:rPr lang="en-US" sz="2400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globo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&gt;);</a:t>
            </a:r>
          </a:p>
          <a:p>
            <a:pPr marL="88900" indent="0">
              <a:buNone/>
            </a:pP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sz="2400" b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 Segura um link: {link} &lt;/</a:t>
            </a:r>
            <a:r>
              <a:rPr lang="en-US" sz="2400" b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 marL="88900" indent="0">
              <a:buNone/>
            </a:pP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Aft>
                <a:spcPts val="1600"/>
              </a:spcAft>
              <a:buNone/>
            </a:pPr>
            <a:endParaRPr sz="24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Props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Props</a:t>
            </a:r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Como enviar dados de entrada para compor um componente?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Passar o nome de um produto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Passar a mensagem de um post</a:t>
            </a:r>
            <a:endParaRPr dirty="0"/>
          </a:p>
          <a:p>
            <a:r>
              <a:rPr lang="pt-BR" dirty="0"/>
              <a:t>Podemos usar o </a:t>
            </a:r>
            <a:r>
              <a:rPr lang="pt-BR" b="1" dirty="0" err="1"/>
              <a:t>Props</a:t>
            </a:r>
            <a:r>
              <a:rPr lang="pt-BR" dirty="0"/>
              <a:t>!</a:t>
            </a:r>
            <a:endParaRPr dirty="0"/>
          </a:p>
          <a:p>
            <a:r>
              <a:rPr lang="pt-BR" dirty="0" err="1"/>
              <a:t>Props</a:t>
            </a:r>
            <a:r>
              <a:rPr lang="pt-BR" dirty="0"/>
              <a:t> são passados pelo componente pai como atributo na </a:t>
            </a:r>
            <a:r>
              <a:rPr lang="pt-BR" dirty="0" err="1"/>
              <a:t>tag</a:t>
            </a:r>
            <a:r>
              <a:rPr lang="pt-BR" dirty="0"/>
              <a:t> HTML do componente filho</a:t>
            </a:r>
            <a:endParaRPr dirty="0"/>
          </a:p>
          <a:p>
            <a:r>
              <a:rPr lang="pt-BR" dirty="0" err="1"/>
              <a:t>Props</a:t>
            </a:r>
            <a:r>
              <a:rPr lang="pt-BR" dirty="0"/>
              <a:t> são recebidos pelo componente filho via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parâmetro do construtor (componente classe)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parâmetro da função (componente função)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Problema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Como reutilizar componentes?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Copia e cola códigos HTML, CSS e JS inteiros de terceiros</a:t>
            </a:r>
            <a:endParaRPr/>
          </a:p>
          <a:p>
            <a:pPr lvl="2">
              <a:spcBef>
                <a:spcPts val="0"/>
              </a:spcBef>
              <a:buClr>
                <a:srgbClr val="FF0000"/>
              </a:buClr>
            </a:pPr>
            <a:r>
              <a:rPr lang="pt-BR">
                <a:solidFill>
                  <a:srgbClr val="FF0000"/>
                </a:solidFill>
              </a:rPr>
              <a:t>Linhas e linhas de código incompreensíveis sujando seu projeto</a:t>
            </a:r>
            <a:endParaRPr>
              <a:solidFill>
                <a:srgbClr val="FF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sz="8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Componente pai</a:t>
            </a:r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714"/>
              </a:lnSpc>
              <a:buNone/>
            </a:pP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88900" indent="0">
              <a:buNone/>
            </a:pPr>
            <a:r>
              <a:rPr lang="it-IT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it-IT" sz="2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Teste</a:t>
            </a:r>
            <a:r>
              <a:rPr lang="it-IT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it-IT" sz="2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"teste 1"</a:t>
            </a:r>
            <a:r>
              <a:rPr lang="it-IT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2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Teste</a:t>
            </a:r>
            <a:r>
              <a:rPr lang="it-IT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35714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Componente Filho (ComponenteClasse.js)</a:t>
            </a:r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8900" indent="0">
              <a:buNone/>
            </a:pPr>
            <a:r>
              <a:rPr lang="pt-BR" sz="2800" b="1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28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800" b="1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28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Teste</a:t>
            </a:r>
            <a:r>
              <a:rPr lang="pt-BR" sz="28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1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28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88900" indent="0">
              <a:buNone/>
            </a:pPr>
            <a:r>
              <a:rPr lang="pt-BR" sz="28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800" b="1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pt-BR" sz="2800" b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8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 Sou um componente {</a:t>
            </a:r>
            <a:r>
              <a:rPr lang="pt-BR" sz="2800" b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2800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28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pt-BR" sz="2800" b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8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 marL="88900" indent="0">
              <a:buNone/>
            </a:pPr>
            <a:r>
              <a:rPr lang="pt-BR" sz="28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Componente Filho (ComponenteClasse.js)</a:t>
            </a:r>
            <a:endParaRPr/>
          </a:p>
        </p:txBody>
      </p:sp>
      <p:sp>
        <p:nvSpPr>
          <p:cNvPr id="257" name="Google Shape;257;p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8900" indent="0">
              <a:buNone/>
            </a:pPr>
            <a:r>
              <a:rPr lang="pt-BR" sz="2400" b="1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1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Teste</a:t>
            </a:r>
            <a:r>
              <a:rPr lang="pt-BR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sz="2400" b="1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}){</a:t>
            </a:r>
          </a:p>
          <a:p>
            <a:pPr marL="88900" indent="0">
              <a:buNone/>
            </a:pPr>
            <a:r>
              <a:rPr lang="pt-BR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1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pt-BR" sz="2400" b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 Sou um componente {nome}&lt;/</a:t>
            </a:r>
            <a:r>
              <a:rPr lang="pt-BR" sz="2400" b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 marL="88900" indent="0">
              <a:buNone/>
            </a:pPr>
            <a:r>
              <a:rPr lang="pt-BR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770B7E-E39E-48B4-96E7-633B05B9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elementos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974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BF36D1-54D1-49D7-B9AE-147A73BE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17879"/>
            <a:ext cx="11360800" cy="817500"/>
          </a:xfrm>
        </p:spPr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elementos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4D211-677C-463E-888E-CA847CAEA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935379"/>
            <a:ext cx="11360800" cy="4529700"/>
          </a:xfrm>
        </p:spPr>
        <p:txBody>
          <a:bodyPr/>
          <a:lstStyle/>
          <a:p>
            <a:pPr marL="88900" indent="0">
              <a:buNone/>
            </a:pPr>
            <a:r>
              <a:rPr lang="en-US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Conteudo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disciplinas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"LMS"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codigo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"QXD253"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"PIW"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codigo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"QXD5435"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"SOC"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codigo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"QXD2323"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];…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3544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BF36D1-54D1-49D7-B9AE-147A73BE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17879"/>
            <a:ext cx="11360800" cy="817500"/>
          </a:xfrm>
        </p:spPr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elementos</a:t>
            </a:r>
            <a:r>
              <a:rPr lang="en-US" dirty="0"/>
              <a:t> (</a:t>
            </a:r>
            <a:r>
              <a:rPr lang="en-US" dirty="0" err="1"/>
              <a:t>continuação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4D211-677C-463E-888E-CA847CAEA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935379"/>
            <a:ext cx="11360800" cy="4529700"/>
          </a:xfrm>
        </p:spPr>
        <p:txBody>
          <a:bodyPr/>
          <a:lstStyle/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disciplinas</a:t>
            </a:r>
            <a:r>
              <a:rPr lang="en-US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1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disciplina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(&lt;</a:t>
            </a:r>
            <a:r>
              <a:rPr lang="en-US" b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b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disciplina</a:t>
            </a:r>
            <a:r>
              <a:rPr lang="en-US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 - {</a:t>
            </a:r>
            <a:r>
              <a:rPr lang="en-US" b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disciplina</a:t>
            </a:r>
            <a:r>
              <a:rPr lang="en-US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codigo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b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&gt;))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&lt;</a:t>
            </a:r>
            <a:r>
              <a:rPr lang="en-US" b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  &lt;</a:t>
            </a:r>
            <a:r>
              <a:rPr lang="en-US" b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      {</a:t>
            </a:r>
            <a:r>
              <a:rPr lang="en-US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  &lt;/</a:t>
            </a:r>
            <a:r>
              <a:rPr lang="en-US" b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&lt;/</a:t>
            </a:r>
            <a:r>
              <a:rPr lang="en-US" b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89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3075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Estilo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Teste.css</a:t>
            </a:r>
            <a:endParaRPr dirty="0"/>
          </a:p>
        </p:txBody>
      </p:sp>
      <p:sp>
        <p:nvSpPr>
          <p:cNvPr id="331" name="Google Shape;331;p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.fundo-azul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4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2400" dirty="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sz="2400" dirty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Classe.js</a:t>
            </a:r>
            <a:endParaRPr/>
          </a:p>
        </p:txBody>
      </p:sp>
      <p:sp>
        <p:nvSpPr>
          <p:cNvPr id="337" name="Google Shape;337;p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8900" indent="0">
              <a:buNone/>
            </a:pPr>
            <a:r>
              <a:rPr lang="en-US" sz="2400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'./Teste.css'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b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Teste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88900" indent="0">
              <a:buNone/>
            </a:pP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sz="2400" b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24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1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fundo-azul</a:t>
            </a:r>
            <a:r>
              <a:rPr lang="en-US" sz="2400" b="1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&gt;Teste&lt;/</a:t>
            </a:r>
            <a:r>
              <a:rPr lang="en-US" sz="2400" b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sz="2400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770B7E-E39E-48B4-96E7-633B05B9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 err="1"/>
              <a:t>Dinâmicas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17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Modal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1835700" y="1562125"/>
            <a:ext cx="24027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pt-BR" sz="600" b="1"/>
              <a:t>&lt;!DOCTYPE html&gt;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&lt;html&gt;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&lt;head&gt;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&lt;style&gt;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/* The Modal (background)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.modal {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display: none; /* Hidden by default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position: fixed; /* Stay in place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z-index: 1; /* Sit on top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left: 0;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top: 0;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width: 100%; /* Full width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height: 100%; /* Full height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overflow: auto; /* Enable scroll if needed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background-color: rgb(0,0,0); /* Fallback color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background-color: rgba(0,0,0,0.4); /* Black w/ opacity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-webkit-animation-name: fadeIn; /* Fade in the background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-webkit-animation-duration: 0.4s;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animation-name: fadeIn;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animation-duration: 0.4s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}</a:t>
            </a:r>
            <a:endParaRPr sz="600" b="1"/>
          </a:p>
          <a:p>
            <a:pPr marL="0" indent="0">
              <a:buSzPts val="1100"/>
              <a:buNone/>
            </a:pP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/* Modal Content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.modal-content {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position: fixed;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bottom: 0;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background-color: #fefefe;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width: 100%;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-webkit-animation-name: slideIn;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-webkit-animation-duration: 0.4s;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animation-name: slideIn;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animation-duration: 0.4s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}</a:t>
            </a:r>
            <a:endParaRPr sz="600" b="1"/>
          </a:p>
          <a:p>
            <a:pPr marL="0" indent="0">
              <a:buSzPts val="1100"/>
              <a:buNone/>
            </a:pP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/* The Close Button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.close {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color: white;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float: right;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font-size: 28px;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font-weight: bold;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}</a:t>
            </a:r>
            <a:endParaRPr sz="600" b="1"/>
          </a:p>
          <a:p>
            <a:pPr marL="0" indent="0">
              <a:buSzPts val="1100"/>
              <a:buNone/>
            </a:pPr>
            <a:endParaRPr sz="600" b="1"/>
          </a:p>
          <a:p>
            <a:pPr marL="0" indent="0">
              <a:buNone/>
            </a:pPr>
            <a:r>
              <a:rPr lang="pt-BR" sz="600" b="1"/>
              <a:t>.</a:t>
            </a:r>
            <a:endParaRPr sz="600"/>
          </a:p>
        </p:txBody>
      </p:sp>
      <p:sp>
        <p:nvSpPr>
          <p:cNvPr id="80" name="Google Shape;80;p16"/>
          <p:cNvSpPr txBox="1"/>
          <p:nvPr/>
        </p:nvSpPr>
        <p:spPr>
          <a:xfrm>
            <a:off x="4648725" y="1344425"/>
            <a:ext cx="2043000" cy="4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close:hover,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.close:focus {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color: #000;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text-decoration: none;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cursor: pointer;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.modal-header {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padding: 2px 16px;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background-color: #5cb85c;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color: white;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.modal-body {padding: 2px 16px;}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.modal-footer {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padding: 2px 16px;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background-color: #5cb85c;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color: white;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/* Add Animation */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@-webkit-keyframes slideIn {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from {bottom: -300px; opacity: 0} 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to {bottom: 0; opacity: 1}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@keyframes slideIn {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from {bottom: -300px; opacity: 0}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to {bottom: 0; opacity: 1}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@-webkit-keyframes fadeIn {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from {opacity: 0} 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to {opacity: 1}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@keyframes fadeIn {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from {opacity: 0} 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to {opacity: 1}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&lt;/style&gt;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&lt;/head&gt;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&lt;body&gt;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endParaRPr sz="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7369025" y="649575"/>
            <a:ext cx="2321100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&lt;h2&gt;Bottom Modal&lt;/h2&gt;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&lt;!-- Trigger/Open The Modal --&gt;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&lt;button id="myBtn"&gt;Open Modal&lt;/button&gt;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&lt;!-- The Modal --&gt;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&lt;div id="myModal" class="modal"&gt;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&lt;!-- Modal content --&gt;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&lt;div class="modal-content"&gt;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&lt;div class="modal-header"&gt;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&lt;span class="close"&gt;&amp;times;&lt;/span&gt;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&lt;h2&gt;Modal Header&lt;/h2&gt;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&lt;/div&gt;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&lt;div class="modal-body"&gt;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&lt;p&gt;Some text in the Modal Body&lt;/p&gt;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&lt;p&gt;Some other text...&lt;/p&gt;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&lt;/div&gt;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&lt;div class="modal-footer"&gt;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&lt;h3&gt;Modal Footer&lt;/h3&gt;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&lt;/div&gt;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&lt;/div&gt;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&lt;/div&gt;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&lt;script&gt;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// Get the modal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var modal = document.getElementById('myModal');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// Get the button that opens the modal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var btn = document.getElementById("myBtn");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// Get the &lt;span&gt; element that closes the modal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var span = document.getElementsByClassName("close")[0];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// When the user clicks the button, open the modal 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btn.onclick = function() {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modal.style.display = "block";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// When the user clicks on &lt;span&gt; (x), close the modal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span.onclick = function() {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modal.style.display = "none";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// When the user clicks anywhere outside of the modal, close it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window.onclick = function(event) {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if (event.target == modal) {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modal.style.display = "none";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&lt;/script&gt;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&lt;/body&gt;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&lt;/html&gt;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spcBef>
                <a:spcPts val="1600"/>
              </a:spcBef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8D45AD-C2D8-4A15-89B1-76544E59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ClassesDinamicas.css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5C874-44CE-43F5-9D06-3B6E485A1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pt-BR" dirty="0">
                <a:solidFill>
                  <a:srgbClr val="986801"/>
                </a:solidFill>
                <a:latin typeface="Consolas" panose="020B0609020204030204" pitchFamily="49" charset="0"/>
              </a:rPr>
              <a:t>.azul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pPr marL="88900" indent="0">
              <a:buNone/>
            </a:pP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background-color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pt-BR" dirty="0">
                <a:solidFill>
                  <a:srgbClr val="986801"/>
                </a:solidFill>
                <a:latin typeface="Consolas" panose="020B0609020204030204" pitchFamily="49" charset="0"/>
              </a:rPr>
              <a:t>blue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marL="88900" indent="0">
              <a:buNone/>
            </a:pPr>
            <a:b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986801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86801"/>
                </a:solidFill>
                <a:latin typeface="Consolas" panose="020B0609020204030204" pitchFamily="49" charset="0"/>
              </a:rPr>
              <a:t>botao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pPr marL="88900" indent="0">
              <a:buNone/>
            </a:pP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383A42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pt-BR" dirty="0">
                <a:solidFill>
                  <a:srgbClr val="986801"/>
                </a:solidFill>
                <a:latin typeface="Consolas" panose="020B0609020204030204" pitchFamily="49" charset="0"/>
              </a:rPr>
              <a:t>200px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383A42"/>
                </a:solidFill>
                <a:latin typeface="Consolas" panose="020B0609020204030204" pitchFamily="49" charset="0"/>
              </a:rPr>
              <a:t>height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pt-BR" dirty="0">
                <a:solidFill>
                  <a:srgbClr val="986801"/>
                </a:solidFill>
                <a:latin typeface="Consolas" panose="020B0609020204030204" pitchFamily="49" charset="0"/>
              </a:rPr>
              <a:t>200px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2553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8D45AD-C2D8-4A15-89B1-76544E59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98846"/>
            <a:ext cx="11360800" cy="817500"/>
          </a:xfrm>
        </p:spPr>
        <p:txBody>
          <a:bodyPr/>
          <a:lstStyle/>
          <a:p>
            <a:r>
              <a:rPr lang="en-US" dirty="0"/>
              <a:t>ClassesDinamicas.js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5C874-44CE-43F5-9D06-3B6E485A1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51590"/>
            <a:ext cx="11360800" cy="5416264"/>
          </a:xfrm>
        </p:spPr>
        <p:txBody>
          <a:bodyPr/>
          <a:lstStyle/>
          <a:p>
            <a:pPr marL="88900" indent="0">
              <a:buNone/>
            </a:pPr>
            <a:r>
              <a:rPr lang="pt-BR" dirty="0" err="1">
                <a:solidFill>
                  <a:srgbClr val="A626A4"/>
                </a:solidFill>
                <a:latin typeface="Consolas" panose="020B0609020204030204" pitchFamily="49" charset="0"/>
              </a:rPr>
              <a:t>import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50A14F"/>
                </a:solidFill>
                <a:latin typeface="Consolas" panose="020B0609020204030204" pitchFamily="49" charset="0"/>
              </a:rPr>
              <a:t>'./ClassesDinamicas.css’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b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A626A4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A626A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626A4"/>
                </a:solidFill>
                <a:latin typeface="Consolas" panose="020B0609020204030204" pitchFamily="49" charset="0"/>
              </a:rPr>
              <a:t>funtion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C18401"/>
                </a:solidFill>
                <a:latin typeface="Consolas" panose="020B0609020204030204" pitchFamily="49" charset="0"/>
              </a:rPr>
              <a:t>ClassesDinamicas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() {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b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A626A4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383A42"/>
                </a:solidFill>
                <a:latin typeface="Consolas" panose="020B0609020204030204" pitchFamily="49" charset="0"/>
              </a:rPr>
              <a:t>classes_list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184BC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[]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E45649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E45649"/>
                </a:solidFill>
                <a:latin typeface="Consolas" panose="020B0609020204030204" pitchFamily="49" charset="0"/>
              </a:rPr>
              <a:t>props</a:t>
            </a:r>
            <a:r>
              <a:rPr lang="pt-BR" dirty="0" err="1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E45649"/>
                </a:solidFill>
                <a:latin typeface="Consolas" panose="020B0609020204030204" pitchFamily="49" charset="0"/>
              </a:rPr>
              <a:t>azul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184BC"/>
                </a:solidFill>
                <a:latin typeface="Consolas" panose="020B0609020204030204" pitchFamily="49" charset="0"/>
              </a:rPr>
              <a:t>==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86801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){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E45649"/>
                </a:solidFill>
                <a:latin typeface="Consolas" panose="020B0609020204030204" pitchFamily="49" charset="0"/>
              </a:rPr>
              <a:t>classes_list</a:t>
            </a:r>
            <a:r>
              <a:rPr lang="pt-BR" dirty="0" err="1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4078F2"/>
                </a:solidFill>
                <a:latin typeface="Consolas" panose="020B0609020204030204" pitchFamily="49" charset="0"/>
              </a:rPr>
              <a:t>push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50A14F"/>
                </a:solidFill>
                <a:latin typeface="Consolas" panose="020B0609020204030204" pitchFamily="49" charset="0"/>
              </a:rPr>
              <a:t>'azul'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);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   }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E45649"/>
                </a:solidFill>
                <a:latin typeface="Consolas" panose="020B0609020204030204" pitchFamily="49" charset="0"/>
              </a:rPr>
              <a:t>classes_list</a:t>
            </a:r>
            <a:r>
              <a:rPr lang="pt-BR" dirty="0" err="1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4078F2"/>
                </a:solidFill>
                <a:latin typeface="Consolas" panose="020B0609020204030204" pitchFamily="49" charset="0"/>
              </a:rPr>
              <a:t>push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50A14F"/>
                </a:solidFill>
                <a:latin typeface="Consolas" panose="020B0609020204030204" pitchFamily="49" charset="0"/>
              </a:rPr>
              <a:t>botao</a:t>
            </a:r>
            <a:r>
              <a:rPr lang="pt-BR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b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A626A4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classes </a:t>
            </a:r>
            <a:r>
              <a:rPr lang="pt-BR" dirty="0">
                <a:solidFill>
                  <a:srgbClr val="0184BC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E45649"/>
                </a:solidFill>
                <a:latin typeface="Consolas" panose="020B0609020204030204" pitchFamily="49" charset="0"/>
              </a:rPr>
              <a:t>classes_list</a:t>
            </a:r>
            <a:r>
              <a:rPr lang="pt-BR" dirty="0" err="1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4078F2"/>
                </a:solidFill>
                <a:latin typeface="Consolas" panose="020B0609020204030204" pitchFamily="49" charset="0"/>
              </a:rPr>
              <a:t>join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50A14F"/>
                </a:solidFill>
                <a:latin typeface="Consolas" panose="020B0609020204030204" pitchFamily="49" charset="0"/>
              </a:rPr>
              <a:t>' ’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) </a:t>
            </a:r>
          </a:p>
          <a:p>
            <a:pPr marL="88900" indent="0">
              <a:buNone/>
            </a:pP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... (</a:t>
            </a:r>
            <a:r>
              <a:rPr lang="pt-BR" dirty="0" err="1">
                <a:solidFill>
                  <a:srgbClr val="383A42"/>
                </a:solidFill>
                <a:latin typeface="Consolas" panose="020B0609020204030204" pitchFamily="49" charset="0"/>
              </a:rPr>
              <a:t>cont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)   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239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8D45AD-C2D8-4A15-89B1-76544E59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ClassesDinamicas.js (cont.)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5C874-44CE-43F5-9D06-3B6E485A1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...</a:t>
            </a:r>
            <a:b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A626A4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( 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   &lt;</a:t>
            </a:r>
            <a:r>
              <a:rPr lang="pt-BR" dirty="0" err="1">
                <a:solidFill>
                  <a:srgbClr val="E45649"/>
                </a:solidFill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86801"/>
                </a:solidFill>
                <a:latin typeface="Consolas" panose="020B0609020204030204" pitchFamily="49" charset="0"/>
              </a:rPr>
              <a:t>className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={classes}&gt;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Me clique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   &lt;/</a:t>
            </a:r>
            <a:r>
              <a:rPr lang="pt-BR" dirty="0" err="1">
                <a:solidFill>
                  <a:srgbClr val="E45649"/>
                </a:solidFill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&gt; );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}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3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Eventos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Eventos</a:t>
            </a:r>
            <a:endParaRPr/>
          </a:p>
        </p:txBody>
      </p:sp>
      <p:sp>
        <p:nvSpPr>
          <p:cNvPr id="268" name="Google Shape;268;p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Como capturar eventos?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Click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 err="1"/>
              <a:t>MouseDown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 err="1"/>
              <a:t>DoubleClick</a:t>
            </a:r>
            <a:endParaRPr dirty="0"/>
          </a:p>
          <a:p>
            <a:r>
              <a:rPr lang="pt-BR" dirty="0"/>
              <a:t>Pode-se escutar eventos usando atributos HTML do componente</a:t>
            </a:r>
            <a:endParaRPr dirty="0"/>
          </a:p>
          <a:p>
            <a:r>
              <a:rPr lang="pt-BR" dirty="0"/>
              <a:t>Para executar uma ação, passamos uma função de </a:t>
            </a:r>
            <a:r>
              <a:rPr lang="pt-BR" i="1" dirty="0" err="1"/>
              <a:t>callback</a:t>
            </a:r>
            <a:r>
              <a:rPr lang="pt-BR" i="1" dirty="0"/>
              <a:t> </a:t>
            </a:r>
            <a:r>
              <a:rPr lang="pt-BR" dirty="0"/>
              <a:t>que executa a ação desejada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Click - Componente pai - MyButton.js</a:t>
            </a:r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ActionLink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88900" indent="0">
              <a:buNone/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88900" indent="0">
              <a:buNone/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2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88900" indent="0">
              <a:buNone/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2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'O link </a:t>
            </a:r>
            <a:r>
              <a:rPr lang="en-US" sz="24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foi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clicado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8900" indent="0">
              <a:buNone/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8900" indent="0">
              <a:buNone/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88900" indent="0">
              <a:buNone/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pPr marL="88900" indent="0">
              <a:buNone/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sz="2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}&gt;</a:t>
            </a:r>
          </a:p>
          <a:p>
            <a:pPr marL="88900" indent="0">
              <a:buNone/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Clique 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Aqui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US" sz="2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pPr marL="88900" indent="0">
              <a:buNone/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Eventos de Mouse</a:t>
            </a:r>
            <a:endParaRPr/>
          </a:p>
        </p:txBody>
      </p:sp>
      <p:sp>
        <p:nvSpPr>
          <p:cNvPr id="280" name="Google Shape;280;p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onClick </a:t>
            </a:r>
            <a:endParaRPr/>
          </a:p>
          <a:p>
            <a:r>
              <a:rPr lang="pt-BR"/>
              <a:t>onDoubleClick </a:t>
            </a:r>
            <a:endParaRPr/>
          </a:p>
          <a:p>
            <a:r>
              <a:rPr lang="pt-BR"/>
              <a:t>onMouseDown </a:t>
            </a:r>
            <a:endParaRPr/>
          </a:p>
          <a:p>
            <a:r>
              <a:rPr lang="pt-BR"/>
              <a:t>onMouseEnter </a:t>
            </a:r>
            <a:endParaRPr/>
          </a:p>
          <a:p>
            <a:r>
              <a:rPr lang="pt-BR"/>
              <a:t>onMouseLeave</a:t>
            </a:r>
            <a:endParaRPr/>
          </a:p>
          <a:p>
            <a:r>
              <a:rPr lang="pt-BR"/>
              <a:t>onMouseMove </a:t>
            </a:r>
            <a:endParaRPr/>
          </a:p>
          <a:p>
            <a:r>
              <a:rPr lang="pt-BR"/>
              <a:t>onMouseOut </a:t>
            </a:r>
            <a:endParaRPr/>
          </a:p>
          <a:p>
            <a:r>
              <a:rPr lang="pt-BR"/>
              <a:t>onMouseOver </a:t>
            </a:r>
            <a:endParaRPr/>
          </a:p>
          <a:p>
            <a:r>
              <a:rPr lang="pt-BR"/>
              <a:t>onMouseUp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  <a:p>
            <a:endParaRPr/>
          </a:p>
          <a:p>
            <a:r>
              <a:rPr lang="pt-BR"/>
              <a:t>Perguntas?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pt-BR" sz="3000"/>
              <a:t>Prof. Victor Farias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Problema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Como reutilizar componentes?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Copia e cola códigos HTML, CSS e JS inteiros de terceiros</a:t>
            </a:r>
            <a:endParaRPr/>
          </a:p>
          <a:p>
            <a:pPr lvl="2">
              <a:spcBef>
                <a:spcPts val="0"/>
              </a:spcBef>
              <a:buClr>
                <a:srgbClr val="FF0000"/>
              </a:buClr>
            </a:pPr>
            <a:r>
              <a:rPr lang="pt-BR">
                <a:solidFill>
                  <a:srgbClr val="FF0000"/>
                </a:solidFill>
              </a:rPr>
              <a:t>Linhas e linhas de código incompreensíveis sujando seu projeto</a:t>
            </a:r>
            <a:endParaRPr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Usar framework de componente - Bootstrap, Materialize, Foundation …</a:t>
            </a:r>
            <a:endParaRPr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Modo próprio de importar componentes</a:t>
            </a:r>
            <a:endParaRPr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Importação de componentes muda de um para outro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sz="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Modal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1835700" y="1562125"/>
            <a:ext cx="37167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b="1"/>
              <a:t>Bootstrap</a:t>
            </a:r>
            <a:endParaRPr b="1"/>
          </a:p>
          <a:p>
            <a:pPr marL="0" indent="0">
              <a:spcBef>
                <a:spcPts val="1600"/>
              </a:spcBef>
              <a:buNone/>
            </a:pP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"modal fade"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"modal-dialog"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role=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"document"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"modal-content"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"modal-header"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&lt;h5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"modal-title"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Modal title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&lt;/h5&gt;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type=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"button"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"close"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800">
              <a:solidFill>
                <a:srgbClr val="292B2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457200">
              <a:buNone/>
            </a:pP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        data-dismiss=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"modal"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aria-label=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"Close"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&lt;span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aria-hidden=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&amp;times;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&lt;/span&gt;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"modal-body"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Modal body text goes here.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"modal-footer"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type=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"button"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"btn btn-primary"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457200">
              <a:buNone/>
            </a:pP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  Save changes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type=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"button"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"btn btn-secondary"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800">
              <a:solidFill>
                <a:srgbClr val="292B2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457200">
              <a:buSzPts val="1100"/>
              <a:buNone/>
            </a:pP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          data-dismiss=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"modal"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8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b="1"/>
          </a:p>
        </p:txBody>
      </p:sp>
      <p:sp>
        <p:nvSpPr>
          <p:cNvPr id="94" name="Google Shape;94;p18"/>
          <p:cNvSpPr txBox="1"/>
          <p:nvPr/>
        </p:nvSpPr>
        <p:spPr>
          <a:xfrm>
            <a:off x="6166350" y="1592200"/>
            <a:ext cx="4066800" cy="45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200">
                <a:latin typeface="Old Standard TT"/>
                <a:ea typeface="Old Standard TT"/>
                <a:cs typeface="Old Standard TT"/>
                <a:sym typeface="Old Standard TT"/>
              </a:rPr>
              <a:t>Foundation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endParaRPr sz="1200">
              <a:solidFill>
                <a:srgbClr val="000080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>
              <a:solidFill>
                <a:srgbClr val="000080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&lt;a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DD114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data-reveal-id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DD114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"myModal"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Click Me For A Modal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&lt;/a&gt;</a:t>
            </a:r>
            <a:b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DD114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"myModal"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DD114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"reveal-modal"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data-reveal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aria-labelledby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DD114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"modalTitle"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aria-hidden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DD114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role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DD114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"dialog"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&lt;h2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DD114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"modalTitle"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Awesome. I have it.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&lt;/h2&gt;</a:t>
            </a:r>
            <a:b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DD114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"lead"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Your couch.  It is mine.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&lt;/p&gt;</a:t>
            </a:r>
            <a:b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I'm a cool paragraph that lives inside of an even cooler modal. Wins!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&lt;/p&gt;</a:t>
            </a:r>
            <a:b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&lt;a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DD114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"close-reveal-modal"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aria-label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DD114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"Close"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&amp;#215;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&lt;/a&gt;</a:t>
            </a:r>
            <a:b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1789500" y="1843133"/>
            <a:ext cx="40452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Solução?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2"/>
          </p:nvPr>
        </p:nvSpPr>
        <p:spPr>
          <a:xfrm>
            <a:off x="6463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pt-BR" sz="3400" b="1"/>
              <a:t>Componentes Web!</a:t>
            </a:r>
            <a:endParaRPr sz="3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Componentes WEB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Componentes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dirty="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 err="1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pt-BR" dirty="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-modal&gt;</a:t>
            </a:r>
            <a:br>
              <a:rPr lang="pt-BR" dirty="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dirty="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pt-BR" dirty="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Título da modal</a:t>
            </a:r>
            <a:r>
              <a:rPr lang="pt-BR" dirty="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&lt;/h2&gt;</a:t>
            </a:r>
            <a:br>
              <a:rPr lang="pt-BR" dirty="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dirty="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pt-BR" dirty="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Texto do corpo da modal</a:t>
            </a:r>
            <a:r>
              <a:rPr lang="pt-BR" dirty="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&lt;/p&gt;</a:t>
            </a:r>
            <a:br>
              <a:rPr lang="pt-BR" dirty="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dirty="0" err="1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pt-BR" dirty="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-modal&gt; </a:t>
            </a:r>
            <a:endParaRPr dirty="0">
              <a:solidFill>
                <a:srgbClr val="000080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2600" b="1" dirty="0">
              <a:solidFill>
                <a:srgbClr val="000080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pt-BR" dirty="0"/>
              <a:t>Reutilizável!</a:t>
            </a:r>
            <a:endParaRPr dirty="0"/>
          </a:p>
          <a:p>
            <a:r>
              <a:rPr lang="pt-BR" dirty="0"/>
              <a:t>Limpo!</a:t>
            </a:r>
            <a:endParaRPr dirty="0"/>
          </a:p>
          <a:p>
            <a:r>
              <a:rPr lang="pt-BR" dirty="0"/>
              <a:t>Semântico!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2476</Words>
  <Application>Microsoft Office PowerPoint</Application>
  <PresentationFormat>Widescreen</PresentationFormat>
  <Paragraphs>430</Paragraphs>
  <Slides>47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Old Standard TT</vt:lpstr>
      <vt:lpstr>Consolas</vt:lpstr>
      <vt:lpstr>Paperback</vt:lpstr>
      <vt:lpstr>Componentes Web</vt:lpstr>
      <vt:lpstr>Introdução</vt:lpstr>
      <vt:lpstr>Problema</vt:lpstr>
      <vt:lpstr>Modal</vt:lpstr>
      <vt:lpstr>Problema</vt:lpstr>
      <vt:lpstr>Modal</vt:lpstr>
      <vt:lpstr>Solução?</vt:lpstr>
      <vt:lpstr>Componentes WEB</vt:lpstr>
      <vt:lpstr>Componentes</vt:lpstr>
      <vt:lpstr>Como?</vt:lpstr>
      <vt:lpstr>React</vt:lpstr>
      <vt:lpstr>React</vt:lpstr>
      <vt:lpstr>Pré-requisito</vt:lpstr>
      <vt:lpstr>Novo projeto (npm 5.1 ou inferior)</vt:lpstr>
      <vt:lpstr>Novo projeto (npm 5.2 ou superior)</vt:lpstr>
      <vt:lpstr>Componentes React</vt:lpstr>
      <vt:lpstr>Componentes</vt:lpstr>
      <vt:lpstr>Componentes</vt:lpstr>
      <vt:lpstr>Funcao.js</vt:lpstr>
      <vt:lpstr>Como usar esse componentes?</vt:lpstr>
      <vt:lpstr>Estrutura do projeto</vt:lpstr>
      <vt:lpstr>Estrutura do projeto</vt:lpstr>
      <vt:lpstr>JSX</vt:lpstr>
      <vt:lpstr>JSX</vt:lpstr>
      <vt:lpstr>JSX</vt:lpstr>
      <vt:lpstr>JSX</vt:lpstr>
      <vt:lpstr>JSX</vt:lpstr>
      <vt:lpstr>Props</vt:lpstr>
      <vt:lpstr>Props</vt:lpstr>
      <vt:lpstr>Componente pai</vt:lpstr>
      <vt:lpstr>Componente Filho (ComponenteClasse.js)</vt:lpstr>
      <vt:lpstr>Componente Filho (ComponenteClasse.js)</vt:lpstr>
      <vt:lpstr>Lista de elementos</vt:lpstr>
      <vt:lpstr>Lista de elementos</vt:lpstr>
      <vt:lpstr>Lista de elementos (continuação)</vt:lpstr>
      <vt:lpstr>Estilo</vt:lpstr>
      <vt:lpstr>Teste.css</vt:lpstr>
      <vt:lpstr>Classe.js</vt:lpstr>
      <vt:lpstr>Classes Dinâmicas</vt:lpstr>
      <vt:lpstr>ClassesDinamicas.css</vt:lpstr>
      <vt:lpstr>ClassesDinamicas.js</vt:lpstr>
      <vt:lpstr>ClassesDinamicas.js (cont.)</vt:lpstr>
      <vt:lpstr>Eventos</vt:lpstr>
      <vt:lpstr>Eventos</vt:lpstr>
      <vt:lpstr>Click - Componente pai - MyButton.js</vt:lpstr>
      <vt:lpstr>Eventos de Mouse</vt:lpstr>
      <vt:lpstr>  Perguntas?    Prof. Victor Farias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Web</dc:title>
  <cp:lastModifiedBy>Victor Aguiar Evangelista de Farias</cp:lastModifiedBy>
  <cp:revision>79</cp:revision>
  <dcterms:modified xsi:type="dcterms:W3CDTF">2021-03-08T23:11:01Z</dcterms:modified>
</cp:coreProperties>
</file>