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69" r:id="rId17"/>
    <p:sldId id="287" r:id="rId18"/>
    <p:sldId id="289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84" r:id="rId38"/>
  </p:sldIdLst>
  <p:sldSz cx="12192000" cy="68580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ld Standard TT" panose="020B0604020202020204" charset="0"/>
      <p:regular r:id="rId44"/>
      <p:bold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55a4ac2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55a4ac2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0107c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0107c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e0107c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e0107c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0107c0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e0107c0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0107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0107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a284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a284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5a4ac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5a4ac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55a4a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55a4a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55a4ac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55a4ac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5a4ac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55a4ac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55a4ac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55a4ac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55a4ac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55a4ac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55a4ac2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55a4ac2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Single Page Application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Desvantagens</a:t>
            </a:r>
            <a:endParaRPr/>
          </a:p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Aprendizagem de um novo framework</a:t>
            </a:r>
            <a:endParaRPr/>
          </a:p>
          <a:p>
            <a:r>
              <a:rPr lang="pt-BR"/>
              <a:t>Complexidade desnecessária para aplicações pequenas</a:t>
            </a:r>
            <a:endParaRPr/>
          </a:p>
          <a:p>
            <a:r>
              <a:rPr lang="pt-BR"/>
              <a:t>Bibliotecas podem ser muito pesadas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Problemático para dispositivos com conexão limitada</a:t>
            </a:r>
            <a:endParaRPr/>
          </a:p>
          <a:p>
            <a:r>
              <a:rPr lang="pt-BR" b="1"/>
              <a:t>SEO </a:t>
            </a:r>
            <a:r>
              <a:rPr lang="pt-BR"/>
              <a:t>- Search Engine Optimization</a:t>
            </a:r>
            <a:endParaRPr/>
          </a:p>
          <a:p>
            <a:r>
              <a:rPr lang="pt-BR"/>
              <a:t>Fragmentação de regras de negócio</a:t>
            </a:r>
            <a:endParaRPr/>
          </a:p>
          <a:p>
            <a:r>
              <a:rPr lang="pt-BR"/>
              <a:t>Primeiro acesso pode ser lento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Roteamento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Roteamento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Módulo mais importante para SPA!</a:t>
            </a:r>
            <a:endParaRPr dirty="0"/>
          </a:p>
          <a:p>
            <a:r>
              <a:rPr lang="pt-BR" dirty="0"/>
              <a:t>Permite atualizar parte das páginas dinamicamente sem carregar a página inteira</a:t>
            </a:r>
            <a:endParaRPr dirty="0"/>
          </a:p>
          <a:p>
            <a:r>
              <a:rPr lang="pt-BR" dirty="0"/>
              <a:t>Baseia-se na </a:t>
            </a:r>
            <a:r>
              <a:rPr lang="pt-BR" dirty="0" err="1"/>
              <a:t>url</a:t>
            </a:r>
            <a:r>
              <a:rPr lang="pt-BR" dirty="0"/>
              <a:t> para mostrar ou esconder componentes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parâmetros da </a:t>
            </a:r>
            <a:r>
              <a:rPr lang="pt-BR" dirty="0" err="1"/>
              <a:t>url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https//www.sistemamatricula.com</a:t>
            </a:r>
            <a:r>
              <a:rPr lang="pt-BR" b="1" dirty="0"/>
              <a:t>/alunos/42344/edit</a:t>
            </a:r>
            <a:endParaRPr b="1" dirty="0"/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8136025" y="4807775"/>
            <a:ext cx="102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4"/>
          <p:cNvSpPr txBox="1"/>
          <p:nvPr/>
        </p:nvSpPr>
        <p:spPr>
          <a:xfrm>
            <a:off x="7371525" y="5269050"/>
            <a:ext cx="16710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Parâmetros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Padrão Parâmetros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/alunos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Listar alunos</a:t>
            </a:r>
            <a:endParaRPr dirty="0"/>
          </a:p>
          <a:p>
            <a:r>
              <a:rPr lang="pt-BR" b="1" dirty="0"/>
              <a:t>/alunos/233543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Exibir detalhes de aluno com id (matrícula) 233543</a:t>
            </a:r>
            <a:endParaRPr dirty="0"/>
          </a:p>
          <a:p>
            <a:r>
              <a:rPr lang="pt-BR" b="1" dirty="0"/>
              <a:t>/alunos/233543/</a:t>
            </a:r>
            <a:r>
              <a:rPr lang="pt-BR" b="1" dirty="0" err="1"/>
              <a:t>edit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Editar dados do aluno com id 233543</a:t>
            </a:r>
            <a:endParaRPr dirty="0"/>
          </a:p>
          <a:p>
            <a:r>
              <a:rPr lang="pt-BR" b="1" dirty="0"/>
              <a:t>/alunos/</a:t>
            </a:r>
            <a:r>
              <a:rPr lang="pt-BR" b="1" dirty="0" err="1"/>
              <a:t>create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Criar novo aluno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sz="3000"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 b="1" dirty="0"/>
              <a:t>/recurso/:id/ação</a:t>
            </a:r>
            <a:endParaRPr sz="3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A54C1-F0A5-4ABD-B6DB-9B775BD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</a:t>
            </a:r>
            <a:r>
              <a:rPr lang="en-US" dirty="0" err="1"/>
              <a:t>pacote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79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DF54F-73E3-4FA6-9679-746208C0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700" y="559837"/>
            <a:ext cx="8520600" cy="5531996"/>
          </a:xfrm>
        </p:spPr>
        <p:txBody>
          <a:bodyPr anchor="ctr"/>
          <a:lstStyle/>
          <a:p>
            <a:pPr marL="88900" indent="0" algn="ctr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88900" indent="0" algn="ctr">
              <a:buNone/>
            </a:pPr>
            <a:endParaRPr lang="pt-BR" b="1" dirty="0"/>
          </a:p>
          <a:p>
            <a:pPr marL="88900" indent="0" algn="ctr">
              <a:buNone/>
            </a:pPr>
            <a:r>
              <a:rPr lang="pt-BR" b="1" dirty="0"/>
              <a:t>(execute na pasta do projeto)</a:t>
            </a:r>
          </a:p>
        </p:txBody>
      </p:sp>
    </p:spTree>
    <p:extLst>
      <p:ext uri="{BB962C8B-B14F-4D97-AF65-F5344CB8AC3E}">
        <p14:creationId xmlns:p14="http://schemas.microsoft.com/office/powerpoint/2010/main" val="200305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Roteamento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4A8ED-025C-4001-ABFC-B3615FCD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9EA4-599C-4931-A013-00883765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Dois</a:t>
            </a:r>
            <a:r>
              <a:rPr lang="en-US" dirty="0"/>
              <a:t> components </a:t>
            </a:r>
            <a:r>
              <a:rPr lang="en-US" dirty="0" err="1"/>
              <a:t>principais</a:t>
            </a:r>
            <a:r>
              <a:rPr lang="en-US" dirty="0"/>
              <a:t> para o </a:t>
            </a:r>
            <a:r>
              <a:rPr lang="en-US" dirty="0" err="1"/>
              <a:t>roteamento</a:t>
            </a:r>
            <a:endParaRPr lang="pt-BR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/>
              <a:t>BrowserRouter</a:t>
            </a:r>
            <a:r>
              <a:rPr lang="en-US" dirty="0"/>
              <a:t>: Tag para </a:t>
            </a: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roteamento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Route</a:t>
            </a:r>
            <a:r>
              <a:rPr lang="en-US" dirty="0"/>
              <a:t>: Tag para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en-US" dirty="0"/>
          </a:p>
          <a:p>
            <a:pPr marL="8890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4A8ED-025C-4001-ABFC-B3615FCD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9EA4-599C-4931-A013-00883765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lnSpc>
                <a:spcPct val="100000"/>
              </a:lnSpc>
              <a:buNone/>
            </a:pPr>
            <a:endParaRPr lang="en-US" dirty="0"/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exact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"/pagina2"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&lt;Pagina2&gt;&lt;/Pagina2&gt;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lnSpc>
                <a:spcPct val="100000"/>
              </a:lnSpc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E7E9AE-1C4B-4102-A7E0-F91B92D1C268}"/>
              </a:ext>
            </a:extLst>
          </p:cNvPr>
          <p:cNvCxnSpPr>
            <a:cxnSpLocks/>
          </p:cNvCxnSpPr>
          <p:nvPr/>
        </p:nvCxnSpPr>
        <p:spPr>
          <a:xfrm flipH="1">
            <a:off x="3076293" y="1775417"/>
            <a:ext cx="942390" cy="73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FF6474-570A-422D-8261-26D92E44367E}"/>
              </a:ext>
            </a:extLst>
          </p:cNvPr>
          <p:cNvSpPr txBox="1"/>
          <p:nvPr/>
        </p:nvSpPr>
        <p:spPr>
          <a:xfrm>
            <a:off x="3076293" y="1412315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Indica que </a:t>
            </a:r>
            <a:r>
              <a:rPr lang="en-US" b="1" dirty="0" err="1"/>
              <a:t>só</a:t>
            </a:r>
            <a:r>
              <a:rPr lang="en-US" b="1" dirty="0"/>
              <a:t> casa com </a:t>
            </a:r>
            <a:r>
              <a:rPr lang="en-US" b="1" dirty="0" err="1"/>
              <a:t>exatamente</a:t>
            </a:r>
            <a:r>
              <a:rPr lang="en-US" b="1" dirty="0"/>
              <a:t> </a:t>
            </a:r>
            <a:r>
              <a:rPr lang="en-US" b="1" dirty="0" err="1"/>
              <a:t>esse</a:t>
            </a:r>
            <a:r>
              <a:rPr lang="en-US" b="1" dirty="0"/>
              <a:t> </a:t>
            </a:r>
            <a:r>
              <a:rPr lang="en-US" b="1" dirty="0" err="1"/>
              <a:t>caminho</a:t>
            </a:r>
            <a:endParaRPr lang="pt-B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2AE38-7EE8-432A-85DF-299312C561D8}"/>
              </a:ext>
            </a:extLst>
          </p:cNvPr>
          <p:cNvCxnSpPr>
            <a:cxnSpLocks/>
          </p:cNvCxnSpPr>
          <p:nvPr/>
        </p:nvCxnSpPr>
        <p:spPr>
          <a:xfrm flipH="1">
            <a:off x="4522382" y="1985339"/>
            <a:ext cx="690469" cy="4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658311-231E-4BE6-A297-397176621281}"/>
              </a:ext>
            </a:extLst>
          </p:cNvPr>
          <p:cNvSpPr txBox="1"/>
          <p:nvPr/>
        </p:nvSpPr>
        <p:spPr>
          <a:xfrm>
            <a:off x="5154473" y="1806211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Indica qual </a:t>
            </a:r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rota</a:t>
            </a:r>
            <a:r>
              <a:rPr lang="en-US" b="1" dirty="0"/>
              <a:t> casa.</a:t>
            </a:r>
          </a:p>
          <a:p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seja</a:t>
            </a:r>
            <a:r>
              <a:rPr lang="en-US" b="1" dirty="0"/>
              <a:t>, qual </a:t>
            </a:r>
            <a:r>
              <a:rPr lang="en-US" b="1" dirty="0" err="1"/>
              <a:t>caminho</a:t>
            </a:r>
            <a:r>
              <a:rPr lang="en-US" b="1" dirty="0"/>
              <a:t> </a:t>
            </a:r>
            <a:r>
              <a:rPr lang="en-US" b="1" dirty="0" err="1"/>
              <a:t>ativa</a:t>
            </a:r>
            <a:r>
              <a:rPr lang="en-US" b="1" dirty="0"/>
              <a:t>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rota</a:t>
            </a:r>
            <a:endParaRPr lang="pt-BR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1F710A-7C48-4461-80CA-5413E6698F01}"/>
              </a:ext>
            </a:extLst>
          </p:cNvPr>
          <p:cNvCxnSpPr>
            <a:cxnSpLocks/>
          </p:cNvCxnSpPr>
          <p:nvPr/>
        </p:nvCxnSpPr>
        <p:spPr>
          <a:xfrm flipH="1" flipV="1">
            <a:off x="6245292" y="3303038"/>
            <a:ext cx="487498" cy="4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73DBD5-1622-47AE-9FFC-D9C7C1C3302C}"/>
              </a:ext>
            </a:extLst>
          </p:cNvPr>
          <p:cNvSpPr txBox="1"/>
          <p:nvPr/>
        </p:nvSpPr>
        <p:spPr>
          <a:xfrm>
            <a:off x="6732790" y="3826983"/>
            <a:ext cx="3592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Aqui</a:t>
            </a:r>
            <a:r>
              <a:rPr lang="en-US" b="1" dirty="0"/>
              <a:t> dentro </a:t>
            </a:r>
            <a:r>
              <a:rPr lang="en-US" b="1" dirty="0" err="1"/>
              <a:t>vem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</a:p>
          <a:p>
            <a:r>
              <a:rPr lang="pt-BR" b="1" dirty="0"/>
              <a:t>são </a:t>
            </a:r>
            <a:r>
              <a:rPr lang="pt-BR" b="1" dirty="0" err="1"/>
              <a:t>renderizados</a:t>
            </a:r>
            <a:r>
              <a:rPr lang="pt-BR" b="1" dirty="0"/>
              <a:t> quando esse rota está</a:t>
            </a:r>
          </a:p>
          <a:p>
            <a:r>
              <a:rPr lang="pt-BR" b="1" dirty="0"/>
              <a:t>ativa</a:t>
            </a:r>
          </a:p>
        </p:txBody>
      </p:sp>
    </p:spTree>
    <p:extLst>
      <p:ext uri="{BB962C8B-B14F-4D97-AF65-F5344CB8AC3E}">
        <p14:creationId xmlns:p14="http://schemas.microsoft.com/office/powerpoint/2010/main" val="296566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434-3C7C-40AE-A7B4-31301961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3ED-7EF8-4371-95EB-4E85B530E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Route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render() { 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"/pagina2"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&lt;Pagina2&gt;&lt;/Pagina2&gt;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);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8890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8024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A41C2-F7E3-408A-97BA-59F5851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Navegando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17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5AB461-52AC-45E4-80A0-442E0C7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Navegando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C4A5-8C16-4144-A49F-99B9183C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Link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navega</a:t>
            </a:r>
            <a:r>
              <a:rPr lang="pt-BR" dirty="0" err="1"/>
              <a:t>ção</a:t>
            </a:r>
            <a:r>
              <a:rPr lang="pt-BR" dirty="0"/>
              <a:t> entre as rotas sem recarregar a página</a:t>
            </a:r>
          </a:p>
          <a:p>
            <a:endParaRPr lang="pt-BR" dirty="0"/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"/pagina2"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 err="1"/>
              <a:t>Renderiza</a:t>
            </a:r>
            <a:r>
              <a:rPr lang="en-US" dirty="0"/>
              <a:t> um &lt;a&gt; no html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FCA30-15EA-4B54-98AD-197382011E72}"/>
              </a:ext>
            </a:extLst>
          </p:cNvPr>
          <p:cNvCxnSpPr>
            <a:cxnSpLocks/>
          </p:cNvCxnSpPr>
          <p:nvPr/>
        </p:nvCxnSpPr>
        <p:spPr>
          <a:xfrm flipH="1" flipV="1">
            <a:off x="2950507" y="3623816"/>
            <a:ext cx="755780" cy="24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000DDF-1472-4941-9BEF-22B262F8D007}"/>
              </a:ext>
            </a:extLst>
          </p:cNvPr>
          <p:cNvSpPr txBox="1"/>
          <p:nvPr/>
        </p:nvSpPr>
        <p:spPr>
          <a:xfrm>
            <a:off x="3785418" y="3746731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 qual </a:t>
            </a:r>
            <a:r>
              <a:rPr lang="en-US" dirty="0" err="1"/>
              <a:t>rota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redirecionado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98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A9C79-CB41-4984-B3FD-6D0461F3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Estilizando</a:t>
            </a:r>
            <a:r>
              <a:rPr lang="en-US" dirty="0"/>
              <a:t> Links </a:t>
            </a:r>
            <a:r>
              <a:rPr lang="en-US" dirty="0" err="1"/>
              <a:t>ativos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91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7FC28-C9EA-4730-B6F5-F276E6DA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NavLink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B7D7E-CA27-407A-9B05-810AD377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NavLink</a:t>
            </a:r>
            <a:endParaRPr lang="en-US" dirty="0"/>
          </a:p>
          <a:p>
            <a:endParaRPr lang="en-US" dirty="0"/>
          </a:p>
          <a:p>
            <a:pPr marL="88900" indent="0">
              <a:buNone/>
            </a:pPr>
            <a:endParaRPr lang="en-US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"/pagina2"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 </a:t>
            </a:r>
          </a:p>
          <a:p>
            <a:pPr marL="88900" indent="0"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, tag &lt;a&gt;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“active”</a:t>
            </a:r>
          </a:p>
          <a:p>
            <a:pPr marL="88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05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DCD69B-8AD6-455F-8ABE-A9147DE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via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37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B965C-1E2C-43B8-8674-C70C879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B34B2-D2C4-45B7-A6B3-870521833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 err="1"/>
              <a:t>Parâmetros</a:t>
            </a:r>
            <a:r>
              <a:rPr lang="en-US" b="1" dirty="0"/>
              <a:t> </a:t>
            </a:r>
            <a:r>
              <a:rPr lang="en-US" b="1" dirty="0" err="1"/>
              <a:t>podem</a:t>
            </a:r>
            <a:r>
              <a:rPr lang="en-US" b="1" dirty="0"/>
              <a:t> ser </a:t>
            </a:r>
            <a:r>
              <a:rPr lang="en-US" b="1" dirty="0" err="1"/>
              <a:t>passados</a:t>
            </a:r>
            <a:r>
              <a:rPr lang="en-US" b="1" dirty="0"/>
              <a:t> pela URL.</a:t>
            </a:r>
          </a:p>
          <a:p>
            <a:pPr marL="88900" indent="0">
              <a:buNone/>
            </a:pPr>
            <a:endParaRPr lang="en-US" dirty="0"/>
          </a:p>
          <a:p>
            <a:r>
              <a:rPr lang="pt-BR" b="1" dirty="0"/>
              <a:t>/alunos/233543</a:t>
            </a:r>
          </a:p>
          <a:p>
            <a:pPr lvl="1">
              <a:spcBef>
                <a:spcPts val="0"/>
              </a:spcBef>
            </a:pPr>
            <a:r>
              <a:rPr lang="pt-BR" dirty="0"/>
              <a:t>Exibir detalhes de aluno com id (matrícula) 233543</a:t>
            </a:r>
          </a:p>
          <a:p>
            <a:r>
              <a:rPr lang="pt-BR" b="1" dirty="0"/>
              <a:t>/alunos/233543/</a:t>
            </a:r>
            <a:r>
              <a:rPr lang="pt-BR" b="1" dirty="0" err="1"/>
              <a:t>edit</a:t>
            </a:r>
            <a:endParaRPr lang="pt-BR" b="1" dirty="0"/>
          </a:p>
          <a:p>
            <a:pPr lvl="1">
              <a:spcBef>
                <a:spcPts val="0"/>
              </a:spcBef>
            </a:pPr>
            <a:r>
              <a:rPr lang="pt-BR" dirty="0"/>
              <a:t>Editar dados do aluno com id 233543</a:t>
            </a:r>
          </a:p>
          <a:p>
            <a:pPr marL="0" indent="0" algn="ctr">
              <a:spcBef>
                <a:spcPts val="1600"/>
              </a:spcBef>
              <a:buNone/>
            </a:pPr>
            <a:endParaRPr lang="pt-BR" sz="3000"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 b="1" dirty="0"/>
              <a:t>/recurso/:id/ação</a:t>
            </a:r>
          </a:p>
          <a:p>
            <a:pPr marL="88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78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586C-AA07-4901-9755-FA590F3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4401-CF50-4482-8D10-79D411242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Como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?</a:t>
            </a:r>
          </a:p>
          <a:p>
            <a:pPr marL="546100" indent="-457200">
              <a:buAutoNum type="arabicParenR"/>
            </a:pPr>
            <a:r>
              <a:rPr lang="en-US" dirty="0" err="1"/>
              <a:t>Preparar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.</a:t>
            </a:r>
          </a:p>
          <a:p>
            <a:pPr marL="546100" indent="-457200">
              <a:buAutoNum type="arabicParenR"/>
            </a:pPr>
            <a:endParaRPr lang="en-US" dirty="0"/>
          </a:p>
          <a:p>
            <a:pPr marL="88900" indent="0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 algn="ctr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 algn="ctr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"/pagina2/:id"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Pagina2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AF646E-E5C5-49D6-9226-22B7E3A611B6}"/>
              </a:ext>
            </a:extLst>
          </p:cNvPr>
          <p:cNvCxnSpPr/>
          <p:nvPr/>
        </p:nvCxnSpPr>
        <p:spPr>
          <a:xfrm flipV="1">
            <a:off x="4868487" y="3915247"/>
            <a:ext cx="615820" cy="2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49123C-85D0-44E5-BF4C-639B447F4582}"/>
              </a:ext>
            </a:extLst>
          </p:cNvPr>
          <p:cNvSpPr txBox="1"/>
          <p:nvPr/>
        </p:nvSpPr>
        <p:spPr>
          <a:xfrm flipH="1">
            <a:off x="3511420" y="4213827"/>
            <a:ext cx="258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</a:t>
            </a:r>
            <a:r>
              <a:rPr lang="en-US" dirty="0"/>
              <a:t> a ser </a:t>
            </a:r>
            <a:r>
              <a:rPr lang="en-US" dirty="0" err="1"/>
              <a:t>enviado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40820-CF45-44FD-A9E1-14B2149D7E42}"/>
              </a:ext>
            </a:extLst>
          </p:cNvPr>
          <p:cNvSpPr txBox="1"/>
          <p:nvPr/>
        </p:nvSpPr>
        <p:spPr>
          <a:xfrm flipH="1">
            <a:off x="7242289" y="4432146"/>
            <a:ext cx="258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o componente a ser </a:t>
            </a:r>
            <a:r>
              <a:rPr lang="pt-BR" dirty="0" err="1"/>
              <a:t>renderizado</a:t>
            </a:r>
            <a:r>
              <a:rPr lang="pt-BR" dirty="0"/>
              <a:t> tem que vir aqui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918A90-65DC-42F7-9DD3-31883A30B4C7}"/>
              </a:ext>
            </a:extLst>
          </p:cNvPr>
          <p:cNvCxnSpPr>
            <a:cxnSpLocks/>
          </p:cNvCxnSpPr>
          <p:nvPr/>
        </p:nvCxnSpPr>
        <p:spPr>
          <a:xfrm flipV="1">
            <a:off x="8239230" y="3915247"/>
            <a:ext cx="0" cy="5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93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6CA-A63E-4F3D-A9CC-306EA6DB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FE2BE-71C5-42F8-B183-51DF97378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2)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via props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atribuido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(no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b="1" dirty="0"/>
              <a:t>Pagina2</a:t>
            </a:r>
            <a:r>
              <a:rPr lang="en-US" dirty="0"/>
              <a:t>)</a:t>
            </a:r>
          </a:p>
          <a:p>
            <a:pPr marL="88900" indent="0">
              <a:buNone/>
            </a:pPr>
            <a:endParaRPr lang="en-US" dirty="0"/>
          </a:p>
          <a:p>
            <a:r>
              <a:rPr lang="pt-BR" dirty="0"/>
              <a:t>Para acessar informações do caminho, o </a:t>
            </a:r>
            <a:r>
              <a:rPr lang="pt-BR" dirty="0" err="1"/>
              <a:t>React</a:t>
            </a:r>
            <a:r>
              <a:rPr lang="pt-BR" dirty="0"/>
              <a:t> adiciona ao </a:t>
            </a:r>
            <a:r>
              <a:rPr lang="pt-BR" dirty="0" err="1"/>
              <a:t>props</a:t>
            </a:r>
            <a:r>
              <a:rPr lang="pt-BR" dirty="0"/>
              <a:t> o atributo </a:t>
            </a:r>
            <a:r>
              <a:rPr lang="pt-BR" b="1" dirty="0"/>
              <a:t>match. </a:t>
            </a:r>
            <a:r>
              <a:rPr lang="pt-BR" dirty="0"/>
              <a:t>(match é um objeto)</a:t>
            </a:r>
            <a:endParaRPr lang="pt-BR" b="1" dirty="0"/>
          </a:p>
          <a:p>
            <a:pPr lvl="1"/>
            <a:r>
              <a:rPr lang="pt-BR" dirty="0" err="1">
                <a:solidFill>
                  <a:srgbClr val="ABB2BF"/>
                </a:solidFill>
                <a:latin typeface="Consolas" panose="020B0609020204030204" pitchFamily="49" charset="0"/>
              </a:rPr>
              <a:t>props.</a:t>
            </a:r>
            <a:r>
              <a:rPr lang="pt-BR" dirty="0" err="1">
                <a:solidFill>
                  <a:srgbClr val="E06C75"/>
                </a:solidFill>
                <a:latin typeface="Consolas" panose="020B0609020204030204" pitchFamily="49" charset="0"/>
              </a:rPr>
              <a:t>match</a:t>
            </a: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Por sua vez</a:t>
            </a:r>
            <a:r>
              <a:rPr lang="pt-BR" b="1" dirty="0"/>
              <a:t>, match</a:t>
            </a:r>
            <a:r>
              <a:rPr lang="pt-BR" dirty="0"/>
              <a:t> possui um atributo chamado </a:t>
            </a:r>
            <a:r>
              <a:rPr lang="pt-BR" b="1" dirty="0" err="1"/>
              <a:t>params</a:t>
            </a:r>
            <a:r>
              <a:rPr lang="pt-BR" b="1" dirty="0"/>
              <a:t> </a:t>
            </a:r>
            <a:r>
              <a:rPr lang="pt-BR" dirty="0"/>
              <a:t>(objeto)</a:t>
            </a:r>
            <a:r>
              <a:rPr lang="pt-BR" b="1" dirty="0"/>
              <a:t>.</a:t>
            </a:r>
            <a:r>
              <a:rPr lang="pt-BR" dirty="0"/>
              <a:t> O atributo </a:t>
            </a:r>
            <a:r>
              <a:rPr lang="pt-BR" b="1" dirty="0" err="1"/>
              <a:t>params</a:t>
            </a:r>
            <a:r>
              <a:rPr lang="pt-BR" dirty="0"/>
              <a:t> possui como chave o parâmetro indicado na rota</a:t>
            </a:r>
          </a:p>
          <a:p>
            <a:pPr lvl="1"/>
            <a:r>
              <a:rPr lang="pt-BR" dirty="0"/>
              <a:t>Exemplo: 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props.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params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id</a:t>
            </a: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1737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DCC99-13E8-4E2C-B8D7-D7C4B52C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Redirecionando</a:t>
            </a:r>
            <a:r>
              <a:rPr lang="en-US" dirty="0"/>
              <a:t> para </a:t>
            </a:r>
            <a:r>
              <a:rPr lang="en-US" dirty="0" err="1"/>
              <a:t>Rotas</a:t>
            </a:r>
            <a:r>
              <a:rPr lang="en-US" dirty="0"/>
              <a:t> com </a:t>
            </a:r>
            <a:r>
              <a:rPr lang="en-US" dirty="0" err="1"/>
              <a:t>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08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F0F17-B6EB-435C-B163-7AEF2290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Redirecionamento</a:t>
            </a:r>
            <a:r>
              <a:rPr lang="en-US" dirty="0"/>
              <a:t> com </a:t>
            </a:r>
            <a:r>
              <a:rPr lang="en-US" dirty="0" err="1"/>
              <a:t>Parâmetros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1AC19-90D2-420C-9F13-6163E8401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concatenar</a:t>
            </a:r>
            <a:r>
              <a:rPr lang="en-US" dirty="0"/>
              <a:t> o id no final da </a:t>
            </a:r>
            <a:r>
              <a:rPr lang="en-US" dirty="0" err="1"/>
              <a:t>rota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alunos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/" + id}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pt-BR" dirty="0"/>
          </a:p>
          <a:p>
            <a:pPr marL="88900" indent="0">
              <a:buNone/>
            </a:pPr>
            <a:r>
              <a:rPr lang="pt-BR" dirty="0"/>
              <a:t>Aqui há uma variável </a:t>
            </a:r>
            <a:r>
              <a:rPr lang="pt-BR" b="1" dirty="0"/>
              <a:t>id</a:t>
            </a:r>
            <a:r>
              <a:rPr lang="pt-BR" dirty="0"/>
              <a:t> contendo um inteiro representando o identificador do aluno</a:t>
            </a:r>
          </a:p>
        </p:txBody>
      </p:sp>
    </p:spTree>
    <p:extLst>
      <p:ext uri="{BB962C8B-B14F-4D97-AF65-F5344CB8AC3E}">
        <p14:creationId xmlns:p14="http://schemas.microsoft.com/office/powerpoint/2010/main" val="14642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História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1990s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 JS era usado apenas para auxiliar a criação de elementos de interface</a:t>
            </a:r>
            <a:endParaRPr/>
          </a:p>
          <a:p>
            <a:r>
              <a:rPr lang="pt-BR"/>
              <a:t>Era </a:t>
            </a:r>
            <a:r>
              <a:rPr lang="pt-BR" b="1"/>
              <a:t>AJAX</a:t>
            </a:r>
            <a:r>
              <a:rPr lang="pt-BR"/>
              <a:t> - 1999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JavaScript começou a ser usado para fazer requisições HTTP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Requisitar dados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Validações</a:t>
            </a:r>
            <a:endParaRPr/>
          </a:p>
          <a:p>
            <a:r>
              <a:rPr lang="pt-BR" b="1"/>
              <a:t>Engine V8 Google - </a:t>
            </a:r>
            <a:r>
              <a:rPr lang="pt-BR"/>
              <a:t>2008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Engine capaz de executar JS de forma performática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Possibilitou o uso do JS para aplicações reais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25" y="4220300"/>
            <a:ext cx="1649776" cy="16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9BB7E-454C-4FC5-ABE0-D03F95F5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Ativando somente um 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964F-9D63-40F4-B3A5-DB51D9D3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F73D4-A967-4B40-86B3-B1EFE9010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/app.js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 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/create"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CadastroAluno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/:matricula"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404&lt;/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   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FF0E2-269C-4F7F-A11F-1B0BC61EDBDF}"/>
              </a:ext>
            </a:extLst>
          </p:cNvPr>
          <p:cNvCxnSpPr/>
          <p:nvPr/>
        </p:nvCxnSpPr>
        <p:spPr>
          <a:xfrm flipH="1" flipV="1">
            <a:off x="5213838" y="5292969"/>
            <a:ext cx="1099039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037621-4E85-432F-A8F7-382DCC25042C}"/>
              </a:ext>
            </a:extLst>
          </p:cNvPr>
          <p:cNvSpPr txBox="1"/>
          <p:nvPr/>
        </p:nvSpPr>
        <p:spPr>
          <a:xfrm>
            <a:off x="6233746" y="5635205"/>
            <a:ext cx="372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não casa com nenhum, cai na última 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53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E7F3A-629D-4EE1-A79E-48B82D1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rotas programaticamente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7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EEC185-7C24-498D-AB54-8432D84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</a:t>
            </a:r>
            <a:r>
              <a:rPr lang="pt-BR" b="1" dirty="0" err="1"/>
              <a:t>history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40CE-FECF-46E9-8343-40CFEDB03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Objeto </a:t>
            </a:r>
            <a:r>
              <a:rPr lang="pt-BR" b="1" dirty="0" err="1"/>
              <a:t>history</a:t>
            </a:r>
            <a:r>
              <a:rPr lang="pt-BR" b="1" dirty="0"/>
              <a:t> </a:t>
            </a:r>
            <a:r>
              <a:rPr lang="pt-BR" dirty="0"/>
              <a:t>gerencia as rotas</a:t>
            </a:r>
          </a:p>
          <a:p>
            <a:pPr lvl="1"/>
            <a:r>
              <a:rPr lang="pt-BR" dirty="0"/>
              <a:t>Muda de rota</a:t>
            </a:r>
          </a:p>
          <a:p>
            <a:pPr lvl="1"/>
            <a:r>
              <a:rPr lang="pt-BR" dirty="0"/>
              <a:t>Guarda rotas anteriores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A814-68E1-4805-97E0-570DB39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objeto </a:t>
            </a:r>
            <a:r>
              <a:rPr lang="pt-BR" b="1" dirty="0" err="1"/>
              <a:t>history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0A30-2900-4667-A6B5-BE1D45B9C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/history.js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createBrowserHistory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'history'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createBrowserHistory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7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7C6-D52C-4660-8B07-3466911F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objeto </a:t>
            </a:r>
            <a:r>
              <a:rPr lang="pt-BR" b="1" dirty="0" err="1"/>
              <a:t>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8FAA-E721-4D84-A8E4-959988CC7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/App.js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Trocar 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por 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com 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como atributo</a:t>
            </a:r>
            <a:endParaRPr lang="pt-B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'./history’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E504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BE504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833653-A281-4B1B-BAFD-CFB6A6F29377}"/>
              </a:ext>
            </a:extLst>
          </p:cNvPr>
          <p:cNvCxnSpPr/>
          <p:nvPr/>
        </p:nvCxnSpPr>
        <p:spPr>
          <a:xfrm flipH="1" flipV="1">
            <a:off x="4928616" y="3429000"/>
            <a:ext cx="1167384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65C63-DDF7-4934-AA16-9A5215372BBD}"/>
              </a:ext>
            </a:extLst>
          </p:cNvPr>
          <p:cNvSpPr txBox="1"/>
          <p:nvPr/>
        </p:nvSpPr>
        <p:spPr>
          <a:xfrm>
            <a:off x="6096000" y="3519206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era o </a:t>
            </a:r>
            <a:r>
              <a:rPr lang="pt-BR" dirty="0" err="1"/>
              <a:t>BrowserRouter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1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3D1F-4932-4815-887A-E781A28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</a:t>
            </a:r>
            <a:r>
              <a:rPr lang="pt-BR"/>
              <a:t>rota com objeto </a:t>
            </a:r>
            <a:r>
              <a:rPr lang="pt-BR" b="1" dirty="0" err="1"/>
              <a:t>history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1B1E-B83F-43A8-A353-E8922D9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/qualquer_arquivo.js</a:t>
            </a:r>
          </a:p>
          <a:p>
            <a:pPr marL="88900" indent="0">
              <a:buNone/>
            </a:pPr>
            <a:endParaRPr lang="en-US" b="0" dirty="0">
              <a:solidFill>
                <a:srgbClr val="D49FF4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'./history'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‘/</a:t>
            </a:r>
            <a:r>
              <a:rPr lang="en-US" b="0" dirty="0" err="1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/create’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24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Single Page Application (SPA)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Aplicações completas no navegador</a:t>
            </a:r>
            <a:endParaRPr/>
          </a:p>
          <a:p>
            <a:pPr lvl="1">
              <a:spcBef>
                <a:spcPts val="0"/>
              </a:spcBef>
              <a:buClr>
                <a:srgbClr val="50A14F"/>
              </a:buClr>
            </a:pPr>
            <a:r>
              <a:rPr lang="pt-BR" b="1">
                <a:solidFill>
                  <a:srgbClr val="50A14F"/>
                </a:solidFill>
              </a:rPr>
              <a:t>Página não recarrega!</a:t>
            </a:r>
            <a:endParaRPr b="1">
              <a:solidFill>
                <a:srgbClr val="50A14F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/>
              <a:t>Componentes são criados dinamicamente no cliente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Lógica da aplicação no navegador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Todo código é carregado no primeiro acesso</a:t>
            </a:r>
            <a:endParaRPr/>
          </a:p>
          <a:p>
            <a:r>
              <a:rPr lang="pt-BR" b="1"/>
              <a:t>Exemplos</a:t>
            </a:r>
            <a:r>
              <a:rPr lang="pt-BR"/>
              <a:t>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Gmail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Facebook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Netflix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Web Tradicional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87" name="Google Shape;87;p17"/>
          <p:cNvSpPr txBox="1"/>
          <p:nvPr/>
        </p:nvSpPr>
        <p:spPr>
          <a:xfrm>
            <a:off x="2644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Página</a:t>
            </a:r>
            <a:endParaRPr sz="2000"/>
          </a:p>
        </p:txBody>
      </p:sp>
      <p:pic>
        <p:nvPicPr>
          <p:cNvPr id="88" name="Google Shape;88;p17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2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433775" y="18070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90" name="Google Shape;90;p17"/>
          <p:cNvCxnSpPr>
            <a:stCxn id="86" idx="0"/>
            <a:endCxn id="88" idx="0"/>
          </p:cNvCxnSpPr>
          <p:nvPr/>
        </p:nvCxnSpPr>
        <p:spPr>
          <a:xfrm rot="-5400000" flipH="1">
            <a:off x="6054250" y="-418350"/>
            <a:ext cx="281700" cy="5891700"/>
          </a:xfrm>
          <a:prstGeom prst="curvedConnector3">
            <a:avLst>
              <a:gd name="adj1" fmla="val -22865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4563375" y="18820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 de nova página</a:t>
            </a:r>
            <a:endParaRPr sz="1800"/>
          </a:p>
        </p:txBody>
      </p:sp>
      <p:cxnSp>
        <p:nvCxnSpPr>
          <p:cNvPr id="92" name="Google Shape;92;p17"/>
          <p:cNvCxnSpPr>
            <a:stCxn id="88" idx="2"/>
            <a:endCxn id="86" idx="2"/>
          </p:cNvCxnSpPr>
          <p:nvPr/>
        </p:nvCxnSpPr>
        <p:spPr>
          <a:xfrm rot="5400000">
            <a:off x="6086525" y="1716225"/>
            <a:ext cx="216900" cy="5891700"/>
          </a:xfrm>
          <a:prstGeom prst="curvedConnector3">
            <a:avLst>
              <a:gd name="adj1" fmla="val 346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4791975" y="47776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Nova Página HTML</a:t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4931425" y="53572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Página já formatada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SPA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2644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Página</a:t>
            </a:r>
            <a:endParaRPr sz="2000"/>
          </a:p>
          <a:p>
            <a:pPr algn="ctr"/>
            <a:r>
              <a:rPr lang="pt-BR" sz="2000"/>
              <a:t>SPA</a:t>
            </a:r>
            <a:endParaRPr sz="2000"/>
          </a:p>
        </p:txBody>
      </p:sp>
      <p:pic>
        <p:nvPicPr>
          <p:cNvPr id="102" name="Google Shape;102;p18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2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489850" y="21357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04" name="Google Shape;104;p18"/>
          <p:cNvCxnSpPr>
            <a:stCxn id="100" idx="0"/>
            <a:endCxn id="105" idx="1"/>
          </p:cNvCxnSpPr>
          <p:nvPr/>
        </p:nvCxnSpPr>
        <p:spPr>
          <a:xfrm rot="-5400000" flipH="1">
            <a:off x="5619100" y="16800"/>
            <a:ext cx="501000" cy="52407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4515900" y="164632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 de dados</a:t>
            </a:r>
            <a:endParaRPr sz="1800"/>
          </a:p>
        </p:txBody>
      </p:sp>
      <p:cxnSp>
        <p:nvCxnSpPr>
          <p:cNvPr id="107" name="Google Shape;107;p18"/>
          <p:cNvCxnSpPr>
            <a:stCxn id="105" idx="3"/>
            <a:endCxn id="100" idx="2"/>
          </p:cNvCxnSpPr>
          <p:nvPr/>
        </p:nvCxnSpPr>
        <p:spPr>
          <a:xfrm rot="5400000">
            <a:off x="5695500" y="1976200"/>
            <a:ext cx="348000" cy="5240700"/>
          </a:xfrm>
          <a:prstGeom prst="curvedConnector3">
            <a:avLst>
              <a:gd name="adj1" fmla="val 19911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4474225" y="512267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JSON, XML … de resposta</a:t>
            </a:r>
            <a:endParaRPr sz="1800"/>
          </a:p>
        </p:txBody>
      </p:sp>
      <p:sp>
        <p:nvSpPr>
          <p:cNvPr id="105" name="Google Shape;105;p18"/>
          <p:cNvSpPr txBox="1"/>
          <p:nvPr/>
        </p:nvSpPr>
        <p:spPr>
          <a:xfrm rot="5400000">
            <a:off x="77224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09" name="Google Shape;109;p18"/>
          <p:cNvSpPr txBox="1"/>
          <p:nvPr/>
        </p:nvSpPr>
        <p:spPr>
          <a:xfrm>
            <a:off x="4767525" y="5552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Somente dados!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Single Page Application (SPA)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Fazer SPA em JavaScript puro é problemático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Baixa </a:t>
            </a:r>
            <a:r>
              <a:rPr lang="pt-BR" b="1"/>
              <a:t>manutenibilidade</a:t>
            </a:r>
            <a:r>
              <a:rPr lang="pt-BR"/>
              <a:t>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Muito </a:t>
            </a:r>
            <a:r>
              <a:rPr lang="pt-BR" b="1"/>
              <a:t>verboso</a:t>
            </a:r>
            <a:endParaRPr b="1"/>
          </a:p>
          <a:p>
            <a:r>
              <a:rPr lang="pt-BR"/>
              <a:t>Miško Hevery - Criador do </a:t>
            </a:r>
            <a:r>
              <a:rPr lang="pt-BR" b="1"/>
              <a:t>Angular</a:t>
            </a:r>
            <a:endParaRPr b="1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b="1"/>
              <a:t>“80% do código é somente manipulação de DOM e apenas 20% é lógica da aplicação”</a:t>
            </a:r>
            <a:endParaRPr b="1"/>
          </a:p>
          <a:p>
            <a:r>
              <a:rPr lang="pt-BR"/>
              <a:t>Assim, surgem os frameworks para SPA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dirty="0"/>
              <a:t>Single Page </a:t>
            </a:r>
            <a:r>
              <a:rPr lang="pt-BR" dirty="0" err="1"/>
              <a:t>Application</a:t>
            </a:r>
            <a:r>
              <a:rPr lang="pt-BR" dirty="0"/>
              <a:t> (SPA)</a:t>
            </a:r>
            <a:endParaRPr dirty="0"/>
          </a:p>
          <a:p>
            <a:pPr>
              <a:buSzPts val="1100"/>
            </a:pPr>
            <a:endParaRPr dirty="0"/>
          </a:p>
          <a:p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6025092" y="2546872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 err="1"/>
              <a:t>React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Componentes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Redux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b="1" dirty="0"/>
              <a:t>Roteadores!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HTTP</a:t>
            </a:r>
            <a:endParaRPr dirty="0"/>
          </a:p>
        </p:txBody>
      </p:sp>
      <p:sp>
        <p:nvSpPr>
          <p:cNvPr id="122" name="Google Shape;122;p20"/>
          <p:cNvSpPr txBox="1"/>
          <p:nvPr/>
        </p:nvSpPr>
        <p:spPr>
          <a:xfrm>
            <a:off x="784630" y="1675276"/>
            <a:ext cx="3812625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68300">
              <a:lnSpc>
                <a:spcPct val="115000"/>
              </a:lnSpc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pt-BR" sz="22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Frameworks SPA</a:t>
            </a:r>
            <a:endParaRPr sz="22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Backbone.js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Ember</a:t>
            </a: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Knockout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Batman.js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Marionette.js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Angular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b="1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React</a:t>
            </a:r>
            <a:endParaRPr sz="20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Vue.js</a:t>
            </a:r>
            <a:endParaRPr dirty="0"/>
          </a:p>
        </p:txBody>
      </p:sp>
      <p:cxnSp>
        <p:nvCxnSpPr>
          <p:cNvPr id="123" name="Google Shape;123;p20"/>
          <p:cNvCxnSpPr>
            <a:cxnSpLocks/>
          </p:cNvCxnSpPr>
          <p:nvPr/>
        </p:nvCxnSpPr>
        <p:spPr>
          <a:xfrm flipV="1">
            <a:off x="2690942" y="2848654"/>
            <a:ext cx="3264583" cy="1750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Vantagens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Desenvolvimento WEB com framework se torna mais parecido desenvolvimento </a:t>
            </a:r>
            <a:r>
              <a:rPr lang="pt-BR" b="1"/>
              <a:t>Desktop </a:t>
            </a:r>
            <a:r>
              <a:rPr lang="pt-BR"/>
              <a:t>ou </a:t>
            </a:r>
            <a:r>
              <a:rPr lang="pt-BR" b="1"/>
              <a:t>Móvel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Facilita manutenção</a:t>
            </a:r>
            <a:endParaRPr b="1"/>
          </a:p>
          <a:p>
            <a:r>
              <a:rPr lang="pt-BR"/>
              <a:t>Processamento é movido para o </a:t>
            </a:r>
            <a:r>
              <a:rPr lang="pt-BR" b="1"/>
              <a:t>Front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Melhor experiência do usuário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Melhor performance</a:t>
            </a:r>
            <a:endParaRPr b="1"/>
          </a:p>
          <a:p>
            <a:r>
              <a:rPr lang="pt-BR"/>
              <a:t>Desacopla o </a:t>
            </a:r>
            <a:r>
              <a:rPr lang="pt-BR" b="1"/>
              <a:t>Back</a:t>
            </a:r>
            <a:r>
              <a:rPr lang="pt-BR"/>
              <a:t> do </a:t>
            </a:r>
            <a:r>
              <a:rPr lang="pt-BR" b="1"/>
              <a:t>Front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Agnóstico de back-end 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Back pode ser programado em qualquer linguagem/framework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Back pode, inclusive, ser acessado de outras aplicações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1368</TotalTime>
  <Words>1288</Words>
  <Application>Microsoft Office PowerPoint</Application>
  <PresentationFormat>Widescreen</PresentationFormat>
  <Paragraphs>249</Paragraphs>
  <Slides>37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Old Standard TT</vt:lpstr>
      <vt:lpstr>Consolas</vt:lpstr>
      <vt:lpstr>Courier New</vt:lpstr>
      <vt:lpstr>Arial</vt:lpstr>
      <vt:lpstr>Paperback</vt:lpstr>
      <vt:lpstr>Single Page Application</vt:lpstr>
      <vt:lpstr>Introdução</vt:lpstr>
      <vt:lpstr>História</vt:lpstr>
      <vt:lpstr>Single Page Application (SPA)  </vt:lpstr>
      <vt:lpstr>Web Tradicional</vt:lpstr>
      <vt:lpstr>SPA</vt:lpstr>
      <vt:lpstr>Single Page Application (SPA)  </vt:lpstr>
      <vt:lpstr>Single Page Application (SPA)  </vt:lpstr>
      <vt:lpstr>Vantagens  </vt:lpstr>
      <vt:lpstr>Desvantagens </vt:lpstr>
      <vt:lpstr>Roteamento</vt:lpstr>
      <vt:lpstr>Roteamento</vt:lpstr>
      <vt:lpstr>Padrão Parâmetros</vt:lpstr>
      <vt:lpstr>Instalando pacote</vt:lpstr>
      <vt:lpstr>PowerPoint Presentation</vt:lpstr>
      <vt:lpstr>Criando Roteamento</vt:lpstr>
      <vt:lpstr>React Router</vt:lpstr>
      <vt:lpstr>React Router</vt:lpstr>
      <vt:lpstr>App.js</vt:lpstr>
      <vt:lpstr>Navegando pelas rotas</vt:lpstr>
      <vt:lpstr>Navegando pelas rotas</vt:lpstr>
      <vt:lpstr>Estilizando Links ativos</vt:lpstr>
      <vt:lpstr>NavLink</vt:lpstr>
      <vt:lpstr>Recebendo Parâmetros via URL</vt:lpstr>
      <vt:lpstr>Parâmetros URL</vt:lpstr>
      <vt:lpstr>Parâmetros URL</vt:lpstr>
      <vt:lpstr>Parâmetros URL</vt:lpstr>
      <vt:lpstr>Redirecionando para Rotas com Parâmetros</vt:lpstr>
      <vt:lpstr>Redirecionamento com Parâmetros</vt:lpstr>
      <vt:lpstr>Ativando somente um rota</vt:lpstr>
      <vt:lpstr>Switch</vt:lpstr>
      <vt:lpstr>Trocando rotas programaticamente</vt:lpstr>
      <vt:lpstr>Objeto history</vt:lpstr>
      <vt:lpstr>Configurar objeto history</vt:lpstr>
      <vt:lpstr>Configurar objeto history</vt:lpstr>
      <vt:lpstr>Mudando rota com objeto history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</dc:title>
  <cp:lastModifiedBy>Victor Aguiar Evangelista de Farias</cp:lastModifiedBy>
  <cp:revision>47</cp:revision>
  <dcterms:modified xsi:type="dcterms:W3CDTF">2021-02-16T02:38:34Z</dcterms:modified>
</cp:coreProperties>
</file>