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3" r:id="rId23"/>
    <p:sldId id="284" r:id="rId24"/>
    <p:sldId id="285" r:id="rId25"/>
    <p:sldId id="286" r:id="rId26"/>
    <p:sldId id="282" r:id="rId27"/>
  </p:sldIdLst>
  <p:sldSz cx="12192000" cy="6858000"/>
  <p:notesSz cx="6858000" cy="9144000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Old Standard TT" panose="020B0604020202020204" charset="0"/>
      <p:regular r:id="rId33"/>
      <p:bold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f03e7e4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f03e7e4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f03e7e4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f03e7e4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f03e7e4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f03e7e4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f03e7e4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f03e7e4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f03e7e4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f03e7e4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f03e7e4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f03e7e4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f03e7e4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f03e7e4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f03e7e4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f03e7e4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f03e7e4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f03e7e4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f03e7e4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f03e7e4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f03e7e4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f03e7e4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f03e7e4e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f03e7e4e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f03e7e4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f03e7e4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f03e7e4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f03e7e4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f03e7e4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f03e7e4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f03e7e4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f03e7e4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f03e7e4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f03e7e4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f03e7e4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f03e7e4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f03e7e4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f03e7e4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algn="ctr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61" name="Google Shape;61;p14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5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91" name="Google Shape;91;p21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 hasCustomPrompt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-288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 panose="02070309020205020404" pitchFamily="49" charset="0"/>
              <a:buChar char="o"/>
              <a:defRPr sz="2200"/>
            </a:lvl1pPr>
            <a:lvl2pPr marL="648000" lvl="1" indent="-252000" defTabSz="89693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080000" lvl="2" indent="-25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A</a:t>
            </a:r>
          </a:p>
          <a:p>
            <a:pPr lvl="1"/>
            <a:r>
              <a:rPr lang="en-US" dirty="0"/>
              <a:t>A</a:t>
            </a:r>
          </a:p>
          <a:p>
            <a:pPr lvl="2"/>
            <a:r>
              <a:rPr lang="en-US" dirty="0"/>
              <a:t>A</a:t>
            </a:r>
          </a:p>
          <a:p>
            <a:pPr lvl="1"/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lang="en-US"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r>
              <a:rPr lang="pt-BR" dirty="0"/>
              <a:t>A</a:t>
            </a:r>
          </a:p>
          <a:p>
            <a:pPr lvl="1"/>
            <a:r>
              <a:rPr lang="pt-BR" dirty="0"/>
              <a:t>A</a:t>
            </a:r>
          </a:p>
          <a:p>
            <a:pPr lvl="2"/>
            <a:r>
              <a:rPr lang="pt-BR" dirty="0"/>
              <a:t>A</a:t>
            </a:r>
          </a:p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889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est.learncode.academy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Comunicação Servidor</a:t>
            </a:r>
          </a:p>
        </p:txBody>
      </p:sp>
      <p:sp>
        <p:nvSpPr>
          <p:cNvPr id="109" name="Google Shape;109;p25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Prof. Victor Farias</a:t>
            </a:r>
          </a:p>
        </p:txBody>
      </p:sp>
      <p:sp>
        <p:nvSpPr>
          <p:cNvPr id="110" name="Google Shape;110;p25"/>
          <p:cNvSpPr txBox="1"/>
          <p:nvPr/>
        </p:nvSpPr>
        <p:spPr>
          <a:xfrm>
            <a:off x="8716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1.4</a:t>
            </a:r>
            <a:endParaRPr dirty="0">
              <a:solidFill>
                <a:srgbClr val="D9D9D9"/>
              </a:solidFill>
            </a:endParaRPr>
          </a:p>
        </p:txBody>
      </p:sp>
      <p:pic>
        <p:nvPicPr>
          <p:cNvPr id="112" name="Google Shape;1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3" y="152400"/>
            <a:ext cx="1512441" cy="2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Protocolo HTTP</a:t>
            </a:r>
          </a:p>
        </p:txBody>
      </p:sp>
      <p:sp>
        <p:nvSpPr>
          <p:cNvPr id="165" name="Google Shape;165;p3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HTTP = Hypertext </a:t>
            </a:r>
            <a:r>
              <a:rPr lang="pt-BR" b="1" dirty="0" err="1"/>
              <a:t>Transfer</a:t>
            </a:r>
            <a:r>
              <a:rPr lang="pt-BR" b="1" dirty="0"/>
              <a:t> </a:t>
            </a:r>
            <a:r>
              <a:rPr lang="pt-BR" b="1" dirty="0" err="1"/>
              <a:t>Protocol</a:t>
            </a:r>
            <a:r>
              <a:rPr lang="pt-BR" b="1" dirty="0"/>
              <a:t> ou Protocolo de Transferência de Hipertexto</a:t>
            </a:r>
          </a:p>
          <a:p>
            <a:r>
              <a:rPr lang="pt-BR" b="1" dirty="0"/>
              <a:t>Protocolo usado para transferir dados na WEB</a:t>
            </a:r>
          </a:p>
          <a:p>
            <a:r>
              <a:rPr lang="pt-BR" b="1" dirty="0"/>
              <a:t>Funcionamento:</a:t>
            </a:r>
          </a:p>
          <a:p>
            <a:pPr lvl="1"/>
            <a:r>
              <a:rPr lang="pt-BR" dirty="0"/>
              <a:t>O cliente envia uma requisição HTTP para o servidor</a:t>
            </a:r>
          </a:p>
          <a:p>
            <a:pPr lvl="1"/>
            <a:r>
              <a:rPr lang="pt-BR" dirty="0"/>
              <a:t>O servidor envia uma resposta HTTP ao cliente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Composição da Requisição 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6D066-E823-407C-AB1E-6968D9553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2" name="Google Shape;1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093" y="1613225"/>
            <a:ext cx="8051809" cy="45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>
            <a:spLocks noGrp="1"/>
          </p:cNvSpPr>
          <p:nvPr>
            <p:ph type="title"/>
          </p:nvPr>
        </p:nvSpPr>
        <p:spPr>
          <a:xfrm>
            <a:off x="415600" y="117879"/>
            <a:ext cx="11360800" cy="817500"/>
          </a:xfrm>
        </p:spPr>
        <p:txBody>
          <a:bodyPr/>
          <a:lstStyle/>
          <a:p>
            <a:r>
              <a:rPr lang="pt-BR" dirty="0"/>
              <a:t>Métodos de Requisição</a:t>
            </a:r>
          </a:p>
        </p:txBody>
      </p:sp>
      <p:sp>
        <p:nvSpPr>
          <p:cNvPr id="178" name="Google Shape;178;p36"/>
          <p:cNvSpPr txBox="1">
            <a:spLocks noGrp="1"/>
          </p:cNvSpPr>
          <p:nvPr>
            <p:ph type="body" idx="1"/>
          </p:nvPr>
        </p:nvSpPr>
        <p:spPr>
          <a:xfrm>
            <a:off x="415600" y="958629"/>
            <a:ext cx="11360800" cy="4529700"/>
          </a:xfrm>
        </p:spPr>
        <p:txBody>
          <a:bodyPr/>
          <a:lstStyle/>
          <a:p>
            <a:r>
              <a:rPr lang="pt-BR" b="1" dirty="0"/>
              <a:t>Métodos usados em requisições HTTP</a:t>
            </a:r>
          </a:p>
          <a:p>
            <a:pPr lvl="1"/>
            <a:r>
              <a:rPr lang="pt-BR" b="1" dirty="0"/>
              <a:t>GET – Solicita algum recurso</a:t>
            </a:r>
          </a:p>
          <a:p>
            <a:pPr lvl="2"/>
            <a:r>
              <a:rPr lang="pt-BR" dirty="0"/>
              <a:t>Dados são anexados à URL, ficando visíveis ao usuário</a:t>
            </a:r>
          </a:p>
          <a:p>
            <a:pPr lvl="1"/>
            <a:r>
              <a:rPr lang="pt-BR" b="1" dirty="0"/>
              <a:t>POST – Envia dados referentes ao recurso especificado para serem processados</a:t>
            </a:r>
          </a:p>
          <a:p>
            <a:pPr lvl="2"/>
            <a:r>
              <a:rPr lang="pt-BR" dirty="0"/>
              <a:t>Dados são incluídos no corpo do comando</a:t>
            </a:r>
          </a:p>
          <a:p>
            <a:pPr lvl="1"/>
            <a:r>
              <a:rPr lang="pt-BR" b="1" dirty="0"/>
              <a:t>PUT – Envia certo recurso</a:t>
            </a:r>
          </a:p>
          <a:p>
            <a:pPr lvl="2"/>
            <a:r>
              <a:rPr lang="pt-BR" dirty="0"/>
              <a:t>Em geral, é usado para atualizar dados</a:t>
            </a:r>
          </a:p>
          <a:p>
            <a:pPr lvl="1"/>
            <a:r>
              <a:rPr lang="pt-BR" b="1" dirty="0"/>
              <a:t>DELETE – Exclui o recurso</a:t>
            </a:r>
          </a:p>
          <a:p>
            <a:pPr lvl="1"/>
            <a:r>
              <a:rPr lang="pt-BR" b="1" dirty="0"/>
              <a:t>HEAD – Variação do GET em que o recurso não é retornado</a:t>
            </a:r>
          </a:p>
          <a:p>
            <a:pPr lvl="2"/>
            <a:r>
              <a:rPr lang="pt-BR" dirty="0"/>
              <a:t>Usado para obter metadados por meio do cabeçalho da resposta, sem ter que recuperar todo o conteúdo.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Resposta 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676E7-E6F9-46DE-B1DB-C3A80C47E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5" name="Google Shape;1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563" y="1562128"/>
            <a:ext cx="8038876" cy="452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>
            <a:spLocks noGrp="1"/>
          </p:cNvSpPr>
          <p:nvPr>
            <p:ph type="title"/>
          </p:nvPr>
        </p:nvSpPr>
        <p:spPr>
          <a:xfrm>
            <a:off x="415600" y="63015"/>
            <a:ext cx="11360800" cy="817500"/>
          </a:xfrm>
        </p:spPr>
        <p:txBody>
          <a:bodyPr/>
          <a:lstStyle/>
          <a:p>
            <a:r>
              <a:rPr lang="pt-BR" dirty="0"/>
              <a:t>Código de Status</a:t>
            </a:r>
          </a:p>
        </p:txBody>
      </p:sp>
      <p:sp>
        <p:nvSpPr>
          <p:cNvPr id="191" name="Google Shape;191;p38"/>
          <p:cNvSpPr txBox="1">
            <a:spLocks noGrp="1"/>
          </p:cNvSpPr>
          <p:nvPr>
            <p:ph type="body" idx="1"/>
          </p:nvPr>
        </p:nvSpPr>
        <p:spPr>
          <a:xfrm>
            <a:off x="415600" y="720885"/>
            <a:ext cx="11360800" cy="4529700"/>
          </a:xfrm>
        </p:spPr>
        <p:txBody>
          <a:bodyPr/>
          <a:lstStyle/>
          <a:p>
            <a:r>
              <a:rPr lang="pt-BR" b="1" dirty="0"/>
              <a:t>O código de status é formado por três dígitos e o primeiro dígito representa a classe que pertence classificada em cinco tipos:</a:t>
            </a:r>
          </a:p>
          <a:p>
            <a:pPr lvl="1"/>
            <a:r>
              <a:rPr lang="pt-BR" b="1" dirty="0"/>
              <a:t>1xx: </a:t>
            </a:r>
            <a:r>
              <a:rPr lang="pt-BR" b="1" dirty="0" err="1"/>
              <a:t>Informational</a:t>
            </a:r>
            <a:r>
              <a:rPr lang="pt-BR" b="1" dirty="0"/>
              <a:t> (Informação) </a:t>
            </a:r>
            <a:r>
              <a:rPr lang="pt-BR" dirty="0"/>
              <a:t>– utilizada para enviar informações para o cliente de que sua requisição foi recebida e está sendo processada</a:t>
            </a:r>
          </a:p>
          <a:p>
            <a:pPr lvl="1"/>
            <a:r>
              <a:rPr lang="pt-BR" b="1" dirty="0"/>
              <a:t>2xx: </a:t>
            </a:r>
            <a:r>
              <a:rPr lang="pt-BR" b="1" dirty="0" err="1"/>
              <a:t>Success</a:t>
            </a:r>
            <a:r>
              <a:rPr lang="pt-BR" b="1" dirty="0"/>
              <a:t> (Sucesso) </a:t>
            </a:r>
            <a:r>
              <a:rPr lang="pt-BR" dirty="0"/>
              <a:t>– indica que a requisição do cliente foi bem sucedida</a:t>
            </a:r>
          </a:p>
          <a:p>
            <a:pPr lvl="1"/>
            <a:r>
              <a:rPr lang="pt-BR" b="1" dirty="0"/>
              <a:t>3xx: </a:t>
            </a:r>
            <a:r>
              <a:rPr lang="pt-BR" b="1" dirty="0" err="1"/>
              <a:t>Redirection</a:t>
            </a:r>
            <a:r>
              <a:rPr lang="pt-BR" b="1" dirty="0"/>
              <a:t> (Redirecionamento) </a:t>
            </a:r>
            <a:r>
              <a:rPr lang="pt-BR" dirty="0"/>
              <a:t>– informa a ação adicional que deve ser tomada para completar a requisição</a:t>
            </a:r>
          </a:p>
          <a:p>
            <a:pPr lvl="1"/>
            <a:r>
              <a:rPr lang="pt-BR" b="1" dirty="0"/>
              <a:t>4xx: </a:t>
            </a:r>
            <a:r>
              <a:rPr lang="pt-BR" b="1" dirty="0" err="1"/>
              <a:t>Client</a:t>
            </a:r>
            <a:r>
              <a:rPr lang="pt-BR" b="1" dirty="0"/>
              <a:t> </a:t>
            </a:r>
            <a:r>
              <a:rPr lang="pt-BR" b="1" dirty="0" err="1"/>
              <a:t>Error</a:t>
            </a:r>
            <a:r>
              <a:rPr lang="pt-BR" b="1" dirty="0"/>
              <a:t> (Erro no cliente) </a:t>
            </a:r>
            <a:r>
              <a:rPr lang="pt-BR" dirty="0"/>
              <a:t>– avisa que o cliente fez uma requisição que não pode ser atendida</a:t>
            </a:r>
          </a:p>
          <a:p>
            <a:pPr lvl="1"/>
            <a:r>
              <a:rPr lang="pt-BR" b="1" dirty="0"/>
              <a:t>5xx: Server </a:t>
            </a:r>
            <a:r>
              <a:rPr lang="pt-BR" b="1" dirty="0" err="1"/>
              <a:t>Error</a:t>
            </a:r>
            <a:r>
              <a:rPr lang="pt-BR" b="1" dirty="0"/>
              <a:t> (Erro no servidor) </a:t>
            </a:r>
            <a:r>
              <a:rPr lang="pt-BR" dirty="0"/>
              <a:t>– ocorreu um erro no servidor ao cumprir uma requisição válida</a:t>
            </a:r>
          </a:p>
          <a:p>
            <a:r>
              <a:rPr lang="pt-BR" dirty="0"/>
              <a:t>O protocolo HTTP define somente alguns códigos em cada classe, mas cada servidor pode definir seus próprios códigos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</a:t>
            </a:r>
          </a:p>
        </p:txBody>
      </p:sp>
      <p:sp>
        <p:nvSpPr>
          <p:cNvPr id="202" name="Google Shape;202;p4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REST = </a:t>
            </a:r>
            <a:r>
              <a:rPr lang="pt-BR" b="1" dirty="0" err="1"/>
              <a:t>Representational</a:t>
            </a:r>
            <a:r>
              <a:rPr lang="pt-BR" b="1" dirty="0"/>
              <a:t> </a:t>
            </a:r>
            <a:r>
              <a:rPr lang="pt-BR" b="1" dirty="0" err="1"/>
              <a:t>State</a:t>
            </a:r>
            <a:r>
              <a:rPr lang="pt-BR" b="1" dirty="0"/>
              <a:t> </a:t>
            </a:r>
            <a:r>
              <a:rPr lang="pt-BR" b="1" dirty="0" err="1"/>
              <a:t>Transfer</a:t>
            </a:r>
            <a:endParaRPr lang="pt-BR" b="1" dirty="0"/>
          </a:p>
          <a:p>
            <a:pPr lvl="1"/>
            <a:r>
              <a:rPr lang="pt-BR" dirty="0"/>
              <a:t>Abstração de arquitetura de um componente</a:t>
            </a:r>
          </a:p>
          <a:p>
            <a:pPr lvl="1"/>
            <a:r>
              <a:rPr lang="pt-BR" dirty="0"/>
              <a:t>Define forma de se consumir um dado recurso</a:t>
            </a:r>
          </a:p>
          <a:p>
            <a:pPr lvl="1"/>
            <a:r>
              <a:rPr lang="pt-BR" dirty="0"/>
              <a:t>Ignora implementação do componente</a:t>
            </a:r>
          </a:p>
          <a:p>
            <a:pPr lvl="1"/>
            <a:r>
              <a:rPr lang="pt-BR" dirty="0"/>
              <a:t>Foca na sintaxe de comunicação do componente</a:t>
            </a:r>
          </a:p>
          <a:p>
            <a:r>
              <a:rPr lang="pt-BR" b="1" dirty="0"/>
              <a:t>Usa protocolo HTTP</a:t>
            </a:r>
          </a:p>
          <a:p>
            <a:pPr lvl="1"/>
            <a:r>
              <a:rPr lang="pt-BR" dirty="0"/>
              <a:t>Usa métodos/verbo (GET, POST, PUT …) para indicar ação</a:t>
            </a:r>
          </a:p>
          <a:p>
            <a:pPr lvl="1"/>
            <a:r>
              <a:rPr lang="pt-BR" dirty="0"/>
              <a:t>URL define a estrutura do serviço</a:t>
            </a:r>
          </a:p>
          <a:p>
            <a:r>
              <a:rPr lang="pt-BR" b="1" dirty="0"/>
              <a:t>Usaremos JSON como formato de dados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REST - Verbos</a:t>
            </a:r>
          </a:p>
        </p:txBody>
      </p:sp>
      <p:sp>
        <p:nvSpPr>
          <p:cNvPr id="208" name="Google Shape;208;p4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Verbos/métodos:</a:t>
            </a:r>
          </a:p>
          <a:p>
            <a:pPr lvl="1"/>
            <a:r>
              <a:rPr lang="pt-BR" b="1" dirty="0"/>
              <a:t>GET</a:t>
            </a:r>
          </a:p>
          <a:p>
            <a:pPr lvl="2"/>
            <a:r>
              <a:rPr lang="pt-BR" dirty="0"/>
              <a:t>Recuperar itens</a:t>
            </a:r>
          </a:p>
          <a:p>
            <a:pPr lvl="1"/>
            <a:r>
              <a:rPr lang="pt-BR" b="1" dirty="0"/>
              <a:t>Post</a:t>
            </a:r>
          </a:p>
          <a:p>
            <a:pPr lvl="2"/>
            <a:r>
              <a:rPr lang="pt-BR" dirty="0"/>
              <a:t>Adicionar item</a:t>
            </a:r>
          </a:p>
          <a:p>
            <a:pPr lvl="1"/>
            <a:r>
              <a:rPr lang="pt-BR" b="1" dirty="0"/>
              <a:t>PUT</a:t>
            </a:r>
          </a:p>
          <a:p>
            <a:pPr lvl="2"/>
            <a:r>
              <a:rPr lang="pt-BR" dirty="0"/>
              <a:t>Atualizar item</a:t>
            </a:r>
          </a:p>
          <a:p>
            <a:pPr lvl="1"/>
            <a:r>
              <a:rPr lang="pt-BR" b="1" dirty="0"/>
              <a:t>DELETE</a:t>
            </a:r>
          </a:p>
          <a:p>
            <a:pPr lvl="2"/>
            <a:r>
              <a:rPr lang="pt-BR" dirty="0"/>
              <a:t>Deletar item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REST - URL</a:t>
            </a:r>
          </a:p>
        </p:txBody>
      </p:sp>
      <p:sp>
        <p:nvSpPr>
          <p:cNvPr id="214" name="Google Shape;214;p4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Exemplo: </a:t>
            </a:r>
            <a:r>
              <a:rPr lang="pt-BR" b="1" dirty="0">
                <a:hlinkClick r:id="rId3"/>
              </a:rPr>
              <a:t>http://rest.learncode.academy/</a:t>
            </a:r>
            <a:endParaRPr lang="pt-BR" b="1" dirty="0"/>
          </a:p>
          <a:p>
            <a:r>
              <a:rPr lang="pt-BR" b="1" dirty="0"/>
              <a:t>http://rest.learncode.academy/api/ufc/alunos  (GET)</a:t>
            </a:r>
          </a:p>
          <a:p>
            <a:pPr lvl="1"/>
            <a:r>
              <a:rPr lang="pt-BR" dirty="0"/>
              <a:t>Recuperar JSON com todos os alunos da </a:t>
            </a:r>
            <a:r>
              <a:rPr lang="pt-BR" dirty="0" err="1"/>
              <a:t>ufc</a:t>
            </a:r>
            <a:endParaRPr lang="pt-BR" dirty="0"/>
          </a:p>
          <a:p>
            <a:r>
              <a:rPr lang="pt-BR" b="1" dirty="0"/>
              <a:t>http://rest.learncode.academy/api/ufc/alunos/57846  (GET)</a:t>
            </a:r>
          </a:p>
          <a:p>
            <a:pPr lvl="1"/>
            <a:r>
              <a:rPr lang="pt-BR" dirty="0"/>
              <a:t>Recuperar JSON do aluno com id 57846</a:t>
            </a:r>
          </a:p>
          <a:p>
            <a:r>
              <a:rPr lang="pt-BR" b="1" dirty="0"/>
              <a:t>http://rest.learncode.academy/api/ufc/alunos  (POST)</a:t>
            </a:r>
          </a:p>
          <a:p>
            <a:pPr lvl="1"/>
            <a:r>
              <a:rPr lang="pt-BR" dirty="0"/>
              <a:t>Inserir novo aluno na coleção de alunos</a:t>
            </a:r>
          </a:p>
          <a:p>
            <a:pPr lvl="1"/>
            <a:r>
              <a:rPr lang="pt-BR" dirty="0"/>
              <a:t>Cliente envia JSON com dados do novo aluno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REST - URL</a:t>
            </a:r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http://rest.learncode.academy/api/ufc/alunos/57846  (PUT)</a:t>
            </a:r>
          </a:p>
          <a:p>
            <a:pPr lvl="1"/>
            <a:r>
              <a:rPr lang="pt-BR" dirty="0"/>
              <a:t>Atualizar dados do aluno com id 57846</a:t>
            </a:r>
          </a:p>
          <a:p>
            <a:pPr lvl="1"/>
            <a:r>
              <a:rPr lang="pt-BR" dirty="0"/>
              <a:t>Cliente envia JSON com os dados do aluno a ser modificado</a:t>
            </a:r>
          </a:p>
          <a:p>
            <a:r>
              <a:rPr lang="pt-BR" b="1" dirty="0"/>
              <a:t>http://rest.learncode.academy/api/ufc/alunos/57846  (DELETE)</a:t>
            </a:r>
          </a:p>
          <a:p>
            <a:pPr lvl="1"/>
            <a:r>
              <a:rPr lang="pt-BR" dirty="0"/>
              <a:t>Deleta aluno com id 57846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</p:spPr>
        <p:txBody>
          <a:bodyPr/>
          <a:lstStyle/>
          <a:p>
            <a:r>
              <a:rPr lang="pt-BR"/>
              <a:t>JSON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 </a:t>
            </a:r>
          </a:p>
          <a:p>
            <a:r>
              <a:rPr lang="pt-BR" dirty="0" err="1"/>
              <a:t>React</a:t>
            </a:r>
            <a:r>
              <a:rPr lang="pt-BR" dirty="0"/>
              <a:t> - </a:t>
            </a:r>
            <a:r>
              <a:rPr lang="pt-BR" dirty="0" err="1"/>
              <a:t>Axios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F221BF-B3F1-4CCD-AC5A-ACBB49D5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6493E-EC78-417D-ACC9-C3E0021D2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88900" indent="0" algn="ctr">
              <a:buNone/>
            </a:pPr>
            <a:r>
              <a:rPr lang="en-US" b="1" dirty="0" err="1"/>
              <a:t>npm</a:t>
            </a:r>
            <a:r>
              <a:rPr lang="en-US" b="1" dirty="0"/>
              <a:t> install </a:t>
            </a:r>
            <a:r>
              <a:rPr lang="en-US" b="1" dirty="0" err="1"/>
              <a:t>axios</a:t>
            </a:r>
            <a:r>
              <a:rPr lang="en-US" b="1" dirty="0"/>
              <a:t> --save</a:t>
            </a:r>
          </a:p>
        </p:txBody>
      </p:sp>
    </p:spTree>
    <p:extLst>
      <p:ext uri="{BB962C8B-B14F-4D97-AF65-F5344CB8AC3E}">
        <p14:creationId xmlns:p14="http://schemas.microsoft.com/office/powerpoint/2010/main" val="3063135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1BC1-777B-4B34-B23F-78E49DE6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básica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69563-E020-4913-BE0C-34498D27D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({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dirty="0">
                <a:solidFill>
                  <a:srgbClr val="E5C07B"/>
                </a:solidFill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0F49C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    url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0F49C"/>
                </a:solidFill>
                <a:effectLst/>
                <a:latin typeface="Consolas" panose="020B0609020204030204" pitchFamily="49" charset="0"/>
              </a:rPr>
              <a:t>"http://rest.learncode.academy/api/victor/alunos/"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    data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9B684"/>
                </a:solidFill>
                <a:effectLst/>
                <a:latin typeface="Consolas" panose="020B0609020204030204" pitchFamily="49" charset="0"/>
              </a:rPr>
              <a:t>”victor”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US" b="0" dirty="0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((response)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E9B68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i="1" dirty="0" err="1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Tratar</a:t>
            </a:r>
            <a:r>
              <a:rPr lang="en-US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resposta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r>
              <a:rPr lang="en-US" b="1" dirty="0" err="1"/>
              <a:t>Formato</a:t>
            </a:r>
            <a:r>
              <a:rPr lang="en-US" b="1" dirty="0"/>
              <a:t> do response:</a:t>
            </a:r>
          </a:p>
          <a:p>
            <a:pPr marL="88900" indent="0">
              <a:buNone/>
            </a:pPr>
            <a:r>
              <a:rPr lang="en-US" dirty="0"/>
              <a:t>{data: {…}, status: 200, </a:t>
            </a:r>
            <a:r>
              <a:rPr lang="en-US" dirty="0" err="1"/>
              <a:t>statusText</a:t>
            </a:r>
            <a:r>
              <a:rPr lang="en-US" dirty="0"/>
              <a:t>: "OK", headers: {…}, config: {…}, …}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579516-D819-4748-AF12-26DD5E211982}"/>
              </a:ext>
            </a:extLst>
          </p:cNvPr>
          <p:cNvCxnSpPr>
            <a:cxnSpLocks/>
          </p:cNvCxnSpPr>
          <p:nvPr/>
        </p:nvCxnSpPr>
        <p:spPr>
          <a:xfrm flipH="1">
            <a:off x="3383280" y="1259391"/>
            <a:ext cx="320040" cy="71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2DDE82-EB28-49FE-B20C-D3EBAA9606E7}"/>
              </a:ext>
            </a:extLst>
          </p:cNvPr>
          <p:cNvSpPr txBox="1"/>
          <p:nvPr/>
        </p:nvSpPr>
        <p:spPr>
          <a:xfrm>
            <a:off x="3703320" y="99362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Método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8D00DE-46B4-495F-ABF7-740A097FD3F3}"/>
              </a:ext>
            </a:extLst>
          </p:cNvPr>
          <p:cNvCxnSpPr/>
          <p:nvPr/>
        </p:nvCxnSpPr>
        <p:spPr>
          <a:xfrm flipH="1">
            <a:off x="6629400" y="2109537"/>
            <a:ext cx="850392" cy="29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20E99F-13A6-4388-9654-D3D945CF9DD5}"/>
              </a:ext>
            </a:extLst>
          </p:cNvPr>
          <p:cNvSpPr txBox="1"/>
          <p:nvPr/>
        </p:nvSpPr>
        <p:spPr>
          <a:xfrm>
            <a:off x="7467990" y="18770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URL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498DF9-8534-4A04-A647-A68C18FC4BAF}"/>
              </a:ext>
            </a:extLst>
          </p:cNvPr>
          <p:cNvCxnSpPr/>
          <p:nvPr/>
        </p:nvCxnSpPr>
        <p:spPr>
          <a:xfrm flipH="1" flipV="1">
            <a:off x="6489582" y="3081877"/>
            <a:ext cx="978408" cy="11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1D3147-6CC8-414E-B7CF-55C5BE864EA1}"/>
              </a:ext>
            </a:extLst>
          </p:cNvPr>
          <p:cNvSpPr txBox="1"/>
          <p:nvPr/>
        </p:nvSpPr>
        <p:spPr>
          <a:xfrm>
            <a:off x="7449702" y="302437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Payload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57AABB-D2DF-4169-8F0E-5FA68A8DA484}"/>
              </a:ext>
            </a:extLst>
          </p:cNvPr>
          <p:cNvCxnSpPr/>
          <p:nvPr/>
        </p:nvCxnSpPr>
        <p:spPr>
          <a:xfrm flipH="1" flipV="1">
            <a:off x="4247388" y="3666247"/>
            <a:ext cx="1293876" cy="46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4B3206-DD8E-46A0-9EA4-7A7D37CD3AB2}"/>
              </a:ext>
            </a:extLst>
          </p:cNvPr>
          <p:cNvSpPr txBox="1"/>
          <p:nvPr/>
        </p:nvSpPr>
        <p:spPr>
          <a:xfrm>
            <a:off x="5541264" y="3537019"/>
            <a:ext cx="4315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Função do </a:t>
            </a:r>
            <a:r>
              <a:rPr lang="pt-BR" b="1" dirty="0" err="1"/>
              <a:t>then</a:t>
            </a:r>
            <a:r>
              <a:rPr lang="pt-BR" b="1" dirty="0"/>
              <a:t> </a:t>
            </a:r>
            <a:r>
              <a:rPr lang="pt-BR" dirty="0"/>
              <a:t>é executada quando requisição terminar. </a:t>
            </a:r>
          </a:p>
          <a:p>
            <a:r>
              <a:rPr lang="pt-BR" dirty="0"/>
              <a:t>- Função recebe objeto </a:t>
            </a:r>
            <a:r>
              <a:rPr lang="pt-BR" b="1" dirty="0"/>
              <a:t>response</a:t>
            </a:r>
            <a:r>
              <a:rPr lang="pt-BR" dirty="0"/>
              <a:t> que representa a resposta da requisição</a:t>
            </a:r>
          </a:p>
          <a:p>
            <a:r>
              <a:rPr lang="pt-BR" dirty="0"/>
              <a:t>- Função é executada de forma assíncrona!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18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F2403F-488C-4B64-A416-47BA3591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62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B5010C-7D57-4403-830A-B48BF118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Abrir </a:t>
            </a:r>
            <a:r>
              <a:rPr lang="pt-BR" dirty="0" err="1"/>
              <a:t>chrome</a:t>
            </a:r>
            <a:r>
              <a:rPr lang="pt-BR" dirty="0"/>
              <a:t> desabilitando o </a:t>
            </a:r>
            <a:r>
              <a:rPr lang="pt-BR" dirty="0" err="1"/>
              <a:t>cors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30D49-0416-4F92-826C-983882F84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pt-BR" dirty="0" err="1"/>
              <a:t>windows</a:t>
            </a:r>
            <a:r>
              <a:rPr lang="pt-BR" dirty="0"/>
              <a:t> + r</a:t>
            </a:r>
          </a:p>
          <a:p>
            <a:r>
              <a:rPr lang="en-US" dirty="0"/>
              <a:t>chrome.exe --user-data-</a:t>
            </a:r>
            <a:r>
              <a:rPr lang="en-US" dirty="0" err="1"/>
              <a:t>dir</a:t>
            </a:r>
            <a:r>
              <a:rPr lang="en-US" dirty="0"/>
              <a:t>="C:/Chrome dev session" --disable-web-security</a:t>
            </a:r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46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Perguntas?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Prof. Victor Farias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</p:spPr>
        <p:txBody>
          <a:bodyPr/>
          <a:lstStyle/>
          <a:p>
            <a:r>
              <a:rPr lang="pt-BR"/>
              <a:t>JSON</a:t>
            </a:r>
          </a:p>
        </p:txBody>
      </p:sp>
      <p:sp>
        <p:nvSpPr>
          <p:cNvPr id="122" name="Google Shape;122;p27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JSON é um estrutura de dados derivada da notação de objetos do JS</a:t>
            </a:r>
          </a:p>
          <a:p>
            <a:r>
              <a:rPr lang="pt-BR" dirty="0"/>
              <a:t>Sintaxe:</a:t>
            </a:r>
          </a:p>
          <a:p>
            <a:pPr lvl="1"/>
            <a:r>
              <a:rPr lang="pt-BR" dirty="0"/>
              <a:t>Os dados estão dispostos em pares nome/valor</a:t>
            </a:r>
          </a:p>
          <a:p>
            <a:pPr lvl="1"/>
            <a:r>
              <a:rPr lang="pt-BR" dirty="0"/>
              <a:t>Os dados são separados por vírgula</a:t>
            </a:r>
          </a:p>
          <a:p>
            <a:pPr lvl="1"/>
            <a:r>
              <a:rPr lang="pt-BR" dirty="0"/>
              <a:t>Os objetos são colocados em chaves </a:t>
            </a:r>
          </a:p>
          <a:p>
            <a:pPr lvl="1"/>
            <a:r>
              <a:rPr lang="pt-BR" dirty="0"/>
              <a:t>Listas são colocadas entre colchetes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</p:spPr>
        <p:txBody>
          <a:bodyPr/>
          <a:lstStyle/>
          <a:p>
            <a:r>
              <a:rPr lang="pt-BR"/>
              <a:t>JSON Exemplos</a:t>
            </a:r>
          </a:p>
        </p:txBody>
      </p:sp>
      <p:sp>
        <p:nvSpPr>
          <p:cNvPr id="129" name="Google Shape;129;p28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</p:spPr>
        <p:txBody>
          <a:bodyPr/>
          <a:lstStyle/>
          <a:p>
            <a:r>
              <a:rPr lang="pt-BR" dirty="0"/>
              <a:t>Exemplo par nome/valor: </a:t>
            </a:r>
            <a:r>
              <a:rPr lang="pt-BR" dirty="0">
                <a:sym typeface="Consolas"/>
              </a:rPr>
              <a:t>"</a:t>
            </a:r>
            <a:r>
              <a:rPr lang="pt-BR" dirty="0" err="1">
                <a:sym typeface="Consolas"/>
              </a:rPr>
              <a:t>firstName</a:t>
            </a:r>
            <a:r>
              <a:rPr lang="pt-BR" dirty="0">
                <a:sym typeface="Consolas"/>
              </a:rPr>
              <a:t>":"John"</a:t>
            </a:r>
            <a:endParaRPr lang="pt-BR" dirty="0"/>
          </a:p>
          <a:p>
            <a:pPr lvl="1"/>
            <a:r>
              <a:rPr lang="pt-BR" dirty="0"/>
              <a:t>Nomes JSON requerem aspas duplas</a:t>
            </a:r>
          </a:p>
          <a:p>
            <a:pPr lvl="1"/>
            <a:r>
              <a:rPr lang="pt-BR" dirty="0"/>
              <a:t>Valores JSON podem ser números, </a:t>
            </a:r>
            <a:r>
              <a:rPr lang="pt-BR" dirty="0" err="1"/>
              <a:t>strings</a:t>
            </a:r>
            <a:r>
              <a:rPr lang="pt-BR" dirty="0"/>
              <a:t>, booleanos, listas, objetos ou </a:t>
            </a:r>
            <a:r>
              <a:rPr lang="pt-BR" dirty="0" err="1"/>
              <a:t>null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 objetos: </a:t>
            </a:r>
            <a:r>
              <a:rPr lang="pt-BR" dirty="0">
                <a:sym typeface="Consolas"/>
              </a:rPr>
              <a:t>{"</a:t>
            </a:r>
            <a:r>
              <a:rPr lang="pt-BR" dirty="0" err="1">
                <a:sym typeface="Consolas"/>
              </a:rPr>
              <a:t>firstName</a:t>
            </a:r>
            <a:r>
              <a:rPr lang="pt-BR" dirty="0">
                <a:sym typeface="Consolas"/>
              </a:rPr>
              <a:t>":"John", "</a:t>
            </a:r>
            <a:r>
              <a:rPr lang="pt-BR" dirty="0" err="1">
                <a:sym typeface="Consolas"/>
              </a:rPr>
              <a:t>lastName</a:t>
            </a:r>
            <a:r>
              <a:rPr lang="pt-BR" dirty="0">
                <a:sym typeface="Consolas"/>
              </a:rPr>
              <a:t>":"Doe"}</a:t>
            </a:r>
          </a:p>
          <a:p>
            <a:r>
              <a:rPr lang="pt-BR" dirty="0"/>
              <a:t>Exemplo lista:</a:t>
            </a:r>
          </a:p>
          <a:p>
            <a:r>
              <a:rPr lang="pt-BR" dirty="0">
                <a:sym typeface="Consolas"/>
              </a:rPr>
              <a:t>"</a:t>
            </a:r>
            <a:r>
              <a:rPr lang="pt-BR" dirty="0" err="1">
                <a:sym typeface="Consolas"/>
              </a:rPr>
              <a:t>employees</a:t>
            </a:r>
            <a:r>
              <a:rPr lang="pt-BR" dirty="0">
                <a:sym typeface="Consolas"/>
              </a:rPr>
              <a:t>":[</a:t>
            </a:r>
          </a:p>
          <a:p>
            <a:r>
              <a:rPr lang="pt-BR" dirty="0">
                <a:sym typeface="Consolas"/>
              </a:rPr>
              <a:t>    {"</a:t>
            </a:r>
            <a:r>
              <a:rPr lang="pt-BR" dirty="0" err="1">
                <a:sym typeface="Consolas"/>
              </a:rPr>
              <a:t>firstName</a:t>
            </a:r>
            <a:r>
              <a:rPr lang="pt-BR" dirty="0">
                <a:sym typeface="Consolas"/>
              </a:rPr>
              <a:t>":"John", "</a:t>
            </a:r>
            <a:r>
              <a:rPr lang="pt-BR" dirty="0" err="1">
                <a:sym typeface="Consolas"/>
              </a:rPr>
              <a:t>lastName</a:t>
            </a:r>
            <a:r>
              <a:rPr lang="pt-BR" dirty="0">
                <a:sym typeface="Consolas"/>
              </a:rPr>
              <a:t>":"Doe"}, </a:t>
            </a:r>
          </a:p>
          <a:p>
            <a:r>
              <a:rPr lang="pt-BR" dirty="0">
                <a:sym typeface="Consolas"/>
              </a:rPr>
              <a:t>    {"</a:t>
            </a:r>
            <a:r>
              <a:rPr lang="pt-BR" dirty="0" err="1">
                <a:sym typeface="Consolas"/>
              </a:rPr>
              <a:t>firstName</a:t>
            </a:r>
            <a:r>
              <a:rPr lang="pt-BR" dirty="0">
                <a:sym typeface="Consolas"/>
              </a:rPr>
              <a:t>":"Anna", "</a:t>
            </a:r>
            <a:r>
              <a:rPr lang="pt-BR" dirty="0" err="1">
                <a:sym typeface="Consolas"/>
              </a:rPr>
              <a:t>lastName</a:t>
            </a:r>
            <a:r>
              <a:rPr lang="pt-BR" dirty="0">
                <a:sym typeface="Consolas"/>
              </a:rPr>
              <a:t>":"Smith"}, </a:t>
            </a:r>
          </a:p>
          <a:p>
            <a:r>
              <a:rPr lang="pt-BR" dirty="0">
                <a:sym typeface="Consolas"/>
              </a:rPr>
              <a:t>    {"</a:t>
            </a:r>
            <a:r>
              <a:rPr lang="pt-BR" dirty="0" err="1">
                <a:sym typeface="Consolas"/>
              </a:rPr>
              <a:t>firstName</a:t>
            </a:r>
            <a:r>
              <a:rPr lang="pt-BR" dirty="0">
                <a:sym typeface="Consolas"/>
              </a:rPr>
              <a:t>":"Peter","</a:t>
            </a:r>
            <a:r>
              <a:rPr lang="pt-BR" dirty="0" err="1">
                <a:sym typeface="Consolas"/>
              </a:rPr>
              <a:t>lastName</a:t>
            </a:r>
            <a:r>
              <a:rPr lang="pt-BR" dirty="0">
                <a:sym typeface="Consolas"/>
              </a:rPr>
              <a:t>":"Jones"}</a:t>
            </a:r>
          </a:p>
          <a:p>
            <a:r>
              <a:rPr lang="pt-BR" dirty="0">
                <a:sym typeface="Consolas"/>
              </a:rPr>
              <a:t>]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</p:spPr>
        <p:txBody>
          <a:bodyPr/>
          <a:lstStyle/>
          <a:p>
            <a:r>
              <a:rPr lang="pt-BR"/>
              <a:t>JSON - Como usar</a:t>
            </a:r>
          </a:p>
        </p:txBody>
      </p:sp>
      <p:sp>
        <p:nvSpPr>
          <p:cNvPr id="135" name="Google Shape;135;p29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</p:spPr>
        <p:txBody>
          <a:bodyPr/>
          <a:lstStyle/>
          <a:p>
            <a:r>
              <a:rPr lang="pt-BR" dirty="0"/>
              <a:t>JSON é muito usado para ler dados do servidor e mostrar na página web</a:t>
            </a:r>
          </a:p>
          <a:p>
            <a:r>
              <a:rPr lang="pt-BR" dirty="0"/>
              <a:t>Texto JSON para JS </a:t>
            </a:r>
            <a:r>
              <a:rPr lang="pt-BR" dirty="0" err="1"/>
              <a:t>Object</a:t>
            </a:r>
            <a:r>
              <a:rPr lang="pt-BR" dirty="0"/>
              <a:t>:</a:t>
            </a:r>
          </a:p>
          <a:p>
            <a:r>
              <a:rPr lang="pt-BR" dirty="0"/>
              <a:t>	</a:t>
            </a:r>
            <a:r>
              <a:rPr lang="pt-BR" dirty="0">
                <a:sym typeface="Consolas"/>
              </a:rPr>
              <a:t>var </a:t>
            </a:r>
            <a:r>
              <a:rPr lang="pt-BR" dirty="0" err="1">
                <a:sym typeface="Consolas"/>
              </a:rPr>
              <a:t>text</a:t>
            </a:r>
            <a:r>
              <a:rPr lang="pt-BR" dirty="0">
                <a:sym typeface="Consolas"/>
              </a:rPr>
              <a:t> = '{ "</a:t>
            </a:r>
            <a:r>
              <a:rPr lang="pt-BR" dirty="0" err="1">
                <a:sym typeface="Consolas"/>
              </a:rPr>
              <a:t>employees</a:t>
            </a:r>
            <a:r>
              <a:rPr lang="pt-BR" dirty="0">
                <a:sym typeface="Consolas"/>
              </a:rPr>
              <a:t>" : [' +</a:t>
            </a:r>
          </a:p>
          <a:p>
            <a:r>
              <a:rPr lang="pt-BR" dirty="0">
                <a:sym typeface="Consolas"/>
              </a:rPr>
              <a:t>'{ "</a:t>
            </a:r>
            <a:r>
              <a:rPr lang="pt-BR" dirty="0" err="1">
                <a:sym typeface="Consolas"/>
              </a:rPr>
              <a:t>firstName</a:t>
            </a:r>
            <a:r>
              <a:rPr lang="pt-BR" dirty="0">
                <a:sym typeface="Consolas"/>
              </a:rPr>
              <a:t>":"John" , "</a:t>
            </a:r>
            <a:r>
              <a:rPr lang="pt-BR" dirty="0" err="1">
                <a:sym typeface="Consolas"/>
              </a:rPr>
              <a:t>lastName</a:t>
            </a:r>
            <a:r>
              <a:rPr lang="pt-BR" dirty="0">
                <a:sym typeface="Consolas"/>
              </a:rPr>
              <a:t>":"Doe" },' +</a:t>
            </a:r>
          </a:p>
          <a:p>
            <a:r>
              <a:rPr lang="pt-BR" dirty="0">
                <a:sym typeface="Consolas"/>
              </a:rPr>
              <a:t>'{ "</a:t>
            </a:r>
            <a:r>
              <a:rPr lang="pt-BR" dirty="0" err="1">
                <a:sym typeface="Consolas"/>
              </a:rPr>
              <a:t>firstName</a:t>
            </a:r>
            <a:r>
              <a:rPr lang="pt-BR" dirty="0">
                <a:sym typeface="Consolas"/>
              </a:rPr>
              <a:t>":"Anna" , "</a:t>
            </a:r>
            <a:r>
              <a:rPr lang="pt-BR" dirty="0" err="1">
                <a:sym typeface="Consolas"/>
              </a:rPr>
              <a:t>lastName</a:t>
            </a:r>
            <a:r>
              <a:rPr lang="pt-BR" dirty="0">
                <a:sym typeface="Consolas"/>
              </a:rPr>
              <a:t>":"Smith" },' +</a:t>
            </a:r>
          </a:p>
          <a:p>
            <a:r>
              <a:rPr lang="pt-BR" dirty="0">
                <a:sym typeface="Consolas"/>
              </a:rPr>
              <a:t>'{ "</a:t>
            </a:r>
            <a:r>
              <a:rPr lang="pt-BR" dirty="0" err="1">
                <a:sym typeface="Consolas"/>
              </a:rPr>
              <a:t>firstName</a:t>
            </a:r>
            <a:r>
              <a:rPr lang="pt-BR" dirty="0">
                <a:sym typeface="Consolas"/>
              </a:rPr>
              <a:t>":"Peter" , "</a:t>
            </a:r>
            <a:r>
              <a:rPr lang="pt-BR" dirty="0" err="1">
                <a:sym typeface="Consolas"/>
              </a:rPr>
              <a:t>lastName</a:t>
            </a:r>
            <a:r>
              <a:rPr lang="pt-BR" dirty="0">
                <a:sym typeface="Consolas"/>
              </a:rPr>
              <a:t>":"Jones" } ]}';</a:t>
            </a:r>
          </a:p>
          <a:p>
            <a:r>
              <a:rPr lang="pt-BR" dirty="0"/>
              <a:t>	</a:t>
            </a:r>
            <a:r>
              <a:rPr lang="pt-BR" dirty="0">
                <a:sym typeface="Consolas"/>
              </a:rPr>
              <a:t>var </a:t>
            </a:r>
            <a:r>
              <a:rPr lang="pt-BR" dirty="0" err="1">
                <a:sym typeface="Consolas"/>
              </a:rPr>
              <a:t>obj</a:t>
            </a:r>
            <a:r>
              <a:rPr lang="pt-BR" dirty="0">
                <a:sym typeface="Consolas"/>
              </a:rPr>
              <a:t> = </a:t>
            </a:r>
            <a:r>
              <a:rPr lang="pt-BR" dirty="0" err="1">
                <a:sym typeface="Consolas"/>
              </a:rPr>
              <a:t>JSON.parse</a:t>
            </a:r>
            <a:r>
              <a:rPr lang="pt-BR" dirty="0">
                <a:sym typeface="Consolas"/>
              </a:rPr>
              <a:t>(</a:t>
            </a:r>
            <a:r>
              <a:rPr lang="pt-BR" dirty="0" err="1">
                <a:sym typeface="Consolas"/>
              </a:rPr>
              <a:t>text</a:t>
            </a:r>
            <a:r>
              <a:rPr lang="pt-BR" dirty="0">
                <a:sym typeface="Consolas"/>
              </a:rPr>
              <a:t>); // </a:t>
            </a:r>
            <a:r>
              <a:rPr lang="pt-BR" dirty="0" err="1">
                <a:sym typeface="Consolas"/>
              </a:rPr>
              <a:t>Parsing</a:t>
            </a:r>
            <a:r>
              <a:rPr lang="pt-BR" dirty="0">
                <a:sym typeface="Consolas"/>
              </a:rPr>
              <a:t> JSON texto </a:t>
            </a:r>
            <a:r>
              <a:rPr lang="pt-BR" dirty="0" err="1">
                <a:sym typeface="Consolas"/>
              </a:rPr>
              <a:t>to</a:t>
            </a:r>
            <a:r>
              <a:rPr lang="pt-BR" dirty="0">
                <a:sym typeface="Consolas"/>
              </a:rPr>
              <a:t> </a:t>
            </a:r>
            <a:r>
              <a:rPr lang="pt-BR" dirty="0" err="1">
                <a:sym typeface="Consolas"/>
              </a:rPr>
              <a:t>JavaScript</a:t>
            </a:r>
            <a:r>
              <a:rPr lang="pt-BR" dirty="0">
                <a:sym typeface="Consolas"/>
              </a:rPr>
              <a:t> </a:t>
            </a:r>
            <a:r>
              <a:rPr lang="pt-BR" dirty="0" err="1">
                <a:sym typeface="Consolas"/>
              </a:rPr>
              <a:t>Object</a:t>
            </a:r>
            <a:endParaRPr lang="pt-BR" dirty="0">
              <a:sym typeface="Consolas"/>
            </a:endParaRPr>
          </a:p>
          <a:p>
            <a:r>
              <a:rPr lang="pt-BR" dirty="0"/>
              <a:t>JS </a:t>
            </a:r>
            <a:r>
              <a:rPr lang="pt-BR" dirty="0" err="1"/>
              <a:t>Object</a:t>
            </a:r>
            <a:r>
              <a:rPr lang="pt-BR" dirty="0"/>
              <a:t> para Texto JSON:</a:t>
            </a:r>
          </a:p>
          <a:p>
            <a:r>
              <a:rPr lang="pt-BR" dirty="0">
                <a:sym typeface="Consolas"/>
              </a:rPr>
              <a:t>var </a:t>
            </a:r>
            <a:r>
              <a:rPr lang="pt-BR" dirty="0" err="1">
                <a:sym typeface="Consolas"/>
              </a:rPr>
              <a:t>obj</a:t>
            </a:r>
            <a:r>
              <a:rPr lang="pt-BR" dirty="0">
                <a:sym typeface="Consolas"/>
              </a:rPr>
              <a:t> = [{a:1,b:1,c:1}, {a:2,b:2,c:3}]</a:t>
            </a:r>
          </a:p>
          <a:p>
            <a:r>
              <a:rPr lang="pt-BR" dirty="0">
                <a:sym typeface="Consolas"/>
              </a:rPr>
              <a:t>var </a:t>
            </a:r>
            <a:r>
              <a:rPr lang="pt-BR" dirty="0" err="1">
                <a:sym typeface="Consolas"/>
              </a:rPr>
              <a:t>json</a:t>
            </a:r>
            <a:r>
              <a:rPr lang="pt-BR" dirty="0">
                <a:sym typeface="Consolas"/>
              </a:rPr>
              <a:t> = </a:t>
            </a:r>
            <a:r>
              <a:rPr lang="pt-BR" dirty="0" err="1">
                <a:sym typeface="Consolas"/>
              </a:rPr>
              <a:t>JSON.stringify</a:t>
            </a:r>
            <a:r>
              <a:rPr lang="pt-BR" dirty="0">
                <a:sym typeface="Consolas"/>
              </a:rPr>
              <a:t>(</a:t>
            </a:r>
            <a:r>
              <a:rPr lang="pt-BR" dirty="0" err="1">
                <a:sym typeface="Consolas"/>
              </a:rPr>
              <a:t>obj</a:t>
            </a:r>
            <a:r>
              <a:rPr lang="pt-BR" dirty="0">
                <a:sym typeface="Consolas"/>
              </a:rPr>
              <a:t>);</a:t>
            </a:r>
          </a:p>
          <a:p>
            <a:endParaRPr lang="pt-BR" dirty="0">
              <a:sym typeface="Consolas"/>
            </a:endParaRPr>
          </a:p>
          <a:p>
            <a:endParaRPr lang="pt-BR" dirty="0">
              <a:sym typeface="Consolas"/>
            </a:endParaRPr>
          </a:p>
          <a:p>
            <a:endParaRPr lang="pt-BR" dirty="0">
              <a:sym typeface="Consolas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Protocolo HTTP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Pilha de Protocolos na Internet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4E64D-320F-4A8E-A69E-F24219358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103" y="1669028"/>
            <a:ext cx="7497801" cy="47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title"/>
          </p:nvPr>
        </p:nvSpPr>
        <p:spPr>
          <a:xfrm>
            <a:off x="415600" y="483639"/>
            <a:ext cx="11360800" cy="817500"/>
          </a:xfrm>
        </p:spPr>
        <p:txBody>
          <a:bodyPr/>
          <a:lstStyle/>
          <a:p>
            <a:r>
              <a:rPr lang="pt-BR" dirty="0"/>
              <a:t>Endereço IP e Portas</a:t>
            </a:r>
          </a:p>
        </p:txBody>
      </p:sp>
      <p:sp>
        <p:nvSpPr>
          <p:cNvPr id="153" name="Google Shape;153;p32"/>
          <p:cNvSpPr txBox="1">
            <a:spLocks noGrp="1"/>
          </p:cNvSpPr>
          <p:nvPr>
            <p:ph type="body" idx="1"/>
          </p:nvPr>
        </p:nvSpPr>
        <p:spPr>
          <a:xfrm>
            <a:off x="415600" y="1415829"/>
            <a:ext cx="11360800" cy="4529700"/>
          </a:xfrm>
        </p:spPr>
        <p:txBody>
          <a:bodyPr/>
          <a:lstStyle/>
          <a:p>
            <a:r>
              <a:rPr lang="pt-BR" b="1" dirty="0"/>
              <a:t>Endereço IP</a:t>
            </a:r>
          </a:p>
          <a:p>
            <a:pPr lvl="1"/>
            <a:r>
              <a:rPr lang="pt-BR" dirty="0"/>
              <a:t>Identifica um host na rede</a:t>
            </a:r>
          </a:p>
          <a:p>
            <a:pPr lvl="1"/>
            <a:r>
              <a:rPr lang="pt-BR" dirty="0"/>
              <a:t>Cada interface de rede tem um IP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200.21.32.43</a:t>
            </a:r>
          </a:p>
          <a:p>
            <a:pPr lvl="1"/>
            <a:r>
              <a:rPr lang="pt-BR" dirty="0" err="1"/>
              <a:t>URLs</a:t>
            </a:r>
            <a:r>
              <a:rPr lang="pt-BR" dirty="0"/>
              <a:t> são traduzidos em IP usando DNS (globo.com.br -&gt; 186.192.90.5)</a:t>
            </a:r>
          </a:p>
          <a:p>
            <a:r>
              <a:rPr lang="pt-BR" b="1" dirty="0"/>
              <a:t>Portas</a:t>
            </a:r>
          </a:p>
          <a:p>
            <a:pPr lvl="1"/>
            <a:r>
              <a:rPr lang="pt-BR" dirty="0"/>
              <a:t>Identificam os processos de origem e fim</a:t>
            </a:r>
          </a:p>
          <a:p>
            <a:pPr lvl="1"/>
            <a:r>
              <a:rPr lang="pt-BR" dirty="0"/>
              <a:t>Permite a comunicação de diversas aplicações na mesma máquina</a:t>
            </a:r>
          </a:p>
          <a:p>
            <a:pPr lvl="1"/>
            <a:r>
              <a:rPr lang="pt-BR" dirty="0"/>
              <a:t>Cada aplicação recebe e envia requisições por uma porta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Servidor Web, por padrão, recebem requisições na porta 80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Cliente Servidor</a:t>
            </a:r>
          </a:p>
        </p:txBody>
      </p:sp>
      <p:sp>
        <p:nvSpPr>
          <p:cNvPr id="159" name="Google Shape;159;p3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Servidor</a:t>
            </a:r>
          </a:p>
          <a:p>
            <a:pPr lvl="1"/>
            <a:r>
              <a:rPr lang="pt-BR" dirty="0"/>
              <a:t>Aplicação que fornece serviço</a:t>
            </a:r>
          </a:p>
          <a:p>
            <a:pPr lvl="1"/>
            <a:r>
              <a:rPr lang="pt-BR" dirty="0"/>
              <a:t>Aceita requisições através da rede, em um porta conhecida, e retorna o resultado</a:t>
            </a:r>
          </a:p>
          <a:p>
            <a:r>
              <a:rPr lang="pt-BR" b="1" dirty="0"/>
              <a:t>Cliente</a:t>
            </a:r>
          </a:p>
          <a:p>
            <a:pPr lvl="1"/>
            <a:r>
              <a:rPr lang="pt-BR" dirty="0"/>
              <a:t>Processo que requisita um serviço</a:t>
            </a:r>
          </a:p>
          <a:p>
            <a:pPr lvl="1"/>
            <a:r>
              <a:rPr lang="pt-BR" dirty="0"/>
              <a:t>Para receber resposta, o cliente aloca um porta arbitrária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1066</Words>
  <Application>Microsoft Office PowerPoint</Application>
  <PresentationFormat>Widescreen</PresentationFormat>
  <Paragraphs>153</Paragraphs>
  <Slides>25</Slides>
  <Notes>21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Courier New</vt:lpstr>
      <vt:lpstr>Consolas</vt:lpstr>
      <vt:lpstr>Old Standard TT</vt:lpstr>
      <vt:lpstr>Paperback</vt:lpstr>
      <vt:lpstr>Paperback</vt:lpstr>
      <vt:lpstr>Comunicação Servidor</vt:lpstr>
      <vt:lpstr>JSON</vt:lpstr>
      <vt:lpstr>JSON</vt:lpstr>
      <vt:lpstr>JSON Exemplos</vt:lpstr>
      <vt:lpstr>JSON - Como usar</vt:lpstr>
      <vt:lpstr>Protocolo HTTP</vt:lpstr>
      <vt:lpstr>Pilha de Protocolos na Internet</vt:lpstr>
      <vt:lpstr>Endereço IP e Portas</vt:lpstr>
      <vt:lpstr>Arquitetura Cliente Servidor</vt:lpstr>
      <vt:lpstr>Protocolo HTTP</vt:lpstr>
      <vt:lpstr>Composição da Requisição HTTP</vt:lpstr>
      <vt:lpstr>Métodos de Requisição</vt:lpstr>
      <vt:lpstr>Resposta HTTP</vt:lpstr>
      <vt:lpstr>Código de Status</vt:lpstr>
      <vt:lpstr>REST</vt:lpstr>
      <vt:lpstr>REST</vt:lpstr>
      <vt:lpstr>Padrão REST - Verbos</vt:lpstr>
      <vt:lpstr>Padrão REST - URL</vt:lpstr>
      <vt:lpstr>Padrão REST - URL</vt:lpstr>
      <vt:lpstr>HTTP  React - Axios</vt:lpstr>
      <vt:lpstr>Instalação</vt:lpstr>
      <vt:lpstr>Sintaxe básica</vt:lpstr>
      <vt:lpstr>CORS</vt:lpstr>
      <vt:lpstr>Abrir chrome desabilitando o cors</vt:lpstr>
      <vt:lpstr>  Perguntas?    Prof. Victor Farias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Comunicação Servidor</dc:title>
  <cp:lastModifiedBy>Victor Aguiar Evangelista de Farias</cp:lastModifiedBy>
  <cp:revision>18</cp:revision>
  <dcterms:modified xsi:type="dcterms:W3CDTF">2021-03-10T01:40:11Z</dcterms:modified>
</cp:coreProperties>
</file>