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5" r:id="rId1"/>
  </p:sldMasterIdLst>
  <p:notesMasterIdLst>
    <p:notesMasterId r:id="rId10"/>
  </p:notesMasterIdLst>
  <p:sldIdLst>
    <p:sldId id="256" r:id="rId2"/>
    <p:sldId id="527" r:id="rId3"/>
    <p:sldId id="552" r:id="rId4"/>
    <p:sldId id="555" r:id="rId5"/>
    <p:sldId id="556" r:id="rId6"/>
    <p:sldId id="558" r:id="rId7"/>
    <p:sldId id="559" r:id="rId8"/>
    <p:sldId id="5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3FA"/>
    <a:srgbClr val="D7E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4" autoAdjust="0"/>
    <p:restoredTop sz="88052" autoAdjust="0"/>
  </p:normalViewPr>
  <p:slideViewPr>
    <p:cSldViewPr snapToGrid="0">
      <p:cViewPr varScale="1">
        <p:scale>
          <a:sx n="110" d="100"/>
          <a:sy n="110" d="100"/>
        </p:scale>
        <p:origin x="752" y="17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18A3-B7A5-4110-A52E-FA298F7420CC}" type="datetimeFigureOut">
              <a:rPr lang="el-GR" smtClean="0"/>
              <a:t>2/5/18</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0E647-6339-4EE0-AB7E-E9B272FC434F}" type="slidenum">
              <a:rPr lang="el-GR" smtClean="0"/>
              <a:t>‹#›</a:t>
            </a:fld>
            <a:endParaRPr lang="el-GR"/>
          </a:p>
        </p:txBody>
      </p:sp>
    </p:spTree>
    <p:extLst>
      <p:ext uri="{BB962C8B-B14F-4D97-AF65-F5344CB8AC3E}">
        <p14:creationId xmlns:p14="http://schemas.microsoft.com/office/powerpoint/2010/main" val="3293998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5B20E647-6339-4EE0-AB7E-E9B272FC434F}" type="slidenum">
              <a:rPr lang="el-GR" smtClean="0"/>
              <a:t>1</a:t>
            </a:fld>
            <a:endParaRPr lang="el-GR"/>
          </a:p>
        </p:txBody>
      </p:sp>
    </p:spTree>
    <p:extLst>
      <p:ext uri="{BB962C8B-B14F-4D97-AF65-F5344CB8AC3E}">
        <p14:creationId xmlns:p14="http://schemas.microsoft.com/office/powerpoint/2010/main" val="350881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2</a:t>
            </a:fld>
            <a:endParaRPr lang="el-GR"/>
          </a:p>
        </p:txBody>
      </p:sp>
    </p:spTree>
    <p:extLst>
      <p:ext uri="{BB962C8B-B14F-4D97-AF65-F5344CB8AC3E}">
        <p14:creationId xmlns:p14="http://schemas.microsoft.com/office/powerpoint/2010/main" val="375042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3</a:t>
            </a:fld>
            <a:endParaRPr lang="el-GR"/>
          </a:p>
        </p:txBody>
      </p:sp>
    </p:spTree>
    <p:extLst>
      <p:ext uri="{BB962C8B-B14F-4D97-AF65-F5344CB8AC3E}">
        <p14:creationId xmlns:p14="http://schemas.microsoft.com/office/powerpoint/2010/main" val="15465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4</a:t>
            </a:fld>
            <a:endParaRPr lang="el-GR"/>
          </a:p>
        </p:txBody>
      </p:sp>
    </p:spTree>
    <p:extLst>
      <p:ext uri="{BB962C8B-B14F-4D97-AF65-F5344CB8AC3E}">
        <p14:creationId xmlns:p14="http://schemas.microsoft.com/office/powerpoint/2010/main" val="235076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5</a:t>
            </a:fld>
            <a:endParaRPr lang="el-GR"/>
          </a:p>
        </p:txBody>
      </p:sp>
    </p:spTree>
    <p:extLst>
      <p:ext uri="{BB962C8B-B14F-4D97-AF65-F5344CB8AC3E}">
        <p14:creationId xmlns:p14="http://schemas.microsoft.com/office/powerpoint/2010/main" val="83896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6</a:t>
            </a:fld>
            <a:endParaRPr lang="el-GR"/>
          </a:p>
        </p:txBody>
      </p:sp>
    </p:spTree>
    <p:extLst>
      <p:ext uri="{BB962C8B-B14F-4D97-AF65-F5344CB8AC3E}">
        <p14:creationId xmlns:p14="http://schemas.microsoft.com/office/powerpoint/2010/main" val="125811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7</a:t>
            </a:fld>
            <a:endParaRPr lang="el-GR"/>
          </a:p>
        </p:txBody>
      </p:sp>
    </p:spTree>
    <p:extLst>
      <p:ext uri="{BB962C8B-B14F-4D97-AF65-F5344CB8AC3E}">
        <p14:creationId xmlns:p14="http://schemas.microsoft.com/office/powerpoint/2010/main" val="91221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20E647-6339-4EE0-AB7E-E9B272FC434F}" type="slidenum">
              <a:rPr lang="el-GR" smtClean="0"/>
              <a:t>8</a:t>
            </a:fld>
            <a:endParaRPr lang="el-GR"/>
          </a:p>
        </p:txBody>
      </p:sp>
    </p:spTree>
    <p:extLst>
      <p:ext uri="{BB962C8B-B14F-4D97-AF65-F5344CB8AC3E}">
        <p14:creationId xmlns:p14="http://schemas.microsoft.com/office/powerpoint/2010/main" val="267829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17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713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5068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5588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3642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64868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1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95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8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8449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49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46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8739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865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50000"/>
                <a:lumOff val="5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183243"/>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5043" y="2514602"/>
            <a:ext cx="9737125" cy="2262781"/>
          </a:xfrm>
        </p:spPr>
        <p:txBody>
          <a:bodyPr>
            <a:noAutofit/>
          </a:bodyPr>
          <a:lstStyle/>
          <a:p>
            <a:pPr algn="r"/>
            <a:r>
              <a:rPr lang="en-US" sz="3600" dirty="0"/>
              <a:t>CS491/691: Introduction to Aerial Robotics</a:t>
            </a:r>
            <a:endParaRPr lang="el-GR" sz="3200" b="1" dirty="0"/>
          </a:p>
        </p:txBody>
      </p:sp>
      <p:sp>
        <p:nvSpPr>
          <p:cNvPr id="3" name="Subtitle 2"/>
          <p:cNvSpPr>
            <a:spLocks noGrp="1"/>
          </p:cNvSpPr>
          <p:nvPr>
            <p:ph type="subTitle" idx="1"/>
          </p:nvPr>
        </p:nvSpPr>
        <p:spPr>
          <a:xfrm>
            <a:off x="2142836" y="5543550"/>
            <a:ext cx="9546656" cy="628650"/>
          </a:xfrm>
        </p:spPr>
        <p:txBody>
          <a:bodyPr>
            <a:normAutofit/>
          </a:bodyPr>
          <a:lstStyle/>
          <a:p>
            <a:pPr algn="r"/>
            <a:r>
              <a:rPr lang="en-US" sz="2400" dirty="0"/>
              <a:t>Marcus Casey, Anurag Kulkarni</a:t>
            </a:r>
          </a:p>
        </p:txBody>
      </p:sp>
      <p:sp>
        <p:nvSpPr>
          <p:cNvPr id="5" name="Subtitle 2"/>
          <p:cNvSpPr txBox="1">
            <a:spLocks/>
          </p:cNvSpPr>
          <p:nvPr/>
        </p:nvSpPr>
        <p:spPr>
          <a:xfrm>
            <a:off x="2142836" y="4826000"/>
            <a:ext cx="9546656" cy="53975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n-US" sz="2800" b="1" dirty="0"/>
              <a:t>Real-Time Simultaneous Localization and Mapping with a Single Camera Summary</a:t>
            </a:r>
          </a:p>
        </p:txBody>
      </p:sp>
      <p:sp>
        <p:nvSpPr>
          <p:cNvPr id="6" name="TextBox 5"/>
          <p:cNvSpPr txBox="1"/>
          <p:nvPr/>
        </p:nvSpPr>
        <p:spPr>
          <a:xfrm>
            <a:off x="5638800" y="2974975"/>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18766951"/>
      </p:ext>
    </p:extLst>
  </p:cSld>
  <p:clrMapOvr>
    <a:masterClrMapping/>
  </p:clrMapOvr>
  <mc:AlternateContent xmlns:mc="http://schemas.openxmlformats.org/markup-compatibility/2006" xmlns:p14="http://schemas.microsoft.com/office/powerpoint/2010/main">
    <mc:Choice Requires="p14">
      <p:transition spd="slow" p14:dur="2000" advTm="37007"/>
    </mc:Choice>
    <mc:Fallback xmlns="">
      <p:transition spd="slow" advTm="370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30" y="1528143"/>
            <a:ext cx="5246170" cy="4183887"/>
          </a:xfrm>
        </p:spPr>
        <p:txBody>
          <a:bodyPr>
            <a:normAutofit/>
          </a:bodyPr>
          <a:lstStyle/>
          <a:p>
            <a:pPr algn="just"/>
            <a:r>
              <a:rPr lang="en-US" dirty="0"/>
              <a:t>New applications have been developed and researched for camera-based localization and mapping, which has now allowed for new real-time processing to be crossed. </a:t>
            </a:r>
          </a:p>
          <a:p>
            <a:pPr algn="just"/>
            <a:endParaRPr lang="en-US" dirty="0"/>
          </a:p>
          <a:p>
            <a:pPr algn="just"/>
            <a:r>
              <a:rPr lang="en-US" dirty="0"/>
              <a:t>With real time processing now a reality, motion estimation for moving cameras are now able to be utilized for immediate usage in different interactive and modern scenarios.</a:t>
            </a:r>
          </a:p>
        </p:txBody>
      </p:sp>
      <p:sp>
        <p:nvSpPr>
          <p:cNvPr id="3" name="TextBox 2"/>
          <p:cNvSpPr txBox="1"/>
          <p:nvPr/>
        </p:nvSpPr>
        <p:spPr>
          <a:xfrm>
            <a:off x="7416800" y="1528143"/>
            <a:ext cx="4715475" cy="4801314"/>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Use an image to explain the motivation and the challenges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TextBox 9"/>
          <p:cNvSpPr txBox="1"/>
          <p:nvPr/>
        </p:nvSpPr>
        <p:spPr>
          <a:xfrm>
            <a:off x="4305300" y="6544435"/>
            <a:ext cx="7454900" cy="461665"/>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 </a:t>
            </a:r>
            <a:r>
              <a:rPr lang="en-US" sz="1200" b="1" dirty="0">
                <a:solidFill>
                  <a:srgbClr val="FF0000"/>
                </a:solidFill>
              </a:rPr>
              <a:t>Marcus Casey, Anurag Kulkarni</a:t>
            </a:r>
            <a:r>
              <a:rPr lang="en-US" sz="1200" dirty="0"/>
              <a:t>, Instructor: Dr. Kostas Alexis </a:t>
            </a:r>
          </a:p>
        </p:txBody>
      </p:sp>
      <p:pic>
        <p:nvPicPr>
          <p:cNvPr id="2050" name="Picture 2" descr="Image result for camera based localization">
            <a:extLst>
              <a:ext uri="{FF2B5EF4-FFF2-40B4-BE49-F238E27FC236}">
                <a16:creationId xmlns:a16="http://schemas.microsoft.com/office/drawing/2014/main" id="{5FB9AD0C-DBBF-435F-9F1A-9627792B4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799" y="1528143"/>
            <a:ext cx="4715475" cy="480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0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a:t>
            </a:r>
            <a:r>
              <a:rPr lang="en-US" dirty="0" err="1"/>
              <a:t>Localisation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30" y="1528143"/>
            <a:ext cx="5246170" cy="4183887"/>
          </a:xfrm>
        </p:spPr>
        <p:txBody>
          <a:bodyPr>
            <a:normAutofit lnSpcReduction="10000"/>
          </a:bodyPr>
          <a:lstStyle/>
          <a:p>
            <a:pPr algn="just"/>
            <a:r>
              <a:rPr lang="en-US" dirty="0"/>
              <a:t>In reference to structure in motion research, in regards to computer vision, technology has finally reach a point in which fully automated reconstructions of trajectory of video cameras moving through a thought to be unknown scene, is now becoming routine.</a:t>
            </a:r>
          </a:p>
          <a:p>
            <a:pPr algn="just"/>
            <a:endParaRPr lang="en-US" dirty="0"/>
          </a:p>
          <a:p>
            <a:pPr algn="just"/>
            <a:r>
              <a:rPr lang="en-US" dirty="0"/>
              <a:t>However, successful and other approaches today have all been created and modified as off-line algorithms and required batches, which means that there was simultaneous processing of all images that were then acquired in the sequence. </a:t>
            </a:r>
          </a:p>
          <a:p>
            <a:pPr algn="just"/>
            <a:endParaRPr lang="en-US" dirty="0"/>
          </a:p>
        </p:txBody>
      </p:sp>
      <p:sp>
        <p:nvSpPr>
          <p:cNvPr id="3" name="TextBox 2"/>
          <p:cNvSpPr txBox="1"/>
          <p:nvPr/>
        </p:nvSpPr>
        <p:spPr>
          <a:xfrm>
            <a:off x="7416800" y="1528143"/>
            <a:ext cx="4715475" cy="4801314"/>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Overview the solution in the form of a block diagram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extBox 5"/>
          <p:cNvSpPr txBox="1"/>
          <p:nvPr/>
        </p:nvSpPr>
        <p:spPr>
          <a:xfrm>
            <a:off x="4305300" y="6544435"/>
            <a:ext cx="7454900" cy="461665"/>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 </a:t>
            </a:r>
            <a:r>
              <a:rPr lang="en-US" sz="1200" b="1" dirty="0">
                <a:solidFill>
                  <a:srgbClr val="FF0000"/>
                </a:solidFill>
              </a:rPr>
              <a:t>Marcus Casey, Anurag Kulkarni</a:t>
            </a:r>
            <a:r>
              <a:rPr lang="en-US" sz="1200" dirty="0"/>
              <a:t>, Instructor: Dr. Kostas Alexis </a:t>
            </a:r>
          </a:p>
        </p:txBody>
      </p:sp>
      <p:pic>
        <p:nvPicPr>
          <p:cNvPr id="7" name="Picture 6">
            <a:extLst>
              <a:ext uri="{FF2B5EF4-FFF2-40B4-BE49-F238E27FC236}">
                <a16:creationId xmlns:a16="http://schemas.microsoft.com/office/drawing/2014/main" id="{D989AA53-3415-4AA0-85AE-B4F400040CE1}"/>
              </a:ext>
            </a:extLst>
          </p:cNvPr>
          <p:cNvPicPr>
            <a:picLocks noChangeAspect="1"/>
          </p:cNvPicPr>
          <p:nvPr/>
        </p:nvPicPr>
        <p:blipFill>
          <a:blip r:embed="rId4"/>
          <a:stretch>
            <a:fillRect/>
          </a:stretch>
        </p:blipFill>
        <p:spPr>
          <a:xfrm>
            <a:off x="7455500" y="3213202"/>
            <a:ext cx="4676775" cy="1190625"/>
          </a:xfrm>
          <a:prstGeom prst="rect">
            <a:avLst/>
          </a:prstGeom>
        </p:spPr>
      </p:pic>
    </p:spTree>
    <p:extLst>
      <p:ext uri="{BB962C8B-B14F-4D97-AF65-F5344CB8AC3E}">
        <p14:creationId xmlns:p14="http://schemas.microsoft.com/office/powerpoint/2010/main" val="185609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Localization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30" y="1528143"/>
            <a:ext cx="5246170" cy="4183887"/>
          </a:xfrm>
        </p:spPr>
        <p:txBody>
          <a:bodyPr>
            <a:normAutofit/>
          </a:bodyPr>
          <a:lstStyle/>
          <a:p>
            <a:pPr algn="just"/>
            <a:r>
              <a:rPr lang="en-US" dirty="0"/>
              <a:t>Long chains also can be considered a frame to frame motion solution that can be now be stitched together that can create an estimate of complete camera trajectories</a:t>
            </a:r>
          </a:p>
          <a:p>
            <a:pPr algn="just"/>
            <a:endParaRPr lang="en-US" dirty="0"/>
          </a:p>
          <a:p>
            <a:pPr algn="just"/>
            <a:r>
              <a:rPr lang="en-US" dirty="0"/>
              <a:t>Additionally a full 3D map of all features observed can be created which then allows for the entire solution of the motion problem to be refined. Batch processing will provide the most accurate solution to any estimation problem with off-line operation. </a:t>
            </a:r>
          </a:p>
        </p:txBody>
      </p:sp>
      <p:sp>
        <p:nvSpPr>
          <p:cNvPr id="3" name="TextBox 2"/>
          <p:cNvSpPr txBox="1"/>
          <p:nvPr/>
        </p:nvSpPr>
        <p:spPr>
          <a:xfrm>
            <a:off x="7416800" y="1528143"/>
            <a:ext cx="4715475" cy="4801314"/>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Overview the solution in the form of a block diagram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extBox 5"/>
          <p:cNvSpPr txBox="1"/>
          <p:nvPr/>
        </p:nvSpPr>
        <p:spPr>
          <a:xfrm>
            <a:off x="4305300" y="6544435"/>
            <a:ext cx="7454900" cy="461665"/>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 </a:t>
            </a:r>
            <a:r>
              <a:rPr lang="en-US" sz="1200" b="1" dirty="0">
                <a:solidFill>
                  <a:srgbClr val="FF0000"/>
                </a:solidFill>
              </a:rPr>
              <a:t>Marcus Casey, Anurag Kulkarni</a:t>
            </a:r>
            <a:r>
              <a:rPr lang="en-US" sz="1200" dirty="0"/>
              <a:t>, Instructor: Dr. Kostas Alexis </a:t>
            </a:r>
          </a:p>
        </p:txBody>
      </p:sp>
      <p:pic>
        <p:nvPicPr>
          <p:cNvPr id="7" name="Picture 6">
            <a:extLst>
              <a:ext uri="{FF2B5EF4-FFF2-40B4-BE49-F238E27FC236}">
                <a16:creationId xmlns:a16="http://schemas.microsoft.com/office/drawing/2014/main" id="{13C3C777-7791-4772-821B-341CDC9F8CAD}"/>
              </a:ext>
            </a:extLst>
          </p:cNvPr>
          <p:cNvPicPr>
            <a:picLocks noChangeAspect="1"/>
          </p:cNvPicPr>
          <p:nvPr/>
        </p:nvPicPr>
        <p:blipFill>
          <a:blip r:embed="rId4"/>
          <a:stretch>
            <a:fillRect/>
          </a:stretch>
        </p:blipFill>
        <p:spPr>
          <a:xfrm>
            <a:off x="7596318" y="2528660"/>
            <a:ext cx="4356437" cy="2605524"/>
          </a:xfrm>
          <a:prstGeom prst="rect">
            <a:avLst/>
          </a:prstGeom>
        </p:spPr>
      </p:pic>
    </p:spTree>
    <p:extLst>
      <p:ext uri="{BB962C8B-B14F-4D97-AF65-F5344CB8AC3E}">
        <p14:creationId xmlns:p14="http://schemas.microsoft.com/office/powerpoint/2010/main" val="258458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558" y="624110"/>
            <a:ext cx="10292155" cy="1280890"/>
          </a:xfrm>
        </p:spPr>
        <p:txBody>
          <a:bodyPr/>
          <a:lstStyle/>
          <a:p>
            <a:r>
              <a:rPr lang="en-US" dirty="0"/>
              <a:t>Motion Model For Smooth Moving Camera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30" y="1528143"/>
            <a:ext cx="5246170" cy="4183887"/>
          </a:xfrm>
        </p:spPr>
        <p:txBody>
          <a:bodyPr>
            <a:normAutofit/>
          </a:bodyPr>
          <a:lstStyle/>
          <a:p>
            <a:pPr algn="just"/>
            <a:r>
              <a:rPr lang="en-US" dirty="0"/>
              <a:t>In order to ensure that the filtering result in a true quaternion, normalization must be performed at each step of the EKF. Normalization is then accompanied by a corresponding Jacobian calculation affecting the covariance matrix.</a:t>
            </a:r>
          </a:p>
          <a:p>
            <a:pPr algn="just"/>
            <a:endParaRPr lang="en-US" dirty="0"/>
          </a:p>
          <a:p>
            <a:pPr algn="just"/>
            <a:r>
              <a:rPr lang="en-US" dirty="0"/>
              <a:t>Although there are a variety of candidate measurements for camera movement, it is critical that the ones with high innovation covariance be chosen.</a:t>
            </a:r>
          </a:p>
        </p:txBody>
      </p:sp>
      <p:sp>
        <p:nvSpPr>
          <p:cNvPr id="3" name="TextBox 2"/>
          <p:cNvSpPr txBox="1"/>
          <p:nvPr/>
        </p:nvSpPr>
        <p:spPr>
          <a:xfrm>
            <a:off x="7416800" y="1528143"/>
            <a:ext cx="4715475" cy="4247317"/>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extBox 5"/>
          <p:cNvSpPr txBox="1"/>
          <p:nvPr/>
        </p:nvSpPr>
        <p:spPr>
          <a:xfrm>
            <a:off x="4305300" y="6544435"/>
            <a:ext cx="7454900" cy="461665"/>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 </a:t>
            </a:r>
            <a:r>
              <a:rPr lang="en-US" sz="1200" b="1" dirty="0">
                <a:solidFill>
                  <a:srgbClr val="FF0000"/>
                </a:solidFill>
              </a:rPr>
              <a:t>Marcus Casey, Anurag Kulkarni</a:t>
            </a:r>
            <a:r>
              <a:rPr lang="en-US" sz="1200" dirty="0"/>
              <a:t>, Instructor: Dr. Kostas Alexis </a:t>
            </a:r>
          </a:p>
        </p:txBody>
      </p:sp>
      <p:pic>
        <p:nvPicPr>
          <p:cNvPr id="1028" name="Picture 4" descr="https://lh3.googleusercontent.com/lvKESr-6z877ntPC48iwjpRD50gTBsFnhBV83nSnCxSHEYJHOPUw4FhL2ZM9wfxk_pkA5M1RgAISjBr8cclFcS0og1PpZA3dHQitXga7Dt-Cn7ghPtUBxXkuVt1XJgp9TnkveB2M">
            <a:extLst>
              <a:ext uri="{FF2B5EF4-FFF2-40B4-BE49-F238E27FC236}">
                <a16:creationId xmlns:a16="http://schemas.microsoft.com/office/drawing/2014/main" id="{74A556A0-9554-41E7-A962-2DB312E1A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004" y="3619344"/>
            <a:ext cx="26289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wdRdjS7vDMF6gG6UHpwb5dKwV2kpJFwsq1sqHsKktTblW1EuC5zu5TeD-f_fad3dIp_RCvkmsjJym7uBoWCdblJ25sYL4z9KXNDWTQXycc6iqSq5XCzUrEkhQAbMf0AiTd8oN2AG">
            <a:extLst>
              <a:ext uri="{FF2B5EF4-FFF2-40B4-BE49-F238E27FC236}">
                <a16:creationId xmlns:a16="http://schemas.microsoft.com/office/drawing/2014/main" id="{9753328E-17B6-41EE-A8CA-D0F75D217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4004" y="2318151"/>
            <a:ext cx="28670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8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415" y="624110"/>
            <a:ext cx="10095198" cy="1280890"/>
          </a:xfrm>
        </p:spPr>
        <p:txBody>
          <a:bodyPr/>
          <a:lstStyle/>
          <a:p>
            <a:r>
              <a:rPr lang="en-US" dirty="0"/>
              <a:t>Motion Model For Smooth Moving Camera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30" y="1528143"/>
            <a:ext cx="5246170" cy="4183887"/>
          </a:xfrm>
        </p:spPr>
        <p:txBody>
          <a:bodyPr>
            <a:normAutofit/>
          </a:bodyPr>
          <a:lstStyle/>
          <a:p>
            <a:pPr algn="just"/>
            <a:r>
              <a:rPr lang="en-US" dirty="0"/>
              <a:t>Due to their projective nature, camera measurements provide a measurement based on camera position and a certain ‘feature’, however, depth issues may arise. 3D depths for features are difficult to measure with single measurements</a:t>
            </a:r>
          </a:p>
          <a:p>
            <a:pPr algn="just"/>
            <a:endParaRPr lang="en-US" dirty="0"/>
          </a:p>
          <a:p>
            <a:pPr algn="just"/>
            <a:r>
              <a:rPr lang="en-US" dirty="0"/>
              <a:t>When the ratio of the standard deviation of depth to depth estimate drops below a certain threshold, the distribution is safely approximated as Gaussian and the feature </a:t>
            </a:r>
            <a:r>
              <a:rPr lang="en-US" dirty="0" err="1"/>
              <a:t>initialised</a:t>
            </a:r>
            <a:r>
              <a:rPr lang="en-US" dirty="0"/>
              <a:t> as a point into the map.</a:t>
            </a:r>
          </a:p>
        </p:txBody>
      </p:sp>
      <p:sp>
        <p:nvSpPr>
          <p:cNvPr id="3" name="TextBox 2"/>
          <p:cNvSpPr txBox="1"/>
          <p:nvPr/>
        </p:nvSpPr>
        <p:spPr>
          <a:xfrm>
            <a:off x="7416800" y="1528143"/>
            <a:ext cx="4715475" cy="4801314"/>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Overview the solution in the form of a block diagram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extBox 5"/>
          <p:cNvSpPr txBox="1"/>
          <p:nvPr/>
        </p:nvSpPr>
        <p:spPr>
          <a:xfrm>
            <a:off x="4305300" y="6544435"/>
            <a:ext cx="7454900" cy="461665"/>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a:t>
            </a:r>
            <a:r>
              <a:rPr lang="en-US" sz="1200" b="1" dirty="0">
                <a:solidFill>
                  <a:srgbClr val="FF0000"/>
                </a:solidFill>
              </a:rPr>
              <a:t> Marcus Casey, Anurag Kulkarni</a:t>
            </a:r>
            <a:r>
              <a:rPr lang="en-US" sz="1200" dirty="0"/>
              <a:t>, Instructor: Dr. Kostas Alexis </a:t>
            </a:r>
          </a:p>
        </p:txBody>
      </p:sp>
      <p:pic>
        <p:nvPicPr>
          <p:cNvPr id="5" name="Picture 4">
            <a:extLst>
              <a:ext uri="{FF2B5EF4-FFF2-40B4-BE49-F238E27FC236}">
                <a16:creationId xmlns:a16="http://schemas.microsoft.com/office/drawing/2014/main" id="{42C72EF9-CB0D-4E66-8B7A-87165657340C}"/>
              </a:ext>
            </a:extLst>
          </p:cNvPr>
          <p:cNvPicPr>
            <a:picLocks noChangeAspect="1"/>
          </p:cNvPicPr>
          <p:nvPr/>
        </p:nvPicPr>
        <p:blipFill>
          <a:blip r:embed="rId4"/>
          <a:stretch>
            <a:fillRect/>
          </a:stretch>
        </p:blipFill>
        <p:spPr>
          <a:xfrm>
            <a:off x="7489738" y="2737405"/>
            <a:ext cx="4503523" cy="1955713"/>
          </a:xfrm>
          <a:prstGeom prst="rect">
            <a:avLst/>
          </a:prstGeom>
        </p:spPr>
      </p:pic>
    </p:spTree>
    <p:extLst>
      <p:ext uri="{BB962C8B-B14F-4D97-AF65-F5344CB8AC3E}">
        <p14:creationId xmlns:p14="http://schemas.microsoft.com/office/powerpoint/2010/main" val="1473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Feature Measurements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30" y="1528143"/>
            <a:ext cx="5246170" cy="4183887"/>
          </a:xfrm>
        </p:spPr>
        <p:txBody>
          <a:bodyPr>
            <a:normAutofit/>
          </a:bodyPr>
          <a:lstStyle/>
          <a:p>
            <a:pPr algn="just"/>
            <a:r>
              <a:rPr lang="en-US" dirty="0"/>
              <a:t>In order to choose the features in the map, feature visibility is calculated based on the relative position of the camera. That is, the feature must be predicted to fall under the plane. </a:t>
            </a:r>
          </a:p>
          <a:p>
            <a:pPr algn="just"/>
            <a:endParaRPr lang="en-US" dirty="0"/>
          </a:p>
          <a:p>
            <a:pPr algn="just"/>
            <a:r>
              <a:rPr lang="en-US" dirty="0"/>
              <a:t>That is, if the measurements taken on an overall basis, the ones most frequently detected or matched will be the ones that will stay in the map.</a:t>
            </a:r>
          </a:p>
        </p:txBody>
      </p:sp>
      <p:sp>
        <p:nvSpPr>
          <p:cNvPr id="3" name="TextBox 2"/>
          <p:cNvSpPr txBox="1"/>
          <p:nvPr/>
        </p:nvSpPr>
        <p:spPr>
          <a:xfrm>
            <a:off x="7416800" y="1528143"/>
            <a:ext cx="4715475" cy="4801314"/>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Overview the solution in the form of a block diagram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extBox 5"/>
          <p:cNvSpPr txBox="1"/>
          <p:nvPr/>
        </p:nvSpPr>
        <p:spPr>
          <a:xfrm>
            <a:off x="4305300" y="6544435"/>
            <a:ext cx="7454900" cy="461665"/>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 </a:t>
            </a:r>
            <a:r>
              <a:rPr lang="en-US" sz="1200" b="1" dirty="0">
                <a:solidFill>
                  <a:srgbClr val="FF0000"/>
                </a:solidFill>
              </a:rPr>
              <a:t>Marcus Casey, Anurag Kulkarni</a:t>
            </a:r>
            <a:r>
              <a:rPr lang="en-US" sz="1200" dirty="0"/>
              <a:t>, Instructor: Dr. Kostas Alexis </a:t>
            </a:r>
          </a:p>
        </p:txBody>
      </p:sp>
      <p:pic>
        <p:nvPicPr>
          <p:cNvPr id="5" name="Picture 4">
            <a:extLst>
              <a:ext uri="{FF2B5EF4-FFF2-40B4-BE49-F238E27FC236}">
                <a16:creationId xmlns:a16="http://schemas.microsoft.com/office/drawing/2014/main" id="{7F435D3E-8921-439E-BD6D-A8CCBB0F0E32}"/>
              </a:ext>
            </a:extLst>
          </p:cNvPr>
          <p:cNvPicPr>
            <a:picLocks noChangeAspect="1"/>
          </p:cNvPicPr>
          <p:nvPr/>
        </p:nvPicPr>
        <p:blipFill>
          <a:blip r:embed="rId4"/>
          <a:stretch>
            <a:fillRect/>
          </a:stretch>
        </p:blipFill>
        <p:spPr>
          <a:xfrm>
            <a:off x="7483774" y="2288428"/>
            <a:ext cx="4581525" cy="3657600"/>
          </a:xfrm>
          <a:prstGeom prst="rect">
            <a:avLst/>
          </a:prstGeom>
        </p:spPr>
      </p:pic>
    </p:spTree>
    <p:extLst>
      <p:ext uri="{BB962C8B-B14F-4D97-AF65-F5344CB8AC3E}">
        <p14:creationId xmlns:p14="http://schemas.microsoft.com/office/powerpoint/2010/main" val="219682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Remarks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248" y="6544435"/>
            <a:ext cx="278027" cy="278027"/>
          </a:xfrm>
          <a:prstGeom prst="rect">
            <a:avLst/>
          </a:prstGeom>
        </p:spPr>
      </p:pic>
      <p:sp>
        <p:nvSpPr>
          <p:cNvPr id="9" name="Content Placeholder 2"/>
          <p:cNvSpPr>
            <a:spLocks noGrp="1"/>
          </p:cNvSpPr>
          <p:nvPr>
            <p:ph idx="1"/>
          </p:nvPr>
        </p:nvSpPr>
        <p:spPr>
          <a:xfrm>
            <a:off x="2030929" y="1528143"/>
            <a:ext cx="10101345" cy="4183887"/>
          </a:xfrm>
        </p:spPr>
        <p:txBody>
          <a:bodyPr>
            <a:normAutofit/>
          </a:bodyPr>
          <a:lstStyle/>
          <a:p>
            <a:pPr algn="just"/>
            <a:r>
              <a:rPr lang="en-US" dirty="0"/>
              <a:t>One of the basic characteristic of a full-covariance EKF SLAM is that the computational complexity is of order N^2 where n is the number of features in the map.</a:t>
            </a:r>
          </a:p>
          <a:p>
            <a:pPr algn="just"/>
            <a:r>
              <a:rPr lang="en-US" dirty="0"/>
              <a:t>The Kalman filter update time begins to increase exponentially as the number of features approaches 100. </a:t>
            </a:r>
          </a:p>
          <a:p>
            <a:pPr algn="just"/>
            <a:r>
              <a:rPr lang="en-US" dirty="0"/>
              <a:t>A top-down Bayesian approach to sequential Simultaneous </a:t>
            </a:r>
            <a:r>
              <a:rPr lang="en-US" dirty="0" err="1"/>
              <a:t>Localisation</a:t>
            </a:r>
            <a:r>
              <a:rPr lang="en-US" dirty="0"/>
              <a:t> and Mapping or Structure from Motion which takes account of the extra sources of information that get missed. </a:t>
            </a:r>
          </a:p>
          <a:p>
            <a:pPr algn="just"/>
            <a:r>
              <a:rPr lang="en-US" dirty="0"/>
              <a:t>Lastly we are convinced of the benefits of active search based on information content, but there is much to be done to apply information theory rigorously in this domain</a:t>
            </a:r>
          </a:p>
        </p:txBody>
      </p:sp>
      <p:sp>
        <p:nvSpPr>
          <p:cNvPr id="6" name="TextBox 5"/>
          <p:cNvSpPr txBox="1"/>
          <p:nvPr/>
        </p:nvSpPr>
        <p:spPr>
          <a:xfrm>
            <a:off x="2825702" y="6544435"/>
            <a:ext cx="8934498" cy="276999"/>
          </a:xfrm>
          <a:prstGeom prst="rect">
            <a:avLst/>
          </a:prstGeom>
          <a:noFill/>
        </p:spPr>
        <p:txBody>
          <a:bodyPr wrap="square" rtlCol="0">
            <a:spAutoFit/>
          </a:bodyPr>
          <a:lstStyle/>
          <a:p>
            <a:pPr algn="r"/>
            <a:r>
              <a:rPr lang="en-US" sz="1200" dirty="0">
                <a:solidFill>
                  <a:schemeClr val="accent1">
                    <a:lumMod val="50000"/>
                  </a:schemeClr>
                </a:solidFill>
              </a:rPr>
              <a:t>CS491/691 Introduction to Aerial Robotics, </a:t>
            </a:r>
            <a:r>
              <a:rPr lang="en-US" sz="1200" b="1" dirty="0">
                <a:solidFill>
                  <a:srgbClr val="FF0000"/>
                </a:solidFill>
              </a:rPr>
              <a:t>Marcus Casey, Anurag Kulkarni</a:t>
            </a:r>
            <a:r>
              <a:rPr lang="en-US" sz="1200" dirty="0"/>
              <a:t>, Instructor: Dr. Kostas Alexis </a:t>
            </a:r>
          </a:p>
        </p:txBody>
      </p:sp>
    </p:spTree>
    <p:extLst>
      <p:ext uri="{BB962C8B-B14F-4D97-AF65-F5344CB8AC3E}">
        <p14:creationId xmlns:p14="http://schemas.microsoft.com/office/powerpoint/2010/main" val="2208942236"/>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7486</TotalTime>
  <Words>745</Words>
  <Application>Microsoft Macintosh PowerPoint</Application>
  <PresentationFormat>Widescreen</PresentationFormat>
  <Paragraphs>130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CS491/691: Introduction to Aerial Robotics</vt:lpstr>
      <vt:lpstr>Introduction</vt:lpstr>
      <vt:lpstr>Repeatable Localisation</vt:lpstr>
      <vt:lpstr>Repeatable Localization </vt:lpstr>
      <vt:lpstr>Motion Model For Smooth Moving Camera</vt:lpstr>
      <vt:lpstr>Motion Model For Smooth Moving Camera</vt:lpstr>
      <vt:lpstr>Visual Feature Measurements</vt:lpstr>
      <vt:lpstr>Conclusions and Remarks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Aerial Robotics - Project Presentation Template</dc:title>
  <dc:creator>Kostas</dc:creator>
  <cp:lastModifiedBy>Marcus Casey</cp:lastModifiedBy>
  <cp:revision>393</cp:revision>
  <dcterms:created xsi:type="dcterms:W3CDTF">2015-02-05T16:09:37Z</dcterms:created>
  <dcterms:modified xsi:type="dcterms:W3CDTF">2018-05-03T06:15:58Z</dcterms:modified>
</cp:coreProperties>
</file>