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82" r:id="rId9"/>
    <p:sldId id="265" r:id="rId10"/>
    <p:sldId id="266" r:id="rId11"/>
    <p:sldId id="263" r:id="rId12"/>
    <p:sldId id="264" r:id="rId13"/>
    <p:sldId id="271" r:id="rId14"/>
    <p:sldId id="288" r:id="rId15"/>
    <p:sldId id="303" r:id="rId16"/>
    <p:sldId id="289" r:id="rId17"/>
    <p:sldId id="280" r:id="rId18"/>
    <p:sldId id="281" r:id="rId19"/>
    <p:sldId id="290" r:id="rId20"/>
    <p:sldId id="291" r:id="rId21"/>
    <p:sldId id="272" r:id="rId22"/>
    <p:sldId id="273" r:id="rId23"/>
    <p:sldId id="274" r:id="rId24"/>
    <p:sldId id="275" r:id="rId25"/>
    <p:sldId id="276" r:id="rId26"/>
    <p:sldId id="277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78" r:id="rId40"/>
    <p:sldId id="299" r:id="rId41"/>
    <p:sldId id="27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267" r:id="rId52"/>
    <p:sldId id="268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13F1-9414-4936-8346-6350D8BC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5837-F136-427F-BA99-5930130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3D14-C12F-4EE6-92DD-F67F3607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BA35-48C3-460D-BB5C-60FA6AA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5FB0-40CD-4C7F-A18F-359C703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E346-4C74-427C-98E4-D17393BA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ED7CD-DE19-46EA-8D73-B29D7E60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0310-B452-4DF8-A525-10E201A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E2DA-CA17-40A1-87E8-CF73B9A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A699-5F58-4019-9B71-F111A133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02C9D-D2AE-461D-A320-261AAF6C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DE05-B980-45A5-BE42-BAD57B37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147D-AA02-420F-8912-F1BCB46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6FD9-2A62-4DCE-9667-CE93656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DDBD-E6DA-428D-95F0-0E05BA76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9598-D50B-453A-9970-E5D2262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344B-C3DD-43DD-820D-DD9FFF1A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7613-AE88-4EF3-B1DF-C0B91C1F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61B3-D670-4969-BF96-D1DDE928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AB94-14ED-43CA-A375-B51591FE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4CEE-9FA0-4602-B093-9939C15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2742-038D-4DDE-98DB-181BA015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A465-A653-4783-811B-47688AAD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A291-3D6E-47D0-8E7E-04FA48A3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CDB6-CCE9-48CE-92F0-6CB1D42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DC6E-7C7B-410B-BCA6-1D6B4A38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623B-83A9-4C4B-8515-4FEB15117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EBE0-FDBE-4F68-ADA4-8DE78215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C6B8-6483-49F7-9595-ED6A7B36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0A74-136C-4121-91ED-4D0BBD04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322D-C2F1-462B-ACAE-7B7B40C9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9426-C410-44B9-B892-15EF51EE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F7543-F103-4A67-8DE3-DF25065A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490B-94A4-482F-AC15-7187FD74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7CEA7-4A9C-468A-AC86-385A825E3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9A9CB-8FD2-42FE-A835-D13DA591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EEE24-92B3-4F8D-8CCA-43642C50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B10D6-4FF1-49BF-B150-EFF5201A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DC9F0-B7F0-4664-81A1-7C48E816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3526-D4C9-44A3-907A-F82D9DD9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2E0C7-8093-44B0-AC6A-6B5DDDE7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1E585-3783-4722-9641-7C862A14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F945-4208-40A5-83B2-26135B76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41617-20C6-4B74-BBF4-695C8197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87D1C-E041-4636-8504-AA50059E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88CCD-E654-49CE-A2B6-38770D04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59B4-2B09-4A16-8805-0BE3A17C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396B-E010-4E99-8795-D09FD536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DD72-495C-4C2D-89A1-36C13A5F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B6540-6046-4C8B-BC45-1B048A37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2971F-8DB5-44F3-8DCC-3A4982EF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3A68-55D9-4737-9937-C95DD0CB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5B79-9097-4FEC-ABA9-7F4DB950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BF996-A771-4274-8FA0-FFDAECA7B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955E-3303-4F8E-B769-D4D2D63D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9109-BBE7-48A6-99BD-E1CD7B7B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02972-F2D8-4748-832C-FACD5D6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C766F-CC59-4A2C-B696-F3163D8E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B9C0E-8127-4D89-98D9-7472651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B1CD9-8C11-4104-A064-E31B6362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8F28-DF3A-4B3B-8F44-6CE36487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9348-D5A2-4BBC-8762-92C3437C0FC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4D6E-8BB8-4B8E-AE10-6D510313E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87D0-A089-448D-ACF9-56EB89EA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FBD1-D649-4105-B81C-3EA14889D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EE568-4643-413B-BBBB-650BF970F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Visualizing COVID and Its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166B-FABD-467C-A0F8-EE267FC3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Lamarcus Coleman, </a:t>
            </a:r>
            <a:r>
              <a:rPr lang="en-US" dirty="0" err="1">
                <a:solidFill>
                  <a:srgbClr val="FFFFFF"/>
                </a:solidFill>
              </a:rPr>
              <a:t>Yifan</a:t>
            </a:r>
            <a:r>
              <a:rPr lang="en-US" dirty="0">
                <a:solidFill>
                  <a:srgbClr val="FFFFFF"/>
                </a:solidFill>
              </a:rPr>
              <a:t> Pan</a:t>
            </a:r>
          </a:p>
        </p:txBody>
      </p:sp>
    </p:spTree>
    <p:extLst>
      <p:ext uri="{BB962C8B-B14F-4D97-AF65-F5344CB8AC3E}">
        <p14:creationId xmlns:p14="http://schemas.microsoft.com/office/powerpoint/2010/main" val="21300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239E3-73B3-45B0-870C-0EEB0B30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Tufte’s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3B8A-3E72-40FF-A69E-01412D25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Maximize Data-Ink Ratio</a:t>
            </a:r>
          </a:p>
          <a:p>
            <a:r>
              <a:rPr lang="en-US" sz="2400">
                <a:solidFill>
                  <a:srgbClr val="000000"/>
                </a:solidFill>
              </a:rPr>
              <a:t>Avoid Chart-Junk</a:t>
            </a:r>
          </a:p>
          <a:p>
            <a:r>
              <a:rPr lang="en-US" sz="2400">
                <a:solidFill>
                  <a:srgbClr val="000000"/>
                </a:solidFill>
              </a:rPr>
              <a:t>Use Multifunctioning Graphical Elements</a:t>
            </a:r>
          </a:p>
          <a:p>
            <a:r>
              <a:rPr lang="en-US" sz="2400">
                <a:solidFill>
                  <a:srgbClr val="000000"/>
                </a:solidFill>
              </a:rPr>
              <a:t>Use Small Multiples</a:t>
            </a:r>
          </a:p>
          <a:p>
            <a:r>
              <a:rPr lang="en-US" sz="2400">
                <a:solidFill>
                  <a:srgbClr val="000000"/>
                </a:solidFill>
              </a:rPr>
              <a:t>Show Mechanism, Process, Dynamics, and Causality</a:t>
            </a:r>
          </a:p>
        </p:txBody>
      </p:sp>
    </p:spTree>
    <p:extLst>
      <p:ext uri="{BB962C8B-B14F-4D97-AF65-F5344CB8AC3E}">
        <p14:creationId xmlns:p14="http://schemas.microsoft.com/office/powerpoint/2010/main" val="429160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0B36C4-8CF9-4B95-BF0D-12CB883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5333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AEF338-3939-4FB8-8B0D-D2562C5B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F2F1-1C72-426C-8A9B-9220887E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COVID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New cases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Total cases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Total deaths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Testing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Vaccinations</a:t>
            </a:r>
          </a:p>
          <a:p>
            <a:r>
              <a:rPr lang="en-US" sz="2400">
                <a:solidFill>
                  <a:srgbClr val="000000"/>
                </a:solidFill>
              </a:rPr>
              <a:t>Stock Market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SPY ETF</a:t>
            </a:r>
          </a:p>
          <a:p>
            <a:r>
              <a:rPr lang="en-US" sz="2400">
                <a:solidFill>
                  <a:srgbClr val="000000"/>
                </a:solidFill>
              </a:rPr>
              <a:t>Unemployment Data from US Dept. Labor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3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42CB0-3100-4A7F-B217-17708116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Cases, Total Cases, Total Deaths Data Sample</a:t>
            </a:r>
          </a:p>
        </p:txBody>
      </p:sp>
      <p:pic>
        <p:nvPicPr>
          <p:cNvPr id="5" name="Content Placeholder 4" descr="Total Cases Sample&#10;&#10;&#10;Description automatically generated">
            <a:extLst>
              <a:ext uri="{FF2B5EF4-FFF2-40B4-BE49-F238E27FC236}">
                <a16:creationId xmlns:a16="http://schemas.microsoft.com/office/drawing/2014/main" id="{013ACFE7-6464-4B55-A272-F73F5B4C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0"/>
            <a:ext cx="120967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4CDA-1342-41E8-A33F-748BEB25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Data Sample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69ABAB1-EB50-41E7-9A35-7342B9AA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675227"/>
            <a:ext cx="12001500" cy="50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A88BA-978B-4848-8C22-91FDF92F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Testing Data Sample Cont’d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53EAF974-670A-4CC9-B156-EF2CA3AB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227"/>
            <a:ext cx="12192000" cy="51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DAFB2-F32E-4421-AB44-AD7BA211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Vaccinations Data Sample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F5A2BD-A2C8-4718-ACCB-04A2236C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176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B45-6414-41E7-BF55-F88AC316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Stock Market Data Sample</a:t>
            </a:r>
          </a:p>
        </p:txBody>
      </p:sp>
      <p:pic>
        <p:nvPicPr>
          <p:cNvPr id="5" name="Content Placeholder 4" descr="SPY sample data&#10;&#10;&#10;Description automatically generated with medium confidence">
            <a:extLst>
              <a:ext uri="{FF2B5EF4-FFF2-40B4-BE49-F238E27FC236}">
                <a16:creationId xmlns:a16="http://schemas.microsoft.com/office/drawing/2014/main" id="{C797DBE4-67A3-432B-B571-E56FC204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227"/>
            <a:ext cx="12191999" cy="50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4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13C1-257C-4805-859B-5EF5E71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Employment Data Sample</a:t>
            </a:r>
          </a:p>
        </p:txBody>
      </p:sp>
      <p:pic>
        <p:nvPicPr>
          <p:cNvPr id="5" name="Content Placeholder 4" descr="Employment Data&#10;&#10;&#10;Description automatically generated">
            <a:extLst>
              <a:ext uri="{FF2B5EF4-FFF2-40B4-BE49-F238E27FC236}">
                <a16:creationId xmlns:a16="http://schemas.microsoft.com/office/drawing/2014/main" id="{9055966B-5F4D-48DE-B1DF-B35451928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320"/>
          <a:stretch/>
        </p:blipFill>
        <p:spPr>
          <a:xfrm>
            <a:off x="1" y="1675227"/>
            <a:ext cx="12192000" cy="50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0B36C4-8CF9-4B95-BF0D-12CB883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080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CF577-5210-470C-AA7E-8EA4253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199F-C9AE-4345-B5CF-367E2DCE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“ Our goal is to apply the concepts covered in IFSC 5345: Information Visualization to a real-world scenario. Our aim is to also use multiple visualization mediums as a means of telling a story with data”</a:t>
            </a:r>
          </a:p>
        </p:txBody>
      </p:sp>
    </p:spTree>
    <p:extLst>
      <p:ext uri="{BB962C8B-B14F-4D97-AF65-F5344CB8AC3E}">
        <p14:creationId xmlns:p14="http://schemas.microsoft.com/office/powerpoint/2010/main" val="30181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0B36C4-8CF9-4B95-BF0D-12CB883D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Phase I</a:t>
            </a:r>
          </a:p>
        </p:txBody>
      </p:sp>
    </p:spTree>
    <p:extLst>
      <p:ext uri="{BB962C8B-B14F-4D97-AF65-F5344CB8AC3E}">
        <p14:creationId xmlns:p14="http://schemas.microsoft.com/office/powerpoint/2010/main" val="35494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B37FEF5-5491-4FEA-9164-CC2735BB2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006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B4025AE-4AAD-4017-99F0-873EC250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702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59EAF88D-F514-4C8B-A44B-83DD8E320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191999" cy="6847989"/>
          </a:xfrm>
        </p:spPr>
      </p:pic>
    </p:spTree>
    <p:extLst>
      <p:ext uri="{BB962C8B-B14F-4D97-AF65-F5344CB8AC3E}">
        <p14:creationId xmlns:p14="http://schemas.microsoft.com/office/powerpoint/2010/main" val="84014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hematic&#10;&#10;Description automatically generated">
            <a:extLst>
              <a:ext uri="{FF2B5EF4-FFF2-40B4-BE49-F238E27FC236}">
                <a16:creationId xmlns:a16="http://schemas.microsoft.com/office/drawing/2014/main" id="{A92F0F76-4299-4B32-8A82-8D68CA6B3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" y="0"/>
            <a:ext cx="12106274" cy="6858000"/>
          </a:xfrm>
        </p:spPr>
      </p:pic>
    </p:spTree>
    <p:extLst>
      <p:ext uri="{BB962C8B-B14F-4D97-AF65-F5344CB8AC3E}">
        <p14:creationId xmlns:p14="http://schemas.microsoft.com/office/powerpoint/2010/main" val="106282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D7BC37A-911F-43D8-A490-F4934C7B9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906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DEE2D44-7B63-4D88-922D-2BBC688F3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368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6CC1684B-F51B-4B65-9693-DF762330D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00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orrelation Between World Total Deaths and US Total Cases Colored by US New Cases&#10;">
            <a:extLst>
              <a:ext uri="{FF2B5EF4-FFF2-40B4-BE49-F238E27FC236}">
                <a16:creationId xmlns:a16="http://schemas.microsoft.com/office/drawing/2014/main" id="{4EF8E264-961B-402F-AE4D-DF1342928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115800" cy="6858000"/>
          </a:xfrm>
        </p:spPr>
      </p:pic>
    </p:spTree>
    <p:extLst>
      <p:ext uri="{BB962C8B-B14F-4D97-AF65-F5344CB8AC3E}">
        <p14:creationId xmlns:p14="http://schemas.microsoft.com/office/powerpoint/2010/main" val="183040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873989C-A57E-4807-B6B3-447CA4A5A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14467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498B4-7CDB-4D20-BAD3-D095525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4A25-8762-4640-B853-FC7A7212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“To Understand COVID’s Inherent Trends, Patterns, and Relationships as well as Associate Developments of the Pandemic to Various Aspects of Society”</a:t>
            </a:r>
          </a:p>
        </p:txBody>
      </p:sp>
    </p:spTree>
    <p:extLst>
      <p:ext uri="{BB962C8B-B14F-4D97-AF65-F5344CB8AC3E}">
        <p14:creationId xmlns:p14="http://schemas.microsoft.com/office/powerpoint/2010/main" val="989426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US Testing Cumulative Total (plotly)&#10;&#10;&#10;Description automatically generated">
            <a:extLst>
              <a:ext uri="{FF2B5EF4-FFF2-40B4-BE49-F238E27FC236}">
                <a16:creationId xmlns:a16="http://schemas.microsoft.com/office/drawing/2014/main" id="{F72F9C7B-956B-45B8-BEC7-BBC36040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02991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gression of US New Cases on Testing Daily Change in Cum Total Plotly&#10;&#10;&#10;Description automatically generated">
            <a:extLst>
              <a:ext uri="{FF2B5EF4-FFF2-40B4-BE49-F238E27FC236}">
                <a16:creationId xmlns:a16="http://schemas.microsoft.com/office/drawing/2014/main" id="{003D0F49-6DBA-4584-8A71-214B6AAA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4406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accinations Per Hundred People Plotly Bubble Chart&#10;&#10;Description automatically generated">
            <a:extLst>
              <a:ext uri="{FF2B5EF4-FFF2-40B4-BE49-F238E27FC236}">
                <a16:creationId xmlns:a16="http://schemas.microsoft.com/office/drawing/2014/main" id="{7FFE632D-0C0F-4D6A-A8D6-9A3D46C2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4113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ily Vaccinations Per Million Plotly Bubble Chart&#10;&#10;&#10;Description automatically generated">
            <a:extLst>
              <a:ext uri="{FF2B5EF4-FFF2-40B4-BE49-F238E27FC236}">
                <a16:creationId xmlns:a16="http://schemas.microsoft.com/office/drawing/2014/main" id="{08B71000-ADB2-40CB-9812-EFF4DAF1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95741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 and World Daily Vaccinations Per Million Trend&#10;&#10;&#10;Description automatically generated">
            <a:extLst>
              <a:ext uri="{FF2B5EF4-FFF2-40B4-BE49-F238E27FC236}">
                <a16:creationId xmlns:a16="http://schemas.microsoft.com/office/drawing/2014/main" id="{232ED433-A4CE-4EF2-A557-1F6B5EB80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1325"/>
          </a:xfrm>
        </p:spPr>
      </p:pic>
    </p:spTree>
    <p:extLst>
      <p:ext uri="{BB962C8B-B14F-4D97-AF65-F5344CB8AC3E}">
        <p14:creationId xmlns:p14="http://schemas.microsoft.com/office/powerpoint/2010/main" val="1349716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ression of World Daily Vaccinations Per Million on Total Cases&#10;&#10;&#10;Description automatically generated">
            <a:extLst>
              <a:ext uri="{FF2B5EF4-FFF2-40B4-BE49-F238E27FC236}">
                <a16:creationId xmlns:a16="http://schemas.microsoft.com/office/drawing/2014/main" id="{381FE7CB-6206-4E6E-98DE-5765F24B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91325"/>
          </a:xfrm>
        </p:spPr>
      </p:pic>
    </p:spTree>
    <p:extLst>
      <p:ext uri="{BB962C8B-B14F-4D97-AF65-F5344CB8AC3E}">
        <p14:creationId xmlns:p14="http://schemas.microsoft.com/office/powerpoint/2010/main" val="1942766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ression of US Daily Vaccinations Per Million on total Cases Plotly&#10;&#10;&#10;Description automatically generated">
            <a:extLst>
              <a:ext uri="{FF2B5EF4-FFF2-40B4-BE49-F238E27FC236}">
                <a16:creationId xmlns:a16="http://schemas.microsoft.com/office/drawing/2014/main" id="{43038275-6951-4848-B543-42C320DA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76492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B5EEFA6-71AF-4153-9434-E5413E98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2107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lationship Between World Daily Vaccinations Per Million and Total Deaths&#10;&#10;Description automatically generated">
            <a:extLst>
              <a:ext uri="{FF2B5EF4-FFF2-40B4-BE49-F238E27FC236}">
                <a16:creationId xmlns:a16="http://schemas.microsoft.com/office/drawing/2014/main" id="{169C4AB7-5BB7-4005-9951-323BD3B9E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991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DBD9DD-5D27-460D-98A2-C0C7B0AB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37009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A38488-A0B1-43DA-B645-45D22B0E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4758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61317901-3D89-4621-B3B1-8ECD589C6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4"/>
            <a:ext cx="12192000" cy="6677025"/>
          </a:xfrm>
        </p:spPr>
      </p:pic>
    </p:spTree>
    <p:extLst>
      <p:ext uri="{BB962C8B-B14F-4D97-AF65-F5344CB8AC3E}">
        <p14:creationId xmlns:p14="http://schemas.microsoft.com/office/powerpoint/2010/main" val="369259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B2246B-D816-410A-9491-2EC3F4BA6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19112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CF80A17E-5EAC-46A7-BE6B-70102B44B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4"/>
            <a:ext cx="12192000" cy="6791325"/>
          </a:xfrm>
        </p:spPr>
      </p:pic>
    </p:spTree>
    <p:extLst>
      <p:ext uri="{BB962C8B-B14F-4D97-AF65-F5344CB8AC3E}">
        <p14:creationId xmlns:p14="http://schemas.microsoft.com/office/powerpoint/2010/main" val="876281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63C552E5-E4D8-4926-B862-E399548E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03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AFEDF80-D96F-40DA-B52F-7AEF8C89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27025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304AEF3C-DD88-49A0-9793-D04CEB90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77956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F8F7E7E-FD64-4185-AE18-27FCD4443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5324" cy="6791325"/>
          </a:xfrm>
        </p:spPr>
      </p:pic>
    </p:spTree>
    <p:extLst>
      <p:ext uri="{BB962C8B-B14F-4D97-AF65-F5344CB8AC3E}">
        <p14:creationId xmlns:p14="http://schemas.microsoft.com/office/powerpoint/2010/main" val="246609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66CE75C-AB4C-428F-9713-0E2668B8A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6"/>
            <a:ext cx="12191999" cy="6715124"/>
          </a:xfrm>
        </p:spPr>
      </p:pic>
    </p:spTree>
    <p:extLst>
      <p:ext uri="{BB962C8B-B14F-4D97-AF65-F5344CB8AC3E}">
        <p14:creationId xmlns:p14="http://schemas.microsoft.com/office/powerpoint/2010/main" val="3265687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3480E8F6-FCE5-4465-BBE0-F368CB7E7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34175"/>
          </a:xfrm>
        </p:spPr>
      </p:pic>
    </p:spTree>
    <p:extLst>
      <p:ext uri="{BB962C8B-B14F-4D97-AF65-F5344CB8AC3E}">
        <p14:creationId xmlns:p14="http://schemas.microsoft.com/office/powerpoint/2010/main" val="279286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C49F4918-ED47-43DE-88F9-6115495EF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3247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83734-7638-4ADA-A8CA-52ADCC91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FC0C-561B-466C-8350-A27F5F0B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Questions were broken down into two phases based on our problem statement</a:t>
            </a:r>
          </a:p>
          <a:p>
            <a:r>
              <a:rPr lang="en-US" sz="2400">
                <a:solidFill>
                  <a:srgbClr val="000000"/>
                </a:solidFill>
              </a:rPr>
              <a:t>Phase 1 focuses on the analysis of the pandemic</a:t>
            </a:r>
          </a:p>
          <a:p>
            <a:r>
              <a:rPr lang="en-US" sz="2400">
                <a:solidFill>
                  <a:srgbClr val="000000"/>
                </a:solidFill>
              </a:rPr>
              <a:t>Phase 2 focuses on looking for causality between ongoing COVID developments and facets of society</a:t>
            </a:r>
          </a:p>
        </p:txBody>
      </p:sp>
    </p:spTree>
    <p:extLst>
      <p:ext uri="{BB962C8B-B14F-4D97-AF65-F5344CB8AC3E}">
        <p14:creationId xmlns:p14="http://schemas.microsoft.com/office/powerpoint/2010/main" val="3319475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2EF47D47-5F63-465E-A96C-ECCC53517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91325"/>
          </a:xfrm>
        </p:spPr>
      </p:pic>
    </p:spTree>
    <p:extLst>
      <p:ext uri="{BB962C8B-B14F-4D97-AF65-F5344CB8AC3E}">
        <p14:creationId xmlns:p14="http://schemas.microsoft.com/office/powerpoint/2010/main" val="2280281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30613-0758-49E2-94B2-D016F2B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9D13-0AF5-4DCA-9C21-B3F2F901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Tableau</a:t>
            </a:r>
          </a:p>
          <a:p>
            <a:r>
              <a:rPr lang="en-US" sz="2400">
                <a:solidFill>
                  <a:srgbClr val="000000"/>
                </a:solidFill>
              </a:rPr>
              <a:t>Matplotlib</a:t>
            </a:r>
          </a:p>
          <a:p>
            <a:r>
              <a:rPr lang="en-US" sz="2400">
                <a:solidFill>
                  <a:srgbClr val="000000"/>
                </a:solidFill>
              </a:rPr>
              <a:t>Seaborn</a:t>
            </a:r>
          </a:p>
          <a:p>
            <a:r>
              <a:rPr lang="en-US" sz="2400">
                <a:solidFill>
                  <a:srgbClr val="000000"/>
                </a:solidFill>
              </a:rPr>
              <a:t>Plotly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38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7E8360E-B0DE-44A9-B17C-F3B435E1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09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D51-808F-418A-BB46-D60F7106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A9D8-54B2-41A1-9470-9CAD512C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Lamarcus</a:t>
            </a:r>
          </a:p>
          <a:p>
            <a:pPr lvl="1"/>
            <a:r>
              <a:rPr lang="en-US" dirty="0"/>
              <a:t>Python Based Visualizations</a:t>
            </a:r>
          </a:p>
          <a:p>
            <a:pPr lvl="1"/>
            <a:r>
              <a:rPr lang="en-US" dirty="0"/>
              <a:t>Visualizations Libraries </a:t>
            </a:r>
            <a:r>
              <a:rPr lang="en-US"/>
              <a:t>Used: Matplotlib</a:t>
            </a:r>
            <a:r>
              <a:rPr lang="en-US" dirty="0"/>
              <a:t>, Seaborn,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 err="1"/>
              <a:t>Yifan</a:t>
            </a:r>
            <a:endParaRPr lang="en-US" dirty="0"/>
          </a:p>
          <a:p>
            <a:pPr lvl="1"/>
            <a:r>
              <a:rPr lang="en-US" dirty="0"/>
              <a:t>Tableau Based Visualizations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0DEB1-2450-4C0E-82C0-A78E2106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1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4ADB-6CD7-4C8D-9BFC-4DAD5E97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What trend(s) exists in new cases, total cases, total deaths, vaccinations and testing in the US and globally?</a:t>
            </a:r>
          </a:p>
          <a:p>
            <a:r>
              <a:rPr lang="en-US" sz="2400">
                <a:solidFill>
                  <a:srgbClr val="000000"/>
                </a:solidFill>
              </a:rPr>
              <a:t>Is testing in the US an indicator of the change in total deaths worldwide?</a:t>
            </a:r>
          </a:p>
          <a:p>
            <a:r>
              <a:rPr lang="en-US" sz="2400">
                <a:solidFill>
                  <a:srgbClr val="000000"/>
                </a:solidFill>
              </a:rPr>
              <a:t>Does a relationship exist between testing in the US and new cases?</a:t>
            </a:r>
          </a:p>
          <a:p>
            <a:r>
              <a:rPr lang="en-US" sz="2400">
                <a:solidFill>
                  <a:srgbClr val="000000"/>
                </a:solidFill>
              </a:rPr>
              <a:t>Are total deaths, total cases, and new cases correlated across countries?</a:t>
            </a:r>
          </a:p>
          <a:p>
            <a:r>
              <a:rPr lang="en-US" sz="2400">
                <a:solidFill>
                  <a:srgbClr val="000000"/>
                </a:solidFill>
              </a:rPr>
              <a:t>What’s the relationship between US deaths and deaths globally?</a:t>
            </a:r>
          </a:p>
          <a:p>
            <a:r>
              <a:rPr lang="en-US" sz="2400">
                <a:solidFill>
                  <a:srgbClr val="000000"/>
                </a:solidFill>
              </a:rPr>
              <a:t>Does a correlation exist between US total deaths and new cases worldwide?</a:t>
            </a:r>
          </a:p>
        </p:txBody>
      </p:sp>
    </p:spTree>
    <p:extLst>
      <p:ext uri="{BB962C8B-B14F-4D97-AF65-F5344CB8AC3E}">
        <p14:creationId xmlns:p14="http://schemas.microsoft.com/office/powerpoint/2010/main" val="38461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B6382-BF62-4C85-8138-40FB4598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1 Questions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DE58-BEF0-41B0-98FD-CC15729B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Does a correlation exist between deaths worldwide and cases in the US?</a:t>
            </a:r>
          </a:p>
          <a:p>
            <a:r>
              <a:rPr lang="en-US" sz="2000">
                <a:solidFill>
                  <a:srgbClr val="000000"/>
                </a:solidFill>
              </a:rPr>
              <a:t>What is the relationship between cases and deaths in the US?</a:t>
            </a:r>
          </a:p>
          <a:p>
            <a:r>
              <a:rPr lang="en-US" sz="2000">
                <a:solidFill>
                  <a:srgbClr val="000000"/>
                </a:solidFill>
              </a:rPr>
              <a:t>What effect does new cases have on the change in testing and total deaths in the US?</a:t>
            </a:r>
          </a:p>
          <a:p>
            <a:r>
              <a:rPr lang="en-US" sz="2000">
                <a:solidFill>
                  <a:srgbClr val="000000"/>
                </a:solidFill>
              </a:rPr>
              <a:t>How has vaccinations varied over time globally?</a:t>
            </a:r>
          </a:p>
          <a:p>
            <a:r>
              <a:rPr lang="en-US" sz="2000">
                <a:solidFill>
                  <a:srgbClr val="000000"/>
                </a:solidFill>
              </a:rPr>
              <a:t>What effect has US and Global vaccinations had on total cases?</a:t>
            </a:r>
          </a:p>
          <a:p>
            <a:r>
              <a:rPr lang="en-US" sz="2000">
                <a:solidFill>
                  <a:srgbClr val="000000"/>
                </a:solidFill>
              </a:rPr>
              <a:t>To what extent has US vaccinations altered the number of deaths and total cases?</a:t>
            </a:r>
          </a:p>
          <a:p>
            <a:r>
              <a:rPr lang="en-US" sz="2000">
                <a:solidFill>
                  <a:srgbClr val="000000"/>
                </a:solidFill>
              </a:rPr>
              <a:t>How has vaccinations globally changed the number of reported cases and deaths?</a:t>
            </a:r>
          </a:p>
        </p:txBody>
      </p:sp>
    </p:spTree>
    <p:extLst>
      <p:ext uri="{BB962C8B-B14F-4D97-AF65-F5344CB8AC3E}">
        <p14:creationId xmlns:p14="http://schemas.microsoft.com/office/powerpoint/2010/main" val="17224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E4167-B9E9-44C8-9BFA-141AD047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Phase II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BE7F-D24E-4F05-A4AC-21FFE7FE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what extent has ongoing developments regarding the pandemic influenced activity in the US stock market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has COVID impacted changes in employment in the US</a:t>
            </a:r>
          </a:p>
        </p:txBody>
      </p:sp>
    </p:spTree>
    <p:extLst>
      <p:ext uri="{BB962C8B-B14F-4D97-AF65-F5344CB8AC3E}">
        <p14:creationId xmlns:p14="http://schemas.microsoft.com/office/powerpoint/2010/main" val="239090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F0BCD4-402D-4D10-B4C4-94905794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Assessing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7447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443</Words>
  <Application>Microsoft Office PowerPoint</Application>
  <PresentationFormat>Widescreen</PresentationFormat>
  <Paragraphs>68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Visualizing COVID and Its Effects</vt:lpstr>
      <vt:lpstr>Project Goal</vt:lpstr>
      <vt:lpstr>Problem Statement</vt:lpstr>
      <vt:lpstr>Research Questions</vt:lpstr>
      <vt:lpstr>Research Questions</vt:lpstr>
      <vt:lpstr>Phase 1 Questions</vt:lpstr>
      <vt:lpstr>Phase 1 Questions cont’d</vt:lpstr>
      <vt:lpstr>Phase II Questions</vt:lpstr>
      <vt:lpstr>Assessing Visualizations</vt:lpstr>
      <vt:lpstr>Tufte’s Principles</vt:lpstr>
      <vt:lpstr>Datasets</vt:lpstr>
      <vt:lpstr>Datasets Used</vt:lpstr>
      <vt:lpstr>New Cases, Total Cases, Total Deaths Data Sample</vt:lpstr>
      <vt:lpstr>Testing Data Sample</vt:lpstr>
      <vt:lpstr>Testing Data Sample Cont’d</vt:lpstr>
      <vt:lpstr>Vaccinations Data Sample</vt:lpstr>
      <vt:lpstr>Stock Market Data Sample</vt:lpstr>
      <vt:lpstr>Employment Data Sample</vt:lpstr>
      <vt:lpstr>Visualizations</vt:lpstr>
      <vt:lpstr>Phase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Technologies Used</vt:lpstr>
      <vt:lpstr>Thank You!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COVID and Its Effects</dc:title>
  <dc:creator>lamarcus coleman</dc:creator>
  <cp:lastModifiedBy>lamarcus coleman</cp:lastModifiedBy>
  <cp:revision>87</cp:revision>
  <dcterms:created xsi:type="dcterms:W3CDTF">2021-05-02T19:12:13Z</dcterms:created>
  <dcterms:modified xsi:type="dcterms:W3CDTF">2021-05-03T22:33:42Z</dcterms:modified>
</cp:coreProperties>
</file>