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5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73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907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16429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59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267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9764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3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723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3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45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06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21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860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19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57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4CA3BD8-DC9B-4B8E-A7F9-4E16EF2CCBA9}" type="datetimeFigureOut">
              <a:rPr lang="en-US" smtClean="0"/>
              <a:t>10/20/2020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752DC1CF-991B-4314-8C74-BFCC6D00C4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639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us/sql-server/sql-server-download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D8343-4F36-4AB9-8577-E188CD4798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SQL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470FC7-A948-49FE-B507-7E6BF5B382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6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0DD7F-7956-4F61-9D85-8C94ACB5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definition language (DDL)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B01C-368D-49CA-A136-CD8E4BCCD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DDL statements create, change, and remove </a:t>
            </a:r>
            <a:r>
              <a:rPr lang="en-US" b="1" i="1" dirty="0"/>
              <a:t>data structures </a:t>
            </a:r>
            <a:r>
              <a:rPr lang="en-US" dirty="0"/>
              <a:t>from the database. </a:t>
            </a:r>
          </a:p>
          <a:p>
            <a:pPr lvl="1"/>
            <a:r>
              <a:rPr lang="en-US" dirty="0"/>
              <a:t>Not dealing with the data, but the containers that hold the data</a:t>
            </a:r>
          </a:p>
          <a:p>
            <a:endParaRPr lang="en-US" dirty="0"/>
          </a:p>
          <a:p>
            <a:r>
              <a:rPr lang="en-US" dirty="0"/>
              <a:t>The keywords CREATE, ALTER, DROP, RENAME, and TRUNCATE begin DDL statements. 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3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B4DA1-A002-405D-BC0B-9C08A37E2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control language (TCL)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61E77-A9EC-47B4-B57C-70E1F4197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TCL statements are used to manage the changes made by DML statements. </a:t>
            </a:r>
          </a:p>
          <a:p>
            <a:endParaRPr lang="en-US" dirty="0"/>
          </a:p>
          <a:p>
            <a:r>
              <a:rPr lang="en-US" dirty="0"/>
              <a:t>Changes to the data are executed using COMMIT, ROLLBACK, and SAVEPOINT. </a:t>
            </a:r>
          </a:p>
          <a:p>
            <a:endParaRPr lang="en-US" dirty="0"/>
          </a:p>
          <a:p>
            <a:r>
              <a:rPr lang="en-US" dirty="0"/>
              <a:t>TCL changes can be grouped together into logical transactions. </a:t>
            </a:r>
          </a:p>
          <a:p>
            <a:endParaRPr lang="en-US" dirty="0"/>
          </a:p>
          <a:p>
            <a:pPr marL="369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0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BAF97-4C4D-43A5-9421-1A796A30F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control language (DCL)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BB44-048B-42E3-BD1B-64E5D9B01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DCL keywords GRANT and REVOKE </a:t>
            </a:r>
          </a:p>
          <a:p>
            <a:endParaRPr lang="en-US" dirty="0"/>
          </a:p>
          <a:p>
            <a:r>
              <a:rPr lang="en-US" dirty="0"/>
              <a:t>Used to give or remove access rights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73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EBEFB-9AC8-4EE8-A57C-74F9A2E90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SELECT Keyword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4D13E-388D-4FDE-82A8-983EEE7F4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The most important and common keyword in SQL. </a:t>
            </a:r>
          </a:p>
          <a:p>
            <a:endParaRPr lang="en-US" dirty="0"/>
          </a:p>
          <a:p>
            <a:r>
              <a:rPr lang="en-US" dirty="0"/>
              <a:t>Use it to retrieve information from the database. </a:t>
            </a:r>
          </a:p>
          <a:p>
            <a:endParaRPr lang="en-US" dirty="0"/>
          </a:p>
          <a:p>
            <a:r>
              <a:rPr lang="en-US" dirty="0"/>
              <a:t>SELECT allows you to retrieve specific data from the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689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FBDAF-301B-4461-B697-0D422858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Syntax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974E-2CE1-4872-9FF8-43D886A7B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50"/>
            <a:ext cx="10353762" cy="2861852"/>
          </a:xfrm>
        </p:spPr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SELECT &lt;</a:t>
            </a:r>
            <a:r>
              <a:rPr lang="en-US" b="1" dirty="0" err="1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column_name</a:t>
            </a: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(s)&gt;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&lt;</a:t>
            </a:r>
            <a:r>
              <a:rPr lang="en-US" b="1" dirty="0" err="1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table_name</a:t>
            </a: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&gt;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 &lt;condition&gt;;</a:t>
            </a:r>
          </a:p>
          <a:p>
            <a:pPr marL="36900" indent="0">
              <a:buNone/>
            </a:pPr>
            <a:endParaRPr lang="en-US" b="1" dirty="0">
              <a:latin typeface="Lucida Sans Unicode" panose="020B0602030504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marL="36900" indent="0">
              <a:buNone/>
            </a:pP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SELECT </a:t>
            </a:r>
            <a:r>
              <a:rPr lang="en-US" b="1" dirty="0" err="1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last_name</a:t>
            </a: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FROM employees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WHERE </a:t>
            </a:r>
            <a:r>
              <a:rPr lang="en-US" b="1" dirty="0" err="1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last_name</a:t>
            </a:r>
            <a: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like ‘Smith’</a:t>
            </a: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br>
              <a:rPr lang="en-US" b="1" dirty="0">
                <a:latin typeface="Lucida Sans Unicode" panose="020B0602030504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endParaRPr lang="en-US" dirty="0">
              <a:latin typeface="Lucida Sans Unicode" panose="020B0602030504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972027-30FB-41D7-A6C4-0ED71BA174EE}"/>
              </a:ext>
            </a:extLst>
          </p:cNvPr>
          <p:cNvSpPr txBox="1"/>
          <p:nvPr/>
        </p:nvSpPr>
        <p:spPr>
          <a:xfrm>
            <a:off x="4125950" y="4148254"/>
            <a:ext cx="516301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statements must include:</a:t>
            </a:r>
          </a:p>
          <a:p>
            <a:endParaRPr lang="en-US" dirty="0"/>
          </a:p>
          <a:p>
            <a:r>
              <a:rPr lang="en-US" dirty="0"/>
              <a:t>	SELECT clause – which columns?</a:t>
            </a:r>
          </a:p>
          <a:p>
            <a:r>
              <a:rPr lang="en-US" dirty="0"/>
              <a:t>	FROM clause – which table?</a:t>
            </a:r>
          </a:p>
          <a:p>
            <a:endParaRPr lang="en-US" dirty="0"/>
          </a:p>
          <a:p>
            <a:r>
              <a:rPr lang="en-US" dirty="0"/>
              <a:t>Optional:</a:t>
            </a:r>
          </a:p>
          <a:p>
            <a:r>
              <a:rPr lang="en-US" dirty="0"/>
              <a:t>	WHERE clause – which rows</a:t>
            </a:r>
          </a:p>
        </p:txBody>
      </p:sp>
    </p:spTree>
    <p:extLst>
      <p:ext uri="{BB962C8B-B14F-4D97-AF65-F5344CB8AC3E}">
        <p14:creationId xmlns:p14="http://schemas.microsoft.com/office/powerpoint/2010/main" val="2334404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DA79-2386-4EAD-8972-55B3086C5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87D14-16D3-4FC0-9987-36E5E2B23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SELECT clause – which columns?</a:t>
            </a:r>
          </a:p>
          <a:p>
            <a:pPr lvl="1"/>
            <a:r>
              <a:rPr lang="en-US" dirty="0"/>
              <a:t>Choosing which columns is called ‘Projection’</a:t>
            </a:r>
            <a:br>
              <a:rPr lang="en-US" dirty="0"/>
            </a:br>
            <a:endParaRPr lang="en-US" dirty="0"/>
          </a:p>
          <a:p>
            <a:r>
              <a:rPr lang="en-US" dirty="0"/>
              <a:t>FROM clause – which table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WHERE clause – which rows</a:t>
            </a:r>
          </a:p>
          <a:p>
            <a:pPr lvl="1"/>
            <a:r>
              <a:rPr lang="en-US" dirty="0"/>
              <a:t>Choosing rows is called </a:t>
            </a:r>
            <a:r>
              <a:rPr lang="en-US" b="1" i="1" dirty="0"/>
              <a:t>‘Selection’</a:t>
            </a:r>
          </a:p>
          <a:p>
            <a:pPr lvl="2"/>
            <a:r>
              <a:rPr lang="en-US" b="1" i="1" dirty="0"/>
              <a:t>Even though it is the WHERE clause part of the statement</a:t>
            </a:r>
          </a:p>
          <a:p>
            <a:pPr lvl="2"/>
            <a:r>
              <a:rPr lang="en-US" b="1" i="1" dirty="0"/>
              <a:t>Isn’t that stupid?!?!?</a:t>
            </a:r>
            <a:br>
              <a:rPr lang="en-US" b="1" i="1" dirty="0"/>
            </a:br>
            <a:endParaRPr lang="en-US" b="1" i="1" dirty="0"/>
          </a:p>
          <a:p>
            <a:r>
              <a:rPr lang="en-US" dirty="0"/>
              <a:t>Many more clauses to come!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32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9A59E9-07DB-4722-A633-606A40C81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SQL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612EAF6-BF04-496A-852A-6B3256A05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/>
              <a:t>A programming language designed for managing data in Relational Database Management Systems (RDBMS)</a:t>
            </a:r>
          </a:p>
          <a:p>
            <a:r>
              <a:rPr lang="en-US"/>
              <a:t>Developed in the early 1970’s</a:t>
            </a:r>
          </a:p>
          <a:p>
            <a:r>
              <a:rPr lang="en-US"/>
              <a:t>Became an American National Standards Institute (ANSI) standard in 1986</a:t>
            </a:r>
          </a:p>
          <a:p>
            <a:r>
              <a:rPr lang="en-US"/>
              <a:t>Became in International Organization for standards (ISO) standard in 1987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82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1AAA67-C09E-48E0-A81E-B4B461FD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en-US" sz="3600"/>
              <a:t>Transact SQL (T-SQL)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BA248FF-08A0-4CA8-95E0-0684F8A06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en-US"/>
              <a:t>Microsoft proprietary extension to SQL</a:t>
            </a:r>
          </a:p>
          <a:p>
            <a:r>
              <a:rPr lang="en-US"/>
              <a:t>Retains most of the SQL ISO/ANSI standards</a:t>
            </a:r>
          </a:p>
          <a:p>
            <a:r>
              <a:rPr lang="en-US"/>
              <a:t>Other systems have extension too</a:t>
            </a:r>
          </a:p>
          <a:p>
            <a:pPr lvl="1"/>
            <a:r>
              <a:rPr lang="en-US"/>
              <a:t>e.g. Oracle PL/SQL 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813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113D-7531-445B-963B-64B6CE7AB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Microsoft SQL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C0622-9BF2-4D98-B1FB-6001BA062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and Install Microsoft SQL Server Express</a:t>
            </a:r>
          </a:p>
          <a:p>
            <a:pPr lvl="1"/>
            <a:r>
              <a:rPr lang="en-US" dirty="0">
                <a:hlinkClick r:id="rId2"/>
              </a:rPr>
              <a:t>https://www.microsoft.com/en-us/sql-server/sql-server-downloads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‘Attach’ </a:t>
            </a:r>
            <a:r>
              <a:rPr lang="en-US" dirty="0" err="1"/>
              <a:t>AdventureWorks</a:t>
            </a:r>
            <a:r>
              <a:rPr lang="en-US" dirty="0"/>
              <a:t> 2012 Database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‘Restore’ </a:t>
            </a:r>
            <a:r>
              <a:rPr lang="en-US" dirty="0" err="1"/>
              <a:t>SampleDB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will be working with both of these databases in our examples.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75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2C47A-56E8-4118-BE78-12AC32BF2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6A9A5-89B8-473A-908E-41281ABD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entities we worked with in Database Design ultimately become tables in a database.</a:t>
            </a:r>
          </a:p>
          <a:p>
            <a:endParaRPr lang="en-US" dirty="0"/>
          </a:p>
          <a:p>
            <a:r>
              <a:rPr lang="en-US" dirty="0"/>
              <a:t>Tables have columns and rows</a:t>
            </a:r>
          </a:p>
          <a:p>
            <a:pPr lvl="1"/>
            <a:r>
              <a:rPr lang="en-US" dirty="0"/>
              <a:t>Rows are instances</a:t>
            </a:r>
          </a:p>
          <a:p>
            <a:pPr lvl="1"/>
            <a:r>
              <a:rPr lang="en-US" dirty="0"/>
              <a:t>Columns hold the values for each attribute of the instance</a:t>
            </a:r>
          </a:p>
          <a:p>
            <a:pPr lvl="1"/>
            <a:r>
              <a:rPr lang="en-US" dirty="0"/>
              <a:t>A field is the intersection of a row and a column</a:t>
            </a:r>
          </a:p>
          <a:p>
            <a:pPr lvl="1"/>
            <a:endParaRPr lang="en-US" dirty="0"/>
          </a:p>
          <a:p>
            <a:r>
              <a:rPr lang="en-US" dirty="0"/>
              <a:t>Tables are RELATED to each other through a common fields called KEYS</a:t>
            </a:r>
          </a:p>
          <a:p>
            <a:pPr lvl="1"/>
            <a:r>
              <a:rPr lang="en-US" b="1" dirty="0"/>
              <a:t>Primary Key </a:t>
            </a:r>
            <a:r>
              <a:rPr lang="en-US" dirty="0"/>
              <a:t>– a column that contains the unique identifier for a row in the table</a:t>
            </a:r>
          </a:p>
          <a:p>
            <a:pPr lvl="1"/>
            <a:r>
              <a:rPr lang="en-US" b="1" dirty="0"/>
              <a:t>Foreign Key </a:t>
            </a:r>
            <a:r>
              <a:rPr lang="en-US" dirty="0"/>
              <a:t>– a column ta contains values that point to a Primary Key </a:t>
            </a:r>
          </a:p>
        </p:txBody>
      </p:sp>
    </p:spTree>
    <p:extLst>
      <p:ext uri="{BB962C8B-B14F-4D97-AF65-F5344CB8AC3E}">
        <p14:creationId xmlns:p14="http://schemas.microsoft.com/office/powerpoint/2010/main" val="299008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A1D0-D351-455B-B25A-6FBECE62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645D5-DFE9-4031-9DDE-63147EBBF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Entries in columns are single-valued</a:t>
            </a:r>
          </a:p>
          <a:p>
            <a:r>
              <a:rPr lang="en-US" dirty="0"/>
              <a:t>Entries in columns are of the same TYPE</a:t>
            </a:r>
          </a:p>
          <a:p>
            <a:r>
              <a:rPr lang="en-US" dirty="0"/>
              <a:t>Each row is UNIQUE</a:t>
            </a:r>
          </a:p>
          <a:p>
            <a:r>
              <a:rPr lang="en-US" dirty="0"/>
              <a:t>Column order doesn’t matter</a:t>
            </a:r>
          </a:p>
          <a:p>
            <a:r>
              <a:rPr lang="en-US" dirty="0"/>
              <a:t>Row order doesn’t matter</a:t>
            </a:r>
          </a:p>
          <a:p>
            <a:r>
              <a:rPr lang="en-US" dirty="0"/>
              <a:t>Columns have unique names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005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00306-4DB0-449B-B842-31C57B03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access the RDBMS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3D101-55D9-404E-8AA2-7AC41E6B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care where or how the database stores data. We just need to know SQL in order to talk to the RDBMS. It handles the rest.</a:t>
            </a:r>
          </a:p>
          <a:p>
            <a:r>
              <a:rPr lang="en-US" dirty="0"/>
              <a:t>We make our requests through a client</a:t>
            </a:r>
          </a:p>
          <a:p>
            <a:pPr lvl="1"/>
            <a:r>
              <a:rPr lang="en-US" dirty="0"/>
              <a:t>SQL Server Management Studio (SSMS)</a:t>
            </a:r>
          </a:p>
          <a:p>
            <a:pPr lvl="1"/>
            <a:r>
              <a:rPr lang="en-US" dirty="0"/>
              <a:t>It connects to the RDBMS</a:t>
            </a:r>
          </a:p>
          <a:p>
            <a:pPr lvl="2"/>
            <a:r>
              <a:rPr lang="en-US" dirty="0"/>
              <a:t>On our computer (for class)</a:t>
            </a:r>
          </a:p>
          <a:p>
            <a:pPr lvl="2"/>
            <a:r>
              <a:rPr lang="en-US" dirty="0"/>
              <a:t>Or anywhere in the world in ‘real life’</a:t>
            </a:r>
          </a:p>
          <a:p>
            <a:pPr lvl="1"/>
            <a:r>
              <a:rPr lang="en-US" dirty="0"/>
              <a:t>Commands are sent to the RDBMS and it returns results to us</a:t>
            </a:r>
          </a:p>
        </p:txBody>
      </p:sp>
    </p:spTree>
    <p:extLst>
      <p:ext uri="{BB962C8B-B14F-4D97-AF65-F5344CB8AC3E}">
        <p14:creationId xmlns:p14="http://schemas.microsoft.com/office/powerpoint/2010/main" val="344894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A3D8E-51F0-4138-BBB3-CD9F53F18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CAB09-38DF-49D6-8811-64D0548FE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SQL is broken down into 4 different types of commands</a:t>
            </a:r>
          </a:p>
          <a:p>
            <a:pPr marL="36900" indent="0">
              <a:buNone/>
            </a:pPr>
            <a:endParaRPr lang="en-US" dirty="0"/>
          </a:p>
          <a:p>
            <a:pPr lvl="1"/>
            <a:r>
              <a:rPr lang="en-US" dirty="0"/>
              <a:t>Data manipulation language (DML)</a:t>
            </a:r>
          </a:p>
          <a:p>
            <a:pPr lvl="1"/>
            <a:r>
              <a:rPr lang="en-US" dirty="0"/>
              <a:t>Data definition language (DDL) </a:t>
            </a:r>
          </a:p>
          <a:p>
            <a:pPr lvl="1"/>
            <a:r>
              <a:rPr lang="en-US" dirty="0"/>
              <a:t>Transaction control language (TCL)</a:t>
            </a:r>
          </a:p>
          <a:p>
            <a:pPr lvl="1"/>
            <a:r>
              <a:rPr lang="en-US" dirty="0"/>
              <a:t>Data control language (DCL)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481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976E5-A121-4879-AC4E-76E8C4178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manipulation language (DML)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A788-A977-4BD5-B9A5-C20EB58E0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DML statements begin with INSERT, UPDATE, DELETE, or MERGE</a:t>
            </a:r>
          </a:p>
          <a:p>
            <a:r>
              <a:rPr lang="en-US" dirty="0"/>
              <a:t>Used to modify the table data by </a:t>
            </a:r>
          </a:p>
          <a:p>
            <a:pPr lvl="1"/>
            <a:r>
              <a:rPr lang="en-US" dirty="0"/>
              <a:t>Entering new rows, </a:t>
            </a:r>
          </a:p>
          <a:p>
            <a:pPr lvl="1"/>
            <a:r>
              <a:rPr lang="en-US" dirty="0"/>
              <a:t>Changing existing rows</a:t>
            </a:r>
          </a:p>
          <a:p>
            <a:pPr lvl="1"/>
            <a:r>
              <a:rPr lang="en-US" dirty="0"/>
              <a:t>Removing existing rows.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138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667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Calisto MT</vt:lpstr>
      <vt:lpstr>Lucida Sans Unicode</vt:lpstr>
      <vt:lpstr>Wingdings 2</vt:lpstr>
      <vt:lpstr>Slate</vt:lpstr>
      <vt:lpstr>Intro to SQL</vt:lpstr>
      <vt:lpstr>SQL</vt:lpstr>
      <vt:lpstr>Transact SQL (T-SQL)</vt:lpstr>
      <vt:lpstr>Installing Microsoft SQL Server</vt:lpstr>
      <vt:lpstr>Relational Databases</vt:lpstr>
      <vt:lpstr>Table Rules</vt:lpstr>
      <vt:lpstr>How we access the RDBMS</vt:lpstr>
      <vt:lpstr>Types of SQL</vt:lpstr>
      <vt:lpstr>Data manipulation language (DML)</vt:lpstr>
      <vt:lpstr>Data definition language (DDL) </vt:lpstr>
      <vt:lpstr>Transaction control language (TCL)</vt:lpstr>
      <vt:lpstr>Data control language (DCL)</vt:lpstr>
      <vt:lpstr>SELECT Keyword</vt:lpstr>
      <vt:lpstr>SELECT Syntax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</dc:title>
  <dc:creator>Matt Geiger</dc:creator>
  <cp:lastModifiedBy>Matt Geiger</cp:lastModifiedBy>
  <cp:revision>8</cp:revision>
  <dcterms:created xsi:type="dcterms:W3CDTF">2020-10-18T21:29:18Z</dcterms:created>
  <dcterms:modified xsi:type="dcterms:W3CDTF">2020-10-20T12:31:54Z</dcterms:modified>
</cp:coreProperties>
</file>