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notesSlide7.xml" ContentType="application/vnd.openxmlformats-officedocument.presentationml.notesSlide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10.jpeg" ContentType="image/jpeg"/>
  <Override PartName="/ppt/media/image9.png" ContentType="image/png"/>
  <Override PartName="/ppt/media/image7.jpeg" ContentType="image/jpeg"/>
  <Override PartName="/ppt/media/image6.png" ContentType="image/png"/>
  <Override PartName="/ppt/media/image5.jpeg" ContentType="image/jpeg"/>
  <Override PartName="/ppt/media/image8.jpeg" ContentType="image/jpeg"/>
  <Override PartName="/ppt/media/image1.png" ContentType="image/png"/>
  <Override PartName="/ppt/media/image2.jpeg" ContentType="image/jpeg"/>
  <Override PartName="/ppt/media/image3.png" ContentType="image/png"/>
  <Override PartName="/ppt/media/image4.png" ContentType="image/png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8E74B53A-A4B2-41FA-B395-38F922DA46FE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Note to self; this should come after they have seen ROC curves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NOTE: ROC curves are also valid only when you have two classes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02BD4B5-4BE2-451F-94A5-8E4D3057DEF6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the tree may be very large and is likely to over-fit the training set. The tree is then pruned back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ED775E1-EFEC-4699-B20C-B8BA943A3FA6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5923014C-CDE5-49C1-A7F4-B73195893035}" type="datetime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5/2/17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0E99E1D-A026-4017-A4E9-C211247C320A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ADDF34A3-F71E-4263-887F-3F0A7F76D87D}" type="datetime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5/2/17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F474D30-69D8-4EE8-A734-28253F1F3077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62BD7ECA-DF9C-4F2F-9263-D9343585ADF3}" type="datetime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5/2/17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2C52D33-D7FB-4E0B-85F0-96020980DDDD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B12BD317-6096-441C-A10F-CB65B423E10F}" type="datetime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5/2/17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F268473-FFB0-4487-9C6A-BCDB830A7045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4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Picture 4" descr=""/>
          <p:cNvPicPr/>
          <p:nvPr/>
        </p:nvPicPr>
        <p:blipFill>
          <a:blip r:embed="rId1"/>
          <a:stretch/>
        </p:blipFill>
        <p:spPr>
          <a:xfrm>
            <a:off x="5394960" y="731520"/>
            <a:ext cx="1359720" cy="1373400"/>
          </a:xfrm>
          <a:prstGeom prst="rect">
            <a:avLst/>
          </a:prstGeom>
          <a:ln>
            <a:noFill/>
          </a:ln>
        </p:spPr>
      </p:pic>
      <p:sp>
        <p:nvSpPr>
          <p:cNvPr id="170" name="TextShape 1"/>
          <p:cNvSpPr txBox="1"/>
          <p:nvPr/>
        </p:nvSpPr>
        <p:spPr>
          <a:xfrm>
            <a:off x="1523880" y="150300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vil Sans"/>
              </a:rPr>
              <a:t>Machine learning: Random forests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1523880" y="3135960"/>
            <a:ext cx="9143640" cy="23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10" name="Picture 2" descr=""/>
          <p:cNvPicPr/>
          <p:nvPr/>
        </p:nvPicPr>
        <p:blipFill>
          <a:blip r:embed="rId1"/>
          <a:stretch/>
        </p:blipFill>
        <p:spPr>
          <a:xfrm>
            <a:off x="-111600" y="0"/>
            <a:ext cx="12470760" cy="6940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8" dur="indefinite" restart="never" nodeType="tmRoot">
          <p:childTnLst>
            <p:seq>
              <p:cTn id="6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Bagging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2" name="TextShape 2"/>
          <p:cNvSpPr txBox="1"/>
          <p:nvPr/>
        </p:nvSpPr>
        <p:spPr>
          <a:xfrm>
            <a:off x="838080" y="1825560"/>
            <a:ext cx="238536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Boostrapping and Aggregating (B-Agg-ing)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13" name="Picture 2" descr=""/>
          <p:cNvPicPr/>
          <p:nvPr/>
        </p:nvPicPr>
        <p:blipFill>
          <a:blip r:embed="rId1"/>
          <a:stretch/>
        </p:blipFill>
        <p:spPr>
          <a:xfrm>
            <a:off x="5045760" y="236880"/>
            <a:ext cx="5132880" cy="6256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0" dur="indefinite" restart="never" nodeType="tmRoot">
          <p:childTnLst>
            <p:seq>
              <p:cTn id="7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15" name="Picture 2" descr=""/>
          <p:cNvPicPr/>
          <p:nvPr/>
        </p:nvPicPr>
        <p:blipFill>
          <a:blip r:embed="rId1"/>
          <a:stretch/>
        </p:blipFill>
        <p:spPr>
          <a:xfrm>
            <a:off x="838080" y="253800"/>
            <a:ext cx="10349640" cy="6603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2" dur="indefinite" restart="never" nodeType="tmRoot">
          <p:childTnLst>
            <p:seq>
              <p:cTn id="7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Ensemble Methods</a:t>
            </a:r>
            <a:br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Foundations and Algorithms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7" name="TextShape 2"/>
          <p:cNvSpPr txBox="1"/>
          <p:nvPr/>
        </p:nvSpPr>
        <p:spPr>
          <a:xfrm>
            <a:off x="3606840" y="1825560"/>
            <a:ext cx="774648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18" name="Picture 2" descr=""/>
          <p:cNvPicPr/>
          <p:nvPr/>
        </p:nvPicPr>
        <p:blipFill>
          <a:blip r:embed="rId1"/>
          <a:stretch/>
        </p:blipFill>
        <p:spPr>
          <a:xfrm>
            <a:off x="84600" y="2081160"/>
            <a:ext cx="3809520" cy="4095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4" dur="indefinite" restart="never" nodeType="tmRoot">
          <p:childTnLst>
            <p:seq>
              <p:cTn id="7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Hansen and Salamon (1990)’s observation: Ensemble is often better than the best single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21" name="Picture 3" descr=""/>
          <p:cNvPicPr/>
          <p:nvPr/>
        </p:nvPicPr>
        <p:blipFill>
          <a:blip r:embed="rId1"/>
          <a:stretch/>
        </p:blipFill>
        <p:spPr>
          <a:xfrm>
            <a:off x="1531440" y="1825560"/>
            <a:ext cx="8319240" cy="4350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6" dur="indefinite" restart="never" nodeType="tmRoot">
          <p:childTnLst>
            <p:seq>
              <p:cTn id="7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24" name="Picture 2" descr=""/>
          <p:cNvPicPr/>
          <p:nvPr/>
        </p:nvPicPr>
        <p:blipFill>
          <a:blip r:embed="rId1"/>
          <a:stretch/>
        </p:blipFill>
        <p:spPr>
          <a:xfrm>
            <a:off x="3548880" y="2025720"/>
            <a:ext cx="4173120" cy="4151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8" dur="indefinite" restart="never" nodeType="tmRoot">
          <p:childTnLst>
            <p:seq>
              <p:cTn id="7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Switch to detailed slides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80" dur="indefinite" restart="never" nodeType="tmRoot">
          <p:childTnLst>
            <p:seq>
              <p:cTn id="8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Over-fit, variance/bias dilemma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73" name="Picture 2" descr=""/>
          <p:cNvPicPr/>
          <p:nvPr/>
        </p:nvPicPr>
        <p:blipFill>
          <a:blip r:embed="rId1"/>
          <a:stretch/>
        </p:blipFill>
        <p:spPr>
          <a:xfrm>
            <a:off x="3786120" y="1911960"/>
            <a:ext cx="4619160" cy="4505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Regression trees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if Predictor B &gt;= 80 then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if Predictor A &gt;= 200 then dependent measure is 56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else dependent measure is 78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else dependent measure is 42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Regression trees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838080" y="1825560"/>
            <a:ext cx="5811480" cy="435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if Predictor B &gt;= 80 then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if Predictor A &gt;= 200 then dependent measure is 56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else dependent measure is 78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else dependent measure is 42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6966360" y="1027800"/>
            <a:ext cx="4387320" cy="408528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4"/>
          <p:cNvSpPr/>
          <p:nvPr/>
        </p:nvSpPr>
        <p:spPr>
          <a:xfrm>
            <a:off x="6321240" y="1239120"/>
            <a:ext cx="353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5"/>
          <p:cNvSpPr/>
          <p:nvPr/>
        </p:nvSpPr>
        <p:spPr>
          <a:xfrm>
            <a:off x="11031840" y="5170320"/>
            <a:ext cx="356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6"/>
          <p:cNvSpPr/>
          <p:nvPr/>
        </p:nvSpPr>
        <p:spPr>
          <a:xfrm>
            <a:off x="6966360" y="1027800"/>
            <a:ext cx="4387320" cy="195552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7"/>
          <p:cNvSpPr/>
          <p:nvPr/>
        </p:nvSpPr>
        <p:spPr>
          <a:xfrm>
            <a:off x="6301440" y="2799000"/>
            <a:ext cx="496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8"/>
          <p:cNvSpPr/>
          <p:nvPr/>
        </p:nvSpPr>
        <p:spPr>
          <a:xfrm>
            <a:off x="9423360" y="1027800"/>
            <a:ext cx="1929960" cy="195552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9"/>
          <p:cNvSpPr/>
          <p:nvPr/>
        </p:nvSpPr>
        <p:spPr>
          <a:xfrm>
            <a:off x="9383760" y="5113440"/>
            <a:ext cx="655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10"/>
          <p:cNvSpPr/>
          <p:nvPr/>
        </p:nvSpPr>
        <p:spPr>
          <a:xfrm>
            <a:off x="10081440" y="1825560"/>
            <a:ext cx="496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11"/>
          <p:cNvSpPr/>
          <p:nvPr/>
        </p:nvSpPr>
        <p:spPr>
          <a:xfrm>
            <a:off x="7946280" y="1821240"/>
            <a:ext cx="496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12"/>
          <p:cNvSpPr/>
          <p:nvPr/>
        </p:nvSpPr>
        <p:spPr>
          <a:xfrm>
            <a:off x="8911440" y="3816720"/>
            <a:ext cx="496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Categorization trees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838080" y="1825560"/>
            <a:ext cx="5811480" cy="435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if Predictor B &gt;= 80 then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if Predictor A &gt;= 200 then dependent measure is class 1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else dependent measure is class 2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else dependent measure is class 2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6966360" y="1027800"/>
            <a:ext cx="4387320" cy="408528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CustomShape 4"/>
          <p:cNvSpPr/>
          <p:nvPr/>
        </p:nvSpPr>
        <p:spPr>
          <a:xfrm>
            <a:off x="6321240" y="1239120"/>
            <a:ext cx="353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5"/>
          <p:cNvSpPr/>
          <p:nvPr/>
        </p:nvSpPr>
        <p:spPr>
          <a:xfrm>
            <a:off x="11031840" y="5170320"/>
            <a:ext cx="356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6"/>
          <p:cNvSpPr/>
          <p:nvPr/>
        </p:nvSpPr>
        <p:spPr>
          <a:xfrm>
            <a:off x="6966360" y="1027800"/>
            <a:ext cx="4387320" cy="195552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7"/>
          <p:cNvSpPr/>
          <p:nvPr/>
        </p:nvSpPr>
        <p:spPr>
          <a:xfrm>
            <a:off x="6301440" y="2799000"/>
            <a:ext cx="496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8"/>
          <p:cNvSpPr/>
          <p:nvPr/>
        </p:nvSpPr>
        <p:spPr>
          <a:xfrm>
            <a:off x="9423360" y="1027800"/>
            <a:ext cx="1929960" cy="195552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CustomShape 9"/>
          <p:cNvSpPr/>
          <p:nvPr/>
        </p:nvSpPr>
        <p:spPr>
          <a:xfrm>
            <a:off x="9383760" y="5113440"/>
            <a:ext cx="655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10"/>
          <p:cNvSpPr/>
          <p:nvPr/>
        </p:nvSpPr>
        <p:spPr>
          <a:xfrm>
            <a:off x="9991080" y="1825560"/>
            <a:ext cx="1087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11"/>
          <p:cNvSpPr/>
          <p:nvPr/>
        </p:nvSpPr>
        <p:spPr>
          <a:xfrm>
            <a:off x="7855920" y="1821240"/>
            <a:ext cx="1087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12"/>
          <p:cNvSpPr/>
          <p:nvPr/>
        </p:nvSpPr>
        <p:spPr>
          <a:xfrm>
            <a:off x="8821080" y="3816720"/>
            <a:ext cx="1087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>
                <p:childTnLst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Trees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01" name="Picture 2" descr=""/>
          <p:cNvPicPr/>
          <p:nvPr/>
        </p:nvPicPr>
        <p:blipFill>
          <a:blip r:embed="rId1"/>
          <a:stretch/>
        </p:blipFill>
        <p:spPr>
          <a:xfrm>
            <a:off x="3764160" y="691200"/>
            <a:ext cx="7075440" cy="4936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Trees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03" name="Picture 2" descr=""/>
          <p:cNvPicPr/>
          <p:nvPr/>
        </p:nvPicPr>
        <p:blipFill>
          <a:blip r:embed="rId1"/>
          <a:stretch/>
        </p:blipFill>
        <p:spPr>
          <a:xfrm>
            <a:off x="3618720" y="455400"/>
            <a:ext cx="7734600" cy="5910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Problems with decision trees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Single regression trees are more likely to have sub-optimal predictive performance compared to other modeling approaches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Decision boundaries are linear, trouble if your data is not linearly separable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 individual tree tends to be unstable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the data are slightly altered, a completely different set of splits might be found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Selection bias: predictors with a higher number of distinct values are favored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>
                <p:childTnLst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22" end="2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02" end="2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42" end="2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44" end="3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31" end="3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33" end="4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Solution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Generating bootstrap samples introduces a random component into the tree building process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66" dur="indefinite" restart="never" nodeType="tmRoot">
          <p:childTnLst>
            <p:seq>
              <p:cTn id="6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26081</TotalTime>
  <Application>LibreOffice/5.3.2.2$Linux_X86_64 LibreOffice_project/30m0$Build-2</Application>
  <Words>831</Words>
  <Paragraphs>141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2013-10-07T15:42:01Z</dcterms:created>
  <dc:creator>quesada</dc:creator>
  <dc:description/>
  <dc:language>en-US</dc:language>
  <cp:lastModifiedBy/>
  <dcterms:modified xsi:type="dcterms:W3CDTF">2017-05-02T06:36:24Z</dcterms:modified>
  <cp:revision>37</cp:revision>
  <dc:subject/>
  <dc:title>Random forests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33</vt:i4>
  </property>
</Properties>
</file>